
<file path=[Content_Types].xml><?xml version="1.0" encoding="utf-8"?>
<Types xmlns="http://schemas.openxmlformats.org/package/2006/content-types">
  <Override PartName="/ppt/slideLayouts/slideLayout8.xml" ContentType="application/vnd.openxmlformats-officedocument.presentationml.slideLayout+xml"/>
  <Override PartName="/ppt/slides/slide68.xml" ContentType="application/vnd.openxmlformats-officedocument.presentationml.slide+xml"/>
  <Override PartName="/ppt/slides/slide22.xml" ContentType="application/vnd.openxmlformats-officedocument.presentationml.slide+xml"/>
  <Override PartName="/ppt/slides/slide28.xml" ContentType="application/vnd.openxmlformats-officedocument.presentationml.slide+xml"/>
  <Override PartName="/ppt/slides/slide66.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notesSlides/notesSlide4.xml" ContentType="application/vnd.openxmlformats-officedocument.presentationml.notesSlide+xml"/>
  <Override PartName="/ppt/slides/slide13.xml" ContentType="application/vnd.openxmlformats-officedocument.presentationml.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slides/slide78.xml" ContentType="application/vnd.openxmlformats-officedocument.presentationml.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43.xml" ContentType="application/vnd.openxmlformats-officedocument.presentationml.slide+xml"/>
  <Override PartName="/ppt/slideLayouts/slideLayout6.xml" ContentType="application/vnd.openxmlformats-officedocument.presentationml.slideLayout+xml"/>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Default Extension="png" ContentType="image/png"/>
  <Override PartName="/ppt/slides/slide83.xml" ContentType="application/vnd.openxmlformats-officedocument.presentationml.slide+xml"/>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slides/slide53.xml" ContentType="application/vnd.openxmlformats-officedocument.presentationml.slide+xml"/>
  <Override PartName="/ppt/slides/slide76.xml" ContentType="application/vnd.openxmlformats-officedocument.presentationml.slide+xml"/>
  <Override PartName="/ppt/slides/slide55.xml" ContentType="application/vnd.openxmlformats-officedocument.presentationml.slide+xml"/>
  <Override PartName="/ppt/slides/slide67.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theme/theme2.xml" ContentType="application/vnd.openxmlformats-officedocument.theme+xml"/>
  <Override PartName="/ppt/slides/slide2.xml" ContentType="application/vnd.openxmlformats-officedocument.presentationml.slide+xml"/>
  <Override PartName="/ppt/slides/slide80.xml" ContentType="application/vnd.openxmlformats-officedocument.presentationml.slide+xml"/>
  <Override PartName="/ppt/slides/slide69.xml" ContentType="application/vnd.openxmlformats-officedocument.presentationml.slide+xml"/>
  <Override PartName="/ppt/slides/slide35.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notesSlides/notesSlide3.xml" ContentType="application/vnd.openxmlformats-officedocument.presentationml.notesSlide+xml"/>
  <Override PartName="/ppt/slides/slide58.xml" ContentType="application/vnd.openxmlformats-officedocument.presentationml.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slides/slide81.xml" ContentType="application/vnd.openxmlformats-officedocument.presentationml.slide+xml"/>
  <Override PartName="/ppt/slides/slide25.xml" ContentType="application/vnd.openxmlformats-officedocument.presentationml.slide+xml"/>
  <Override PartName="/ppt/slides/slide63.xml" ContentType="application/vnd.openxmlformats-officedocument.presentationml.slide+xml"/>
  <Override PartName="/ppt/slides/slide14.xml" ContentType="application/vnd.openxmlformats-officedocument.presentationml.slide+xml"/>
  <Override PartName="/ppt/slides/slide40.xml" ContentType="application/vnd.openxmlformats-officedocument.presentationml.slide+xml"/>
  <Override PartName="/ppt/slides/slide82.xml" ContentType="application/vnd.openxmlformats-officedocument.presentationml.slide+xml"/>
  <Override PartName="/ppt/slides/slide34.xml" ContentType="application/vnd.openxmlformats-officedocument.presentationml.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70.xml" ContentType="application/vnd.openxmlformats-officedocument.presentationml.slide+xml"/>
  <Override PartName="/ppt/slides/slide48.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slides/slide77.xml" ContentType="application/vnd.openxmlformats-officedocument.presentationml.slide+xml"/>
  <Override PartName="/ppt/slides/slide5.xml" ContentType="application/vnd.openxmlformats-officedocument.presentationml.slide+xml"/>
  <Override PartName="/ppt/slideLayouts/slideLayout7.xml" ContentType="application/vnd.openxmlformats-officedocument.presentationml.slideLayout+xml"/>
  <Override PartName="/ppt/slides/slide59.xml" ContentType="application/vnd.openxmlformats-officedocument.presentationml.slide+xml"/>
  <Override PartName="/ppt/slides/slide79.xml" ContentType="application/vnd.openxmlformats-officedocument.presentationml.slide+xml"/>
  <Default Extension="jpeg" ContentType="image/jpeg"/>
  <Override PartName="/ppt/slides/slide6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s/slide7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73.xml" ContentType="application/vnd.openxmlformats-officedocument.presentationml.slide+xml"/>
  <Override PartName="/ppt/slides/slide32.xml" ContentType="application/vnd.openxmlformats-officedocument.presentationml.slide+xml"/>
  <Override PartName="/ppt/slides/slide71.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Lst>
  <p:notesMasterIdLst>
    <p:notesMasterId r:id="rId85"/>
  </p:notesMasterIdLst>
  <p:sldIdLst>
    <p:sldId id="256" r:id="rId2"/>
    <p:sldId id="293" r:id="rId3"/>
    <p:sldId id="290" r:id="rId4"/>
    <p:sldId id="257" r:id="rId5"/>
    <p:sldId id="296" r:id="rId6"/>
    <p:sldId id="264" r:id="rId7"/>
    <p:sldId id="265" r:id="rId8"/>
    <p:sldId id="300" r:id="rId9"/>
    <p:sldId id="301" r:id="rId10"/>
    <p:sldId id="321" r:id="rId11"/>
    <p:sldId id="320" r:id="rId12"/>
    <p:sldId id="312" r:id="rId13"/>
    <p:sldId id="350" r:id="rId14"/>
    <p:sldId id="331" r:id="rId15"/>
    <p:sldId id="333" r:id="rId16"/>
    <p:sldId id="335" r:id="rId17"/>
    <p:sldId id="322" r:id="rId18"/>
    <p:sldId id="332" r:id="rId19"/>
    <p:sldId id="267" r:id="rId20"/>
    <p:sldId id="324" r:id="rId21"/>
    <p:sldId id="315" r:id="rId22"/>
    <p:sldId id="269" r:id="rId23"/>
    <p:sldId id="302" r:id="rId24"/>
    <p:sldId id="303" r:id="rId25"/>
    <p:sldId id="272" r:id="rId26"/>
    <p:sldId id="317" r:id="rId27"/>
    <p:sldId id="311" r:id="rId28"/>
    <p:sldId id="306" r:id="rId29"/>
    <p:sldId id="319" r:id="rId30"/>
    <p:sldId id="298" r:id="rId31"/>
    <p:sldId id="277" r:id="rId32"/>
    <p:sldId id="325" r:id="rId33"/>
    <p:sldId id="278" r:id="rId34"/>
    <p:sldId id="308" r:id="rId35"/>
    <p:sldId id="336" r:id="rId36"/>
    <p:sldId id="363" r:id="rId37"/>
    <p:sldId id="330" r:id="rId38"/>
    <p:sldId id="364" r:id="rId39"/>
    <p:sldId id="338" r:id="rId40"/>
    <p:sldId id="394" r:id="rId41"/>
    <p:sldId id="344" r:id="rId42"/>
    <p:sldId id="345" r:id="rId43"/>
    <p:sldId id="346" r:id="rId44"/>
    <p:sldId id="343" r:id="rId45"/>
    <p:sldId id="393" r:id="rId46"/>
    <p:sldId id="371" r:id="rId47"/>
    <p:sldId id="342" r:id="rId48"/>
    <p:sldId id="341" r:id="rId49"/>
    <p:sldId id="340" r:id="rId50"/>
    <p:sldId id="347" r:id="rId51"/>
    <p:sldId id="348" r:id="rId52"/>
    <p:sldId id="349" r:id="rId53"/>
    <p:sldId id="366" r:id="rId54"/>
    <p:sldId id="365" r:id="rId55"/>
    <p:sldId id="367" r:id="rId56"/>
    <p:sldId id="368" r:id="rId57"/>
    <p:sldId id="370" r:id="rId58"/>
    <p:sldId id="389" r:id="rId59"/>
    <p:sldId id="362" r:id="rId60"/>
    <p:sldId id="390" r:id="rId61"/>
    <p:sldId id="391" r:id="rId62"/>
    <p:sldId id="392" r:id="rId63"/>
    <p:sldId id="355" r:id="rId64"/>
    <p:sldId id="372" r:id="rId65"/>
    <p:sldId id="373" r:id="rId66"/>
    <p:sldId id="374" r:id="rId67"/>
    <p:sldId id="375" r:id="rId68"/>
    <p:sldId id="352" r:id="rId69"/>
    <p:sldId id="356" r:id="rId70"/>
    <p:sldId id="376" r:id="rId71"/>
    <p:sldId id="377" r:id="rId72"/>
    <p:sldId id="378" r:id="rId73"/>
    <p:sldId id="379" r:id="rId74"/>
    <p:sldId id="380" r:id="rId75"/>
    <p:sldId id="381" r:id="rId76"/>
    <p:sldId id="382" r:id="rId77"/>
    <p:sldId id="383" r:id="rId78"/>
    <p:sldId id="384" r:id="rId79"/>
    <p:sldId id="385" r:id="rId80"/>
    <p:sldId id="386" r:id="rId81"/>
    <p:sldId id="387" r:id="rId82"/>
    <p:sldId id="388" r:id="rId83"/>
    <p:sldId id="314"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CA65B3"/>
    <a:srgbClr val="918900"/>
    <a:srgbClr val="94322B"/>
    <a:srgbClr val="FF80E2"/>
    <a:srgbClr val="30C8FF"/>
    <a:srgbClr val="8F1EFF"/>
    <a:srgbClr val="FF9432"/>
    <a:srgbClr val="28FF1F"/>
    <a:srgbClr val="C0B74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20"/>
    <p:restoredTop sz="94660"/>
  </p:normalViewPr>
  <p:slideViewPr>
    <p:cSldViewPr>
      <p:cViewPr varScale="1">
        <p:scale>
          <a:sx n="94" d="100"/>
          <a:sy n="94" d="100"/>
        </p:scale>
        <p:origin x="-65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912"/>
    </p:cViewPr>
  </p:sorter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slide" Target="slides/slide63.xml"/><Relationship Id="rId60" Type="http://schemas.openxmlformats.org/officeDocument/2006/relationships/slide" Target="slides/slide59.xml"/><Relationship Id="rId39" Type="http://schemas.openxmlformats.org/officeDocument/2006/relationships/slide" Target="slides/slide38.xml"/><Relationship Id="rId70" Type="http://schemas.openxmlformats.org/officeDocument/2006/relationships/slide" Target="slides/slide69.xml"/><Relationship Id="rId7" Type="http://schemas.openxmlformats.org/officeDocument/2006/relationships/slide" Target="slides/slide6.xml"/><Relationship Id="rId43" Type="http://schemas.openxmlformats.org/officeDocument/2006/relationships/slide" Target="slides/slide42.xml"/><Relationship Id="rId74" Type="http://schemas.openxmlformats.org/officeDocument/2006/relationships/slide" Target="slides/slide73.xml"/><Relationship Id="rId25" Type="http://schemas.openxmlformats.org/officeDocument/2006/relationships/slide" Target="slides/slide24.xml"/><Relationship Id="rId10" Type="http://schemas.openxmlformats.org/officeDocument/2006/relationships/slide" Target="slides/slide9.xml"/><Relationship Id="rId90" Type="http://schemas.openxmlformats.org/officeDocument/2006/relationships/tableStyles" Target="tableStyles.xml"/><Relationship Id="rId50" Type="http://schemas.openxmlformats.org/officeDocument/2006/relationships/slide" Target="slides/slide49.xml"/><Relationship Id="rId77" Type="http://schemas.openxmlformats.org/officeDocument/2006/relationships/slide" Target="slides/slide76.xml"/><Relationship Id="rId63" Type="http://schemas.openxmlformats.org/officeDocument/2006/relationships/slide" Target="slides/slide62.xml"/><Relationship Id="rId17" Type="http://schemas.openxmlformats.org/officeDocument/2006/relationships/slide" Target="slides/slide16.xml"/><Relationship Id="rId85" Type="http://schemas.openxmlformats.org/officeDocument/2006/relationships/notesMaster" Target="notesMasters/notesMaster1.xml"/><Relationship Id="rId9" Type="http://schemas.openxmlformats.org/officeDocument/2006/relationships/slide" Target="slides/slide8.xml"/><Relationship Id="rId18" Type="http://schemas.openxmlformats.org/officeDocument/2006/relationships/slide" Target="slides/slide17.xml"/><Relationship Id="rId27" Type="http://schemas.openxmlformats.org/officeDocument/2006/relationships/slide" Target="slides/slide26.xml"/><Relationship Id="rId71" Type="http://schemas.openxmlformats.org/officeDocument/2006/relationships/slide" Target="slides/slide70.xml"/><Relationship Id="rId14" Type="http://schemas.openxmlformats.org/officeDocument/2006/relationships/slide" Target="slides/slide13.xml"/><Relationship Id="rId4" Type="http://schemas.openxmlformats.org/officeDocument/2006/relationships/slide" Target="slides/slide3.xml"/><Relationship Id="rId28" Type="http://schemas.openxmlformats.org/officeDocument/2006/relationships/slide" Target="slides/slide27.xml"/><Relationship Id="rId45" Type="http://schemas.openxmlformats.org/officeDocument/2006/relationships/slide" Target="slides/slide44.xml"/><Relationship Id="rId58" Type="http://schemas.openxmlformats.org/officeDocument/2006/relationships/slide" Target="slides/slide57.xml"/><Relationship Id="rId42" Type="http://schemas.openxmlformats.org/officeDocument/2006/relationships/slide" Target="slides/slide41.xml"/><Relationship Id="rId73" Type="http://schemas.openxmlformats.org/officeDocument/2006/relationships/slide" Target="slides/slide72.xml"/><Relationship Id="rId89" Type="http://schemas.openxmlformats.org/officeDocument/2006/relationships/theme" Target="theme/theme1.xml"/><Relationship Id="rId88" Type="http://schemas.openxmlformats.org/officeDocument/2006/relationships/viewProps" Target="viewProps.xml"/><Relationship Id="rId87" Type="http://schemas.openxmlformats.org/officeDocument/2006/relationships/presProps" Target="presProps.xml"/><Relationship Id="rId6" Type="http://schemas.openxmlformats.org/officeDocument/2006/relationships/slide" Target="slides/slide5.xml"/><Relationship Id="rId49" Type="http://schemas.openxmlformats.org/officeDocument/2006/relationships/slide" Target="slides/slide48.xml"/><Relationship Id="rId44" Type="http://schemas.openxmlformats.org/officeDocument/2006/relationships/slide" Target="slides/slide43.xml"/><Relationship Id="rId82" Type="http://schemas.openxmlformats.org/officeDocument/2006/relationships/slide" Target="slides/slide81.xml"/><Relationship Id="rId69" Type="http://schemas.openxmlformats.org/officeDocument/2006/relationships/slide" Target="slides/slide68.xml"/><Relationship Id="rId19" Type="http://schemas.openxmlformats.org/officeDocument/2006/relationships/slide" Target="slides/slide18.xml"/><Relationship Id="rId38" Type="http://schemas.openxmlformats.org/officeDocument/2006/relationships/slide" Target="slides/slide37.xml"/><Relationship Id="rId20" Type="http://schemas.openxmlformats.org/officeDocument/2006/relationships/slide" Target="slides/slide19.xml"/><Relationship Id="rId2" Type="http://schemas.openxmlformats.org/officeDocument/2006/relationships/slide" Target="slides/slide1.xml"/><Relationship Id="rId46" Type="http://schemas.openxmlformats.org/officeDocument/2006/relationships/slide" Target="slides/slide45.xml"/><Relationship Id="rId57" Type="http://schemas.openxmlformats.org/officeDocument/2006/relationships/slide" Target="slides/slide56.xml"/><Relationship Id="rId59" Type="http://schemas.openxmlformats.org/officeDocument/2006/relationships/slide" Target="slides/slide58.xml"/><Relationship Id="rId35" Type="http://schemas.openxmlformats.org/officeDocument/2006/relationships/slide" Target="slides/slide34.xml"/><Relationship Id="rId51" Type="http://schemas.openxmlformats.org/officeDocument/2006/relationships/slide" Target="slides/slide50.xml"/><Relationship Id="rId55" Type="http://schemas.openxmlformats.org/officeDocument/2006/relationships/slide" Target="slides/slide54.xml"/><Relationship Id="rId31" Type="http://schemas.openxmlformats.org/officeDocument/2006/relationships/slide" Target="slides/slide30.xml"/><Relationship Id="rId34" Type="http://schemas.openxmlformats.org/officeDocument/2006/relationships/slide" Target="slides/slide33.xml"/><Relationship Id="rId40" Type="http://schemas.openxmlformats.org/officeDocument/2006/relationships/slide" Target="slides/slide39.xml"/><Relationship Id="rId62" Type="http://schemas.openxmlformats.org/officeDocument/2006/relationships/slide" Target="slides/slide61.xml"/><Relationship Id="rId66" Type="http://schemas.openxmlformats.org/officeDocument/2006/relationships/slide" Target="slides/slide65.xml"/><Relationship Id="rId36" Type="http://schemas.openxmlformats.org/officeDocument/2006/relationships/slide" Target="slides/slide35.xml"/><Relationship Id="rId72" Type="http://schemas.openxmlformats.org/officeDocument/2006/relationships/slide" Target="slides/slide71.xml"/><Relationship Id="rId1" Type="http://schemas.openxmlformats.org/officeDocument/2006/relationships/slideMaster" Target="slideMasters/slideMaster1.xml"/><Relationship Id="rId24" Type="http://schemas.openxmlformats.org/officeDocument/2006/relationships/slide" Target="slides/slide23.xml"/><Relationship Id="rId47" Type="http://schemas.openxmlformats.org/officeDocument/2006/relationships/slide" Target="slides/slide46.xml"/><Relationship Id="rId56" Type="http://schemas.openxmlformats.org/officeDocument/2006/relationships/slide" Target="slides/slide55.xml"/><Relationship Id="rId48" Type="http://schemas.openxmlformats.org/officeDocument/2006/relationships/slide" Target="slides/slide47.xml"/><Relationship Id="rId75" Type="http://schemas.openxmlformats.org/officeDocument/2006/relationships/slide" Target="slides/slide74.xml"/><Relationship Id="rId8" Type="http://schemas.openxmlformats.org/officeDocument/2006/relationships/slide" Target="slides/slide7.xml"/><Relationship Id="rId13" Type="http://schemas.openxmlformats.org/officeDocument/2006/relationships/slide" Target="slides/slide12.xml"/><Relationship Id="rId32" Type="http://schemas.openxmlformats.org/officeDocument/2006/relationships/slide" Target="slides/slide31.xml"/><Relationship Id="rId37" Type="http://schemas.openxmlformats.org/officeDocument/2006/relationships/slide" Target="slides/slide36.xml"/><Relationship Id="rId52" Type="http://schemas.openxmlformats.org/officeDocument/2006/relationships/slide" Target="slides/slide51.xml"/><Relationship Id="rId65" Type="http://schemas.openxmlformats.org/officeDocument/2006/relationships/slide" Target="slides/slide64.xml"/><Relationship Id="rId67" Type="http://schemas.openxmlformats.org/officeDocument/2006/relationships/slide" Target="slides/slide66.xml"/><Relationship Id="rId54" Type="http://schemas.openxmlformats.org/officeDocument/2006/relationships/slide" Target="slides/slide53.xml"/><Relationship Id="rId12" Type="http://schemas.openxmlformats.org/officeDocument/2006/relationships/slide" Target="slides/slide11.xml"/><Relationship Id="rId76" Type="http://schemas.openxmlformats.org/officeDocument/2006/relationships/slide" Target="slides/slide75.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3" Type="http://schemas.openxmlformats.org/officeDocument/2006/relationships/slide" Target="slides/slide2.xml"/><Relationship Id="rId86" Type="http://schemas.openxmlformats.org/officeDocument/2006/relationships/printerSettings" Target="printerSettings/printerSettings1.bin"/><Relationship Id="rId23" Type="http://schemas.openxmlformats.org/officeDocument/2006/relationships/slide" Target="slides/slide22.xml"/><Relationship Id="rId61" Type="http://schemas.openxmlformats.org/officeDocument/2006/relationships/slide" Target="slides/slide60.xml"/><Relationship Id="rId53" Type="http://schemas.openxmlformats.org/officeDocument/2006/relationships/slide" Target="slides/slide52.xml"/><Relationship Id="rId84" Type="http://schemas.openxmlformats.org/officeDocument/2006/relationships/slide" Target="slides/slide83.xml"/><Relationship Id="rId26" Type="http://schemas.openxmlformats.org/officeDocument/2006/relationships/slide" Target="slides/slide25.xml"/><Relationship Id="rId30" Type="http://schemas.openxmlformats.org/officeDocument/2006/relationships/slide" Target="slides/slide29.xml"/><Relationship Id="rId11" Type="http://schemas.openxmlformats.org/officeDocument/2006/relationships/slide" Target="slides/slide10.xml"/><Relationship Id="rId68" Type="http://schemas.openxmlformats.org/officeDocument/2006/relationships/slide" Target="slides/slide67.xml"/><Relationship Id="rId29" Type="http://schemas.openxmlformats.org/officeDocument/2006/relationships/slide" Target="slides/slide28.xml"/><Relationship Id="rId16" Type="http://schemas.openxmlformats.org/officeDocument/2006/relationships/slide" Target="slides/slide15.xml"/><Relationship Id="rId33" Type="http://schemas.openxmlformats.org/officeDocument/2006/relationships/slide" Target="slides/slide32.xml"/><Relationship Id="rId83" Type="http://schemas.openxmlformats.org/officeDocument/2006/relationships/slide" Target="slides/slide82.xml"/><Relationship Id="rId41" Type="http://schemas.openxmlformats.org/officeDocument/2006/relationships/slide" Target="slides/slide40.xml"/><Relationship Id="rId5" Type="http://schemas.openxmlformats.org/officeDocument/2006/relationships/slide" Target="slides/slide4.xml"/><Relationship Id="rId15" Type="http://schemas.openxmlformats.org/officeDocument/2006/relationships/slide" Target="slides/slide14.xml"/><Relationship Id="rId78" Type="http://schemas.openxmlformats.org/officeDocument/2006/relationships/slide" Target="slides/slide77.xml"/><Relationship Id="rId22" Type="http://schemas.openxmlformats.org/officeDocument/2006/relationships/slide" Target="slides/slide21.xml"/><Relationship Id="rId21"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A7E554-A604-4B21-BCFB-6F905B8EFCB0}" type="datetimeFigureOut">
              <a:rPr lang="en-US" smtClean="0"/>
              <a:pPr/>
              <a:t>12/15/11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22B61-1DDF-4156-A27C-28A15C166E3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28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29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33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FA04A52-B508-4E32-8DD4-0A1AD7595154}" type="slidenum">
              <a:rPr lang="en-US" smtClean="0"/>
              <a:pPr/>
              <a:t>67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19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22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4B22B61-1DDF-4156-A27C-28A15C166E39}" type="slidenum">
              <a:rPr lang="en-US" smtClean="0"/>
              <a:pPr/>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4BC983-05D8-43FF-90D9-20D93CA0E11E}" type="datetimeFigureOut">
              <a:rPr lang="en-US" smtClean="0"/>
              <a:pPr/>
              <a:t>12/15/11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BC983-05D8-43FF-90D9-20D93CA0E11E}" type="datetimeFigureOut">
              <a:rPr lang="en-US" smtClean="0"/>
              <a:pPr/>
              <a:t>12/15/11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BC983-05D8-43FF-90D9-20D93CA0E11E}" type="datetimeFigureOut">
              <a:rPr lang="en-US" smtClean="0"/>
              <a:pPr/>
              <a:t>12/15/11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4BC983-05D8-43FF-90D9-20D93CA0E11E}" type="datetimeFigureOut">
              <a:rPr lang="en-US" smtClean="0"/>
              <a:pPr/>
              <a:t>12/15/11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4BC983-05D8-43FF-90D9-20D93CA0E11E}" type="datetimeFigureOut">
              <a:rPr lang="en-US" smtClean="0"/>
              <a:pPr/>
              <a:t>12/15/11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4BC983-05D8-43FF-90D9-20D93CA0E11E}" type="datetimeFigureOut">
              <a:rPr lang="en-US" smtClean="0"/>
              <a:pPr/>
              <a:t>12/15/11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4BC983-05D8-43FF-90D9-20D93CA0E11E}" type="datetimeFigureOut">
              <a:rPr lang="en-US" smtClean="0"/>
              <a:pPr/>
              <a:t>12/15/11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4BC983-05D8-43FF-90D9-20D93CA0E11E}" type="datetimeFigureOut">
              <a:rPr lang="en-US" smtClean="0"/>
              <a:pPr/>
              <a:t>12/15/11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4BC983-05D8-43FF-90D9-20D93CA0E11E}" type="datetimeFigureOut">
              <a:rPr lang="en-US" smtClean="0"/>
              <a:pPr/>
              <a:t>12/15/11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BC983-05D8-43FF-90D9-20D93CA0E11E}" type="datetimeFigureOut">
              <a:rPr lang="en-US" smtClean="0"/>
              <a:pPr/>
              <a:t>12/15/11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4BC983-05D8-43FF-90D9-20D93CA0E11E}" type="datetimeFigureOut">
              <a:rPr lang="en-US" smtClean="0"/>
              <a:pPr/>
              <a:t>12/15/11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874E7F-63BE-456D-9EDD-C539EA2769A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BC983-05D8-43FF-90D9-20D93CA0E11E}" type="datetimeFigureOut">
              <a:rPr lang="en-US" smtClean="0"/>
              <a:pPr/>
              <a:t>12/15/11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74E7F-63BE-456D-9EDD-C539EA2769A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image" Target="../media/image7.jpeg"/><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jpeg"/><Relationship Id="rId5" Type="http://schemas.openxmlformats.org/officeDocument/2006/relationships/image" Target="../media/image8.jpeg"/></Relationships>
</file>

<file path=ppt/slides/_rels/slide12.xml.rels><?xml version="1.0" encoding="UTF-8" standalone="yes"?>
<Relationships xmlns="http://schemas.openxmlformats.org/package/2006/relationships"><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9.jpeg"/><Relationship Id="rId3" Type="http://schemas.openxmlformats.org/officeDocument/2006/relationships/image" Target="../media/image10.jpeg"/></Relationships>
</file>

<file path=ppt/slides/_rels/slide13.xml.rels><?xml version="1.0" encoding="UTF-8" standalone="yes"?>
<Relationships xmlns="http://schemas.openxmlformats.org/package/2006/relationships"><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0.jpeg"/><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6" Type="http://schemas.openxmlformats.org/officeDocument/2006/relationships/image" Target="../media/image18.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image" Target="../media/image14.jpeg"/><Relationship Id="rId3" Type="http://schemas.openxmlformats.org/officeDocument/2006/relationships/image" Target="../media/image15.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3"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3" Type="http://schemas.openxmlformats.org/officeDocument/2006/relationships/image" Target="../media/image3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4" Type="http://schemas.openxmlformats.org/officeDocument/2006/relationships/image" Target="../media/image36.jpeg"/><Relationship Id="rId1" Type="http://schemas.openxmlformats.org/officeDocument/2006/relationships/slideLayout" Target="../slideLayouts/slideLayout4.xml"/><Relationship Id="rId2" Type="http://schemas.openxmlformats.org/officeDocument/2006/relationships/image" Target="../media/image34.jpeg"/><Relationship Id="rId3"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14.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3" Type="http://schemas.openxmlformats.org/officeDocument/2006/relationships/image" Target="../media/image4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4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3" Type="http://schemas.openxmlformats.org/officeDocument/2006/relationships/image" Target="../media/image4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image" Target="../media/image46.png"/><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image" Target="../media/image46.png"/><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6" Type="http://schemas.openxmlformats.org/officeDocument/2006/relationships/image" Target="../media/image52.png"/><Relationship Id="rId4"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50.png"/><Relationship Id="rId5"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3" Type="http://schemas.openxmlformats.org/officeDocument/2006/relationships/image" Target="../media/image5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4"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image" Target="../media/image59.png"/><Relationship Id="rId5"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3" Type="http://schemas.openxmlformats.org/officeDocument/2006/relationships/image" Target="../media/image64.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4" Type="http://schemas.openxmlformats.org/officeDocument/2006/relationships/image" Target="../media/image67.jpeg"/><Relationship Id="rId1" Type="http://schemas.openxmlformats.org/officeDocument/2006/relationships/slideLayout" Target="../slideLayouts/slideLayout4.xml"/><Relationship Id="rId2" Type="http://schemas.openxmlformats.org/officeDocument/2006/relationships/image" Target="../media/image65.jpeg"/><Relationship Id="rId3" Type="http://schemas.openxmlformats.org/officeDocument/2006/relationships/image" Target="../media/image66.jpe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3" Type="http://schemas.openxmlformats.org/officeDocument/2006/relationships/image" Target="../media/image7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3" Type="http://schemas.openxmlformats.org/officeDocument/2006/relationships/image" Target="../media/image7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4" Type="http://schemas.openxmlformats.org/officeDocument/2006/relationships/image" Target="../media/image81.jpeg"/><Relationship Id="rId1" Type="http://schemas.openxmlformats.org/officeDocument/2006/relationships/slideLayout" Target="../slideLayouts/slideLayout4.xml"/><Relationship Id="rId2" Type="http://schemas.openxmlformats.org/officeDocument/2006/relationships/image" Target="../media/image79.jpeg"/><Relationship Id="rId3" Type="http://schemas.openxmlformats.org/officeDocument/2006/relationships/image" Target="../media/image80.jpeg"/></Relationships>
</file>

<file path=ppt/slides/_rels/slide59.xml.rels><?xml version="1.0" encoding="UTF-8" standalone="yes"?>
<Relationships xmlns="http://schemas.openxmlformats.org/package/2006/relationships"><Relationship Id="rId4" Type="http://schemas.openxmlformats.org/officeDocument/2006/relationships/image" Target="../media/image84.png"/><Relationship Id="rId1" Type="http://schemas.openxmlformats.org/officeDocument/2006/relationships/slideLayout" Target="../slideLayouts/slideLayout4.xml"/><Relationship Id="rId2" Type="http://schemas.openxmlformats.org/officeDocument/2006/relationships/image" Target="../media/image82.png"/><Relationship Id="rId3"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2.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7.jpeg"/><Relationship Id="rId3" Type="http://schemas.openxmlformats.org/officeDocument/2006/relationships/image" Target="../media/image88.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9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4" Type="http://schemas.openxmlformats.org/officeDocument/2006/relationships/image" Target="../media/image94.png"/><Relationship Id="rId1" Type="http://schemas.openxmlformats.org/officeDocument/2006/relationships/slideLayout" Target="../slideLayouts/slideLayout4.xml"/><Relationship Id="rId2" Type="http://schemas.openxmlformats.org/officeDocument/2006/relationships/image" Target="../media/image92.png"/><Relationship Id="rId3" Type="http://schemas.openxmlformats.org/officeDocument/2006/relationships/image" Target="../media/image9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3.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4" Type="http://schemas.openxmlformats.org/officeDocument/2006/relationships/image" Target="../media/image100.png"/><Relationship Id="rId1" Type="http://schemas.openxmlformats.org/officeDocument/2006/relationships/slideLayout" Target="../slideLayouts/slideLayout4.xml"/><Relationship Id="rId2" Type="http://schemas.openxmlformats.org/officeDocument/2006/relationships/image" Target="../media/image98.jpeg"/><Relationship Id="rId3" Type="http://schemas.openxmlformats.org/officeDocument/2006/relationships/image" Target="../media/image99.png"/><Relationship Id="rId5" Type="http://schemas.openxmlformats.org/officeDocument/2006/relationships/image" Target="../media/image101.png"/></Relationships>
</file>

<file path=ppt/slides/_rels/slide75.xml.rels><?xml version="1.0" encoding="UTF-8" standalone="yes"?>
<Relationships xmlns="http://schemas.openxmlformats.org/package/2006/relationships"><Relationship Id="rId4" Type="http://schemas.openxmlformats.org/officeDocument/2006/relationships/image" Target="../media/image104.jpeg"/><Relationship Id="rId1" Type="http://schemas.openxmlformats.org/officeDocument/2006/relationships/slideLayout" Target="../slideLayouts/slideLayout4.xml"/><Relationship Id="rId2" Type="http://schemas.openxmlformats.org/officeDocument/2006/relationships/image" Target="../media/image102.jpeg"/><Relationship Id="rId3" Type="http://schemas.openxmlformats.org/officeDocument/2006/relationships/image" Target="../media/image103.jpeg"/></Relationships>
</file>

<file path=ppt/slides/_rels/slide7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3" Type="http://schemas.openxmlformats.org/officeDocument/2006/relationships/image" Target="../media/image2.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image" Target="../media/image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Second Life – The Upper Limb</a:t>
            </a:r>
            <a:endParaRPr lang="en-US" dirty="0"/>
          </a:p>
        </p:txBody>
      </p:sp>
      <p:sp>
        <p:nvSpPr>
          <p:cNvPr id="3" name="Subtitle 2"/>
          <p:cNvSpPr>
            <a:spLocks noGrp="1"/>
          </p:cNvSpPr>
          <p:nvPr>
            <p:ph type="subTitle" idx="1"/>
          </p:nvPr>
        </p:nvSpPr>
        <p:spPr/>
        <p:txBody>
          <a:bodyPr>
            <a:normAutofit fontScale="92500"/>
          </a:bodyPr>
          <a:lstStyle/>
          <a:p>
            <a:r>
              <a:rPr lang="en-US" dirty="0" smtClean="0"/>
              <a:t>A walk through detailing the bones, muscles, arteries, veins, lymphatic system, and innervation of the arm.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0" y="2286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Shoulder Joint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Rectangle 6"/>
          <p:cNvSpPr/>
          <p:nvPr/>
        </p:nvSpPr>
        <p:spPr>
          <a:xfrm>
            <a:off x="457200" y="6076890"/>
            <a:ext cx="8686800" cy="400110"/>
          </a:xfrm>
          <a:prstGeom prst="rect">
            <a:avLst/>
          </a:prstGeom>
        </p:spPr>
        <p:txBody>
          <a:bodyPr wrap="square">
            <a:spAutoFit/>
          </a:bodyPr>
          <a:lstStyle/>
          <a:p>
            <a:r>
              <a:rPr lang="en-US" sz="2000" dirty="0" smtClean="0"/>
              <a:t>The head of the </a:t>
            </a:r>
            <a:r>
              <a:rPr lang="en-US" sz="2000" dirty="0" err="1" smtClean="0"/>
              <a:t>humerus</a:t>
            </a:r>
            <a:r>
              <a:rPr lang="en-US" sz="2000" dirty="0" smtClean="0"/>
              <a:t> articulates at the </a:t>
            </a:r>
            <a:r>
              <a:rPr lang="en-US" sz="2000" dirty="0" err="1" smtClean="0"/>
              <a:t>glenoid</a:t>
            </a:r>
            <a:r>
              <a:rPr lang="en-US" sz="2000" dirty="0" smtClean="0"/>
              <a:t> cavity of the scapula.  </a:t>
            </a:r>
            <a:endParaRPr lang="en-US" sz="2000" dirty="0"/>
          </a:p>
        </p:txBody>
      </p:sp>
      <p:pic>
        <p:nvPicPr>
          <p:cNvPr id="12" name="Picture 11" descr="Picture 54.png"/>
          <p:cNvPicPr>
            <a:picLocks noChangeAspect="1"/>
          </p:cNvPicPr>
          <p:nvPr/>
        </p:nvPicPr>
        <p:blipFill>
          <a:blip r:embed="rId2"/>
          <a:stretch>
            <a:fillRect/>
          </a:stretch>
        </p:blipFill>
        <p:spPr>
          <a:xfrm>
            <a:off x="1905000" y="1066800"/>
            <a:ext cx="5029200" cy="496938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Picture 35.png"/>
          <p:cNvPicPr>
            <a:picLocks noChangeAspect="1"/>
          </p:cNvPicPr>
          <p:nvPr/>
        </p:nvPicPr>
        <p:blipFill>
          <a:blip r:embed="rId2"/>
          <a:stretch>
            <a:fillRect/>
          </a:stretch>
        </p:blipFill>
        <p:spPr>
          <a:xfrm>
            <a:off x="838200" y="1295400"/>
            <a:ext cx="7473435" cy="4963098"/>
          </a:xfrm>
          <a:prstGeom prst="rect">
            <a:avLst/>
          </a:prstGeom>
        </p:spPr>
      </p:pic>
      <p:sp>
        <p:nvSpPr>
          <p:cNvPr id="3"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smtClean="0">
                <a:latin typeface="+mj-lt"/>
                <a:ea typeface="+mj-ea"/>
                <a:cs typeface="+mj-cs"/>
              </a:rPr>
              <a:t>Viewing Cross Sections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11" name="Picture 10" descr="pic6.jpg"/>
          <p:cNvPicPr>
            <a:picLocks noChangeAspect="1"/>
          </p:cNvPicPr>
          <p:nvPr/>
        </p:nvPicPr>
        <p:blipFill>
          <a:blip r:embed="rId3"/>
          <a:stretch>
            <a:fillRect/>
          </a:stretch>
        </p:blipFill>
        <p:spPr>
          <a:xfrm>
            <a:off x="825500" y="1295400"/>
            <a:ext cx="7480300" cy="4975225"/>
          </a:xfrm>
          <a:prstGeom prst="rect">
            <a:avLst/>
          </a:prstGeom>
        </p:spPr>
      </p:pic>
      <p:pic>
        <p:nvPicPr>
          <p:cNvPr id="12" name="Picture 11" descr="Pic5.jpg"/>
          <p:cNvPicPr>
            <a:picLocks noChangeAspect="1"/>
          </p:cNvPicPr>
          <p:nvPr/>
        </p:nvPicPr>
        <p:blipFill>
          <a:blip r:embed="rId4"/>
          <a:stretch>
            <a:fillRect/>
          </a:stretch>
        </p:blipFill>
        <p:spPr>
          <a:xfrm>
            <a:off x="838200" y="1295400"/>
            <a:ext cx="7480300" cy="4975225"/>
          </a:xfrm>
          <a:prstGeom prst="rect">
            <a:avLst/>
          </a:prstGeom>
        </p:spPr>
      </p:pic>
      <p:pic>
        <p:nvPicPr>
          <p:cNvPr id="13" name="Picture 12" descr="Pic4.jpg"/>
          <p:cNvPicPr>
            <a:picLocks noChangeAspect="1"/>
          </p:cNvPicPr>
          <p:nvPr/>
        </p:nvPicPr>
        <p:blipFill>
          <a:blip r:embed="rId5"/>
          <a:stretch>
            <a:fillRect/>
          </a:stretch>
        </p:blipFill>
        <p:spPr>
          <a:xfrm>
            <a:off x="838200" y="1295400"/>
            <a:ext cx="7480300" cy="4975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Cross Section of the Shoulder [superficial] </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5" descr="Fig._22.31_B.jpg"/>
          <p:cNvPicPr>
            <a:picLocks noChangeAspect="1"/>
          </p:cNvPicPr>
          <p:nvPr/>
        </p:nvPicPr>
        <p:blipFill>
          <a:blip r:embed="rId2"/>
          <a:srcRect l="14630" t="5278" r="16481" b="16944"/>
          <a:stretch>
            <a:fillRect/>
          </a:stretch>
        </p:blipFill>
        <p:spPr>
          <a:xfrm>
            <a:off x="515983" y="1143000"/>
            <a:ext cx="2227217" cy="2514600"/>
          </a:xfrm>
          <a:prstGeom prst="rect">
            <a:avLst/>
          </a:prstGeom>
        </p:spPr>
      </p:pic>
      <p:pic>
        <p:nvPicPr>
          <p:cNvPr id="7" name="Picture 6" descr="Fig._22.32.jpg"/>
          <p:cNvPicPr>
            <a:picLocks noChangeAspect="1"/>
          </p:cNvPicPr>
          <p:nvPr/>
        </p:nvPicPr>
        <p:blipFill>
          <a:blip r:embed="rId3"/>
          <a:srcRect l="17778" t="17778" r="18889" b="21111"/>
          <a:stretch>
            <a:fillRect/>
          </a:stretch>
        </p:blipFill>
        <p:spPr>
          <a:xfrm>
            <a:off x="3429000" y="1180432"/>
            <a:ext cx="5410200" cy="5220368"/>
          </a:xfrm>
          <a:prstGeom prst="rect">
            <a:avLst/>
          </a:prstGeom>
        </p:spPr>
      </p:pic>
      <p:sp>
        <p:nvSpPr>
          <p:cNvPr id="12" name="Freeform 11"/>
          <p:cNvSpPr/>
          <p:nvPr/>
        </p:nvSpPr>
        <p:spPr>
          <a:xfrm>
            <a:off x="550333" y="2051579"/>
            <a:ext cx="997479" cy="1510242"/>
          </a:xfrm>
          <a:custGeom>
            <a:avLst/>
            <a:gdLst>
              <a:gd name="connsiteX0" fmla="*/ 995892 w 997479"/>
              <a:gd name="connsiteY0" fmla="*/ 158221 h 1510242"/>
              <a:gd name="connsiteX1" fmla="*/ 926042 w 997479"/>
              <a:gd name="connsiteY1" fmla="*/ 110596 h 1510242"/>
              <a:gd name="connsiteX2" fmla="*/ 818092 w 997479"/>
              <a:gd name="connsiteY2" fmla="*/ 91546 h 1510242"/>
              <a:gd name="connsiteX3" fmla="*/ 710142 w 997479"/>
              <a:gd name="connsiteY3" fmla="*/ 72496 h 1510242"/>
              <a:gd name="connsiteX4" fmla="*/ 602192 w 997479"/>
              <a:gd name="connsiteY4" fmla="*/ 50271 h 1510242"/>
              <a:gd name="connsiteX5" fmla="*/ 545042 w 997479"/>
              <a:gd name="connsiteY5" fmla="*/ 50271 h 1510242"/>
              <a:gd name="connsiteX6" fmla="*/ 437092 w 997479"/>
              <a:gd name="connsiteY6" fmla="*/ 5821 h 1510242"/>
              <a:gd name="connsiteX7" fmla="*/ 383117 w 997479"/>
              <a:gd name="connsiteY7" fmla="*/ 15346 h 1510242"/>
              <a:gd name="connsiteX8" fmla="*/ 205317 w 997479"/>
              <a:gd name="connsiteY8" fmla="*/ 78846 h 1510242"/>
              <a:gd name="connsiteX9" fmla="*/ 87842 w 997479"/>
              <a:gd name="connsiteY9" fmla="*/ 186796 h 1510242"/>
              <a:gd name="connsiteX10" fmla="*/ 11642 w 997479"/>
              <a:gd name="connsiteY10" fmla="*/ 405871 h 1510242"/>
              <a:gd name="connsiteX11" fmla="*/ 17992 w 997479"/>
              <a:gd name="connsiteY11" fmla="*/ 628121 h 1510242"/>
              <a:gd name="connsiteX12" fmla="*/ 17992 w 997479"/>
              <a:gd name="connsiteY12" fmla="*/ 1028171 h 1510242"/>
              <a:gd name="connsiteX13" fmla="*/ 65617 w 997479"/>
              <a:gd name="connsiteY13" fmla="*/ 1221846 h 1510242"/>
              <a:gd name="connsiteX14" fmla="*/ 94192 w 997479"/>
              <a:gd name="connsiteY14" fmla="*/ 1440921 h 1510242"/>
              <a:gd name="connsiteX15" fmla="*/ 125942 w 997479"/>
              <a:gd name="connsiteY15" fmla="*/ 1498071 h 1510242"/>
              <a:gd name="connsiteX16" fmla="*/ 144992 w 997479"/>
              <a:gd name="connsiteY16" fmla="*/ 1367896 h 1510242"/>
              <a:gd name="connsiteX17" fmla="*/ 154517 w 997479"/>
              <a:gd name="connsiteY17" fmla="*/ 1250421 h 1510242"/>
              <a:gd name="connsiteX18" fmla="*/ 186267 w 997479"/>
              <a:gd name="connsiteY18" fmla="*/ 1240896 h 1510242"/>
              <a:gd name="connsiteX19" fmla="*/ 202142 w 997479"/>
              <a:gd name="connsiteY19" fmla="*/ 1110721 h 1510242"/>
              <a:gd name="connsiteX20" fmla="*/ 281517 w 997479"/>
              <a:gd name="connsiteY20" fmla="*/ 983721 h 1510242"/>
              <a:gd name="connsiteX21" fmla="*/ 329142 w 997479"/>
              <a:gd name="connsiteY21" fmla="*/ 875771 h 1510242"/>
              <a:gd name="connsiteX22" fmla="*/ 370417 w 997479"/>
              <a:gd name="connsiteY22" fmla="*/ 774171 h 1510242"/>
              <a:gd name="connsiteX23" fmla="*/ 443442 w 997479"/>
              <a:gd name="connsiteY23" fmla="*/ 691621 h 1510242"/>
              <a:gd name="connsiteX24" fmla="*/ 519642 w 997479"/>
              <a:gd name="connsiteY24" fmla="*/ 621771 h 1510242"/>
              <a:gd name="connsiteX25" fmla="*/ 649817 w 997479"/>
              <a:gd name="connsiteY25" fmla="*/ 475721 h 1510242"/>
              <a:gd name="connsiteX26" fmla="*/ 760942 w 997479"/>
              <a:gd name="connsiteY26" fmla="*/ 380471 h 1510242"/>
              <a:gd name="connsiteX27" fmla="*/ 916517 w 997479"/>
              <a:gd name="connsiteY27" fmla="*/ 247121 h 1510242"/>
              <a:gd name="connsiteX28" fmla="*/ 995892 w 997479"/>
              <a:gd name="connsiteY28" fmla="*/ 158221 h 151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97479" h="1510242">
                <a:moveTo>
                  <a:pt x="995892" y="158221"/>
                </a:moveTo>
                <a:cubicBezTo>
                  <a:pt x="997479" y="135467"/>
                  <a:pt x="955675" y="121708"/>
                  <a:pt x="926042" y="110596"/>
                </a:cubicBezTo>
                <a:cubicBezTo>
                  <a:pt x="896409" y="99484"/>
                  <a:pt x="818092" y="91546"/>
                  <a:pt x="818092" y="91546"/>
                </a:cubicBezTo>
                <a:lnTo>
                  <a:pt x="710142" y="72496"/>
                </a:lnTo>
                <a:cubicBezTo>
                  <a:pt x="674159" y="65617"/>
                  <a:pt x="629709" y="53975"/>
                  <a:pt x="602192" y="50271"/>
                </a:cubicBezTo>
                <a:cubicBezTo>
                  <a:pt x="574675" y="46567"/>
                  <a:pt x="572559" y="57679"/>
                  <a:pt x="545042" y="50271"/>
                </a:cubicBezTo>
                <a:cubicBezTo>
                  <a:pt x="517525" y="42863"/>
                  <a:pt x="464080" y="11642"/>
                  <a:pt x="437092" y="5821"/>
                </a:cubicBezTo>
                <a:cubicBezTo>
                  <a:pt x="410104" y="0"/>
                  <a:pt x="421746" y="3175"/>
                  <a:pt x="383117" y="15346"/>
                </a:cubicBezTo>
                <a:cubicBezTo>
                  <a:pt x="344488" y="27517"/>
                  <a:pt x="254530" y="50271"/>
                  <a:pt x="205317" y="78846"/>
                </a:cubicBezTo>
                <a:cubicBezTo>
                  <a:pt x="156105" y="107421"/>
                  <a:pt x="120121" y="132292"/>
                  <a:pt x="87842" y="186796"/>
                </a:cubicBezTo>
                <a:cubicBezTo>
                  <a:pt x="55563" y="241300"/>
                  <a:pt x="23284" y="332317"/>
                  <a:pt x="11642" y="405871"/>
                </a:cubicBezTo>
                <a:cubicBezTo>
                  <a:pt x="0" y="479425"/>
                  <a:pt x="16934" y="524404"/>
                  <a:pt x="17992" y="628121"/>
                </a:cubicBezTo>
                <a:cubicBezTo>
                  <a:pt x="19050" y="731838"/>
                  <a:pt x="10055" y="929217"/>
                  <a:pt x="17992" y="1028171"/>
                </a:cubicBezTo>
                <a:cubicBezTo>
                  <a:pt x="25930" y="1127125"/>
                  <a:pt x="52917" y="1153054"/>
                  <a:pt x="65617" y="1221846"/>
                </a:cubicBezTo>
                <a:cubicBezTo>
                  <a:pt x="78317" y="1290638"/>
                  <a:pt x="84138" y="1394884"/>
                  <a:pt x="94192" y="1440921"/>
                </a:cubicBezTo>
                <a:cubicBezTo>
                  <a:pt x="104246" y="1486959"/>
                  <a:pt x="117475" y="1510242"/>
                  <a:pt x="125942" y="1498071"/>
                </a:cubicBezTo>
                <a:cubicBezTo>
                  <a:pt x="134409" y="1485900"/>
                  <a:pt x="140230" y="1409171"/>
                  <a:pt x="144992" y="1367896"/>
                </a:cubicBezTo>
                <a:cubicBezTo>
                  <a:pt x="149754" y="1326621"/>
                  <a:pt x="147638" y="1271587"/>
                  <a:pt x="154517" y="1250421"/>
                </a:cubicBezTo>
                <a:cubicBezTo>
                  <a:pt x="161396" y="1229255"/>
                  <a:pt x="178330" y="1264179"/>
                  <a:pt x="186267" y="1240896"/>
                </a:cubicBezTo>
                <a:cubicBezTo>
                  <a:pt x="194205" y="1217613"/>
                  <a:pt x="186267" y="1153583"/>
                  <a:pt x="202142" y="1110721"/>
                </a:cubicBezTo>
                <a:cubicBezTo>
                  <a:pt x="218017" y="1067859"/>
                  <a:pt x="260350" y="1022879"/>
                  <a:pt x="281517" y="983721"/>
                </a:cubicBezTo>
                <a:cubicBezTo>
                  <a:pt x="302684" y="944563"/>
                  <a:pt x="314325" y="910696"/>
                  <a:pt x="329142" y="875771"/>
                </a:cubicBezTo>
                <a:cubicBezTo>
                  <a:pt x="343959" y="840846"/>
                  <a:pt x="351367" y="804863"/>
                  <a:pt x="370417" y="774171"/>
                </a:cubicBezTo>
                <a:cubicBezTo>
                  <a:pt x="389467" y="743479"/>
                  <a:pt x="418571" y="717021"/>
                  <a:pt x="443442" y="691621"/>
                </a:cubicBezTo>
                <a:cubicBezTo>
                  <a:pt x="468313" y="666221"/>
                  <a:pt x="485246" y="657754"/>
                  <a:pt x="519642" y="621771"/>
                </a:cubicBezTo>
                <a:cubicBezTo>
                  <a:pt x="554038" y="585788"/>
                  <a:pt x="609600" y="515938"/>
                  <a:pt x="649817" y="475721"/>
                </a:cubicBezTo>
                <a:cubicBezTo>
                  <a:pt x="690034" y="435504"/>
                  <a:pt x="760942" y="380471"/>
                  <a:pt x="760942" y="380471"/>
                </a:cubicBezTo>
                <a:lnTo>
                  <a:pt x="916517" y="247121"/>
                </a:lnTo>
                <a:cubicBezTo>
                  <a:pt x="957792" y="211138"/>
                  <a:pt x="994305" y="180975"/>
                  <a:pt x="995892" y="158221"/>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343123" y="2508250"/>
            <a:ext cx="2607957" cy="683461"/>
          </a:xfrm>
          <a:custGeom>
            <a:avLst/>
            <a:gdLst>
              <a:gd name="connsiteX0" fmla="*/ 211666 w 2607957"/>
              <a:gd name="connsiteY0" fmla="*/ 15039 h 683461"/>
              <a:gd name="connsiteX1" fmla="*/ 31193 w 2607957"/>
              <a:gd name="connsiteY1" fmla="*/ 15039 h 683461"/>
              <a:gd name="connsiteX2" fmla="*/ 24509 w 2607957"/>
              <a:gd name="connsiteY2" fmla="*/ 15039 h 683461"/>
              <a:gd name="connsiteX3" fmla="*/ 101377 w 2607957"/>
              <a:gd name="connsiteY3" fmla="*/ 105276 h 683461"/>
              <a:gd name="connsiteX4" fmla="*/ 345351 w 2607957"/>
              <a:gd name="connsiteY4" fmla="*/ 402724 h 683461"/>
              <a:gd name="connsiteX5" fmla="*/ 545877 w 2607957"/>
              <a:gd name="connsiteY5" fmla="*/ 633329 h 683461"/>
              <a:gd name="connsiteX6" fmla="*/ 582640 w 2607957"/>
              <a:gd name="connsiteY6" fmla="*/ 663408 h 683461"/>
              <a:gd name="connsiteX7" fmla="*/ 789851 w 2607957"/>
              <a:gd name="connsiteY7" fmla="*/ 673434 h 683461"/>
              <a:gd name="connsiteX8" fmla="*/ 1267772 w 2607957"/>
              <a:gd name="connsiteY8" fmla="*/ 683461 h 683461"/>
              <a:gd name="connsiteX9" fmla="*/ 1795824 w 2607957"/>
              <a:gd name="connsiteY9" fmla="*/ 680118 h 683461"/>
              <a:gd name="connsiteX10" fmla="*/ 2303824 w 2607957"/>
              <a:gd name="connsiteY10" fmla="*/ 673434 h 683461"/>
              <a:gd name="connsiteX11" fmla="*/ 2564509 w 2607957"/>
              <a:gd name="connsiteY11" fmla="*/ 663408 h 683461"/>
              <a:gd name="connsiteX12" fmla="*/ 2564509 w 2607957"/>
              <a:gd name="connsiteY12" fmla="*/ 650039 h 683461"/>
              <a:gd name="connsiteX13" fmla="*/ 2467588 w 2607957"/>
              <a:gd name="connsiteY13" fmla="*/ 539750 h 683461"/>
              <a:gd name="connsiteX14" fmla="*/ 2360640 w 2607957"/>
              <a:gd name="connsiteY14" fmla="*/ 402724 h 683461"/>
              <a:gd name="connsiteX15" fmla="*/ 2340588 w 2607957"/>
              <a:gd name="connsiteY15" fmla="*/ 396039 h 683461"/>
              <a:gd name="connsiteX16" fmla="*/ 2267061 w 2607957"/>
              <a:gd name="connsiteY16" fmla="*/ 396039 h 683461"/>
              <a:gd name="connsiteX17" fmla="*/ 2240324 w 2607957"/>
              <a:gd name="connsiteY17" fmla="*/ 406066 h 683461"/>
              <a:gd name="connsiteX18" fmla="*/ 2136719 w 2607957"/>
              <a:gd name="connsiteY18" fmla="*/ 416092 h 683461"/>
              <a:gd name="connsiteX19" fmla="*/ 1972956 w 2607957"/>
              <a:gd name="connsiteY19" fmla="*/ 422776 h 683461"/>
              <a:gd name="connsiteX20" fmla="*/ 1722298 w 2607957"/>
              <a:gd name="connsiteY20" fmla="*/ 412750 h 683461"/>
              <a:gd name="connsiteX21" fmla="*/ 1478324 w 2607957"/>
              <a:gd name="connsiteY21" fmla="*/ 386013 h 683461"/>
              <a:gd name="connsiteX22" fmla="*/ 1287824 w 2607957"/>
              <a:gd name="connsiteY22" fmla="*/ 362618 h 683461"/>
              <a:gd name="connsiteX23" fmla="*/ 1127403 w 2607957"/>
              <a:gd name="connsiteY23" fmla="*/ 345908 h 683461"/>
              <a:gd name="connsiteX24" fmla="*/ 1023798 w 2607957"/>
              <a:gd name="connsiteY24" fmla="*/ 359276 h 683461"/>
              <a:gd name="connsiteX25" fmla="*/ 880088 w 2607957"/>
              <a:gd name="connsiteY25" fmla="*/ 362618 h 683461"/>
              <a:gd name="connsiteX26" fmla="*/ 686245 w 2607957"/>
              <a:gd name="connsiteY26" fmla="*/ 359276 h 683461"/>
              <a:gd name="connsiteX27" fmla="*/ 639456 w 2607957"/>
              <a:gd name="connsiteY27" fmla="*/ 335882 h 683461"/>
              <a:gd name="connsiteX28" fmla="*/ 612719 w 2607957"/>
              <a:gd name="connsiteY28" fmla="*/ 349250 h 683461"/>
              <a:gd name="connsiteX29" fmla="*/ 542535 w 2607957"/>
              <a:gd name="connsiteY29" fmla="*/ 302461 h 683461"/>
              <a:gd name="connsiteX30" fmla="*/ 435588 w 2607957"/>
              <a:gd name="connsiteY30" fmla="*/ 275724 h 683461"/>
              <a:gd name="connsiteX31" fmla="*/ 318614 w 2607957"/>
              <a:gd name="connsiteY31" fmla="*/ 202197 h 683461"/>
              <a:gd name="connsiteX32" fmla="*/ 235061 w 2607957"/>
              <a:gd name="connsiteY32" fmla="*/ 118645 h 683461"/>
              <a:gd name="connsiteX33" fmla="*/ 218351 w 2607957"/>
              <a:gd name="connsiteY33" fmla="*/ 68513 h 683461"/>
              <a:gd name="connsiteX34" fmla="*/ 211666 w 2607957"/>
              <a:gd name="connsiteY34" fmla="*/ 15039 h 68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07957" h="683461">
                <a:moveTo>
                  <a:pt x="211666" y="15039"/>
                </a:moveTo>
                <a:cubicBezTo>
                  <a:pt x="180473" y="6127"/>
                  <a:pt x="31193" y="15039"/>
                  <a:pt x="31193" y="15039"/>
                </a:cubicBezTo>
                <a:cubicBezTo>
                  <a:pt x="0" y="15039"/>
                  <a:pt x="12812" y="0"/>
                  <a:pt x="24509" y="15039"/>
                </a:cubicBezTo>
                <a:cubicBezTo>
                  <a:pt x="36206" y="30078"/>
                  <a:pt x="47903" y="40662"/>
                  <a:pt x="101377" y="105276"/>
                </a:cubicBezTo>
                <a:cubicBezTo>
                  <a:pt x="154851" y="169890"/>
                  <a:pt x="271268" y="314715"/>
                  <a:pt x="345351" y="402724"/>
                </a:cubicBezTo>
                <a:cubicBezTo>
                  <a:pt x="419434" y="490733"/>
                  <a:pt x="506329" y="589882"/>
                  <a:pt x="545877" y="633329"/>
                </a:cubicBezTo>
                <a:cubicBezTo>
                  <a:pt x="585425" y="676776"/>
                  <a:pt x="541978" y="656724"/>
                  <a:pt x="582640" y="663408"/>
                </a:cubicBezTo>
                <a:cubicBezTo>
                  <a:pt x="623302" y="670092"/>
                  <a:pt x="789851" y="673434"/>
                  <a:pt x="789851" y="673434"/>
                </a:cubicBezTo>
                <a:lnTo>
                  <a:pt x="1267772" y="683461"/>
                </a:lnTo>
                <a:lnTo>
                  <a:pt x="1795824" y="680118"/>
                </a:lnTo>
                <a:lnTo>
                  <a:pt x="2303824" y="673434"/>
                </a:lnTo>
                <a:cubicBezTo>
                  <a:pt x="2431938" y="670649"/>
                  <a:pt x="2521062" y="667307"/>
                  <a:pt x="2564509" y="663408"/>
                </a:cubicBezTo>
                <a:cubicBezTo>
                  <a:pt x="2607957" y="659509"/>
                  <a:pt x="2580663" y="670649"/>
                  <a:pt x="2564509" y="650039"/>
                </a:cubicBezTo>
                <a:cubicBezTo>
                  <a:pt x="2548356" y="629429"/>
                  <a:pt x="2501566" y="580969"/>
                  <a:pt x="2467588" y="539750"/>
                </a:cubicBezTo>
                <a:cubicBezTo>
                  <a:pt x="2433610" y="498531"/>
                  <a:pt x="2381807" y="426676"/>
                  <a:pt x="2360640" y="402724"/>
                </a:cubicBezTo>
                <a:cubicBezTo>
                  <a:pt x="2339473" y="378772"/>
                  <a:pt x="2356185" y="397153"/>
                  <a:pt x="2340588" y="396039"/>
                </a:cubicBezTo>
                <a:cubicBezTo>
                  <a:pt x="2324992" y="394925"/>
                  <a:pt x="2283772" y="394368"/>
                  <a:pt x="2267061" y="396039"/>
                </a:cubicBezTo>
                <a:cubicBezTo>
                  <a:pt x="2250350" y="397710"/>
                  <a:pt x="2262048" y="402724"/>
                  <a:pt x="2240324" y="406066"/>
                </a:cubicBezTo>
                <a:cubicBezTo>
                  <a:pt x="2218600" y="409408"/>
                  <a:pt x="2181280" y="413307"/>
                  <a:pt x="2136719" y="416092"/>
                </a:cubicBezTo>
                <a:cubicBezTo>
                  <a:pt x="2092158" y="418877"/>
                  <a:pt x="2042026" y="423333"/>
                  <a:pt x="1972956" y="422776"/>
                </a:cubicBezTo>
                <a:cubicBezTo>
                  <a:pt x="1903886" y="422219"/>
                  <a:pt x="1804737" y="418877"/>
                  <a:pt x="1722298" y="412750"/>
                </a:cubicBezTo>
                <a:cubicBezTo>
                  <a:pt x="1639859" y="406623"/>
                  <a:pt x="1478324" y="386013"/>
                  <a:pt x="1478324" y="386013"/>
                </a:cubicBezTo>
                <a:lnTo>
                  <a:pt x="1287824" y="362618"/>
                </a:lnTo>
                <a:cubicBezTo>
                  <a:pt x="1229337" y="355934"/>
                  <a:pt x="1171407" y="346465"/>
                  <a:pt x="1127403" y="345908"/>
                </a:cubicBezTo>
                <a:cubicBezTo>
                  <a:pt x="1083399" y="345351"/>
                  <a:pt x="1065017" y="356491"/>
                  <a:pt x="1023798" y="359276"/>
                </a:cubicBezTo>
                <a:cubicBezTo>
                  <a:pt x="982579" y="362061"/>
                  <a:pt x="936347" y="362618"/>
                  <a:pt x="880088" y="362618"/>
                </a:cubicBezTo>
                <a:cubicBezTo>
                  <a:pt x="823829" y="362618"/>
                  <a:pt x="726350" y="363732"/>
                  <a:pt x="686245" y="359276"/>
                </a:cubicBezTo>
                <a:cubicBezTo>
                  <a:pt x="646140" y="354820"/>
                  <a:pt x="651710" y="337553"/>
                  <a:pt x="639456" y="335882"/>
                </a:cubicBezTo>
                <a:cubicBezTo>
                  <a:pt x="627202" y="334211"/>
                  <a:pt x="628872" y="354820"/>
                  <a:pt x="612719" y="349250"/>
                </a:cubicBezTo>
                <a:cubicBezTo>
                  <a:pt x="596566" y="343680"/>
                  <a:pt x="572057" y="314715"/>
                  <a:pt x="542535" y="302461"/>
                </a:cubicBezTo>
                <a:cubicBezTo>
                  <a:pt x="513013" y="290207"/>
                  <a:pt x="472908" y="292435"/>
                  <a:pt x="435588" y="275724"/>
                </a:cubicBezTo>
                <a:cubicBezTo>
                  <a:pt x="398268" y="259013"/>
                  <a:pt x="352035" y="228377"/>
                  <a:pt x="318614" y="202197"/>
                </a:cubicBezTo>
                <a:cubicBezTo>
                  <a:pt x="285193" y="176017"/>
                  <a:pt x="251771" y="140926"/>
                  <a:pt x="235061" y="118645"/>
                </a:cubicBezTo>
                <a:cubicBezTo>
                  <a:pt x="218351" y="96364"/>
                  <a:pt x="221693" y="86895"/>
                  <a:pt x="218351" y="68513"/>
                </a:cubicBezTo>
                <a:cubicBezTo>
                  <a:pt x="215009" y="50131"/>
                  <a:pt x="242859" y="23951"/>
                  <a:pt x="211666" y="15039"/>
                </a:cubicBezTo>
                <a:close/>
              </a:path>
            </a:pathLst>
          </a:custGeom>
          <a:solidFill>
            <a:schemeClr val="accent4">
              <a:lumMod val="75000"/>
              <a:alpha val="30000"/>
            </a:schemeClr>
          </a:solidFill>
          <a:ln>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rot="10800000">
            <a:off x="1295400" y="3733800"/>
            <a:ext cx="289560" cy="482600"/>
          </a:xfrm>
          <a:prstGeom prst="down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3881967" y="1902884"/>
            <a:ext cx="3280833" cy="3577166"/>
            <a:chOff x="3881967" y="1902884"/>
            <a:chExt cx="3280833" cy="3577166"/>
          </a:xfrm>
        </p:grpSpPr>
        <p:sp>
          <p:nvSpPr>
            <p:cNvPr id="17" name="Freeform 16"/>
            <p:cNvSpPr/>
            <p:nvPr/>
          </p:nvSpPr>
          <p:spPr>
            <a:xfrm>
              <a:off x="3881967" y="1940983"/>
              <a:ext cx="2971800" cy="3539067"/>
            </a:xfrm>
            <a:custGeom>
              <a:avLst/>
              <a:gdLst>
                <a:gd name="connsiteX0" fmla="*/ 1960033 w 2971800"/>
                <a:gd name="connsiteY0" fmla="*/ 2117 h 3539067"/>
                <a:gd name="connsiteX1" fmla="*/ 1782233 w 2971800"/>
                <a:gd name="connsiteY1" fmla="*/ 14817 h 3539067"/>
                <a:gd name="connsiteX2" fmla="*/ 1553633 w 2971800"/>
                <a:gd name="connsiteY2" fmla="*/ 40217 h 3539067"/>
                <a:gd name="connsiteX3" fmla="*/ 1198033 w 2971800"/>
                <a:gd name="connsiteY3" fmla="*/ 52917 h 3539067"/>
                <a:gd name="connsiteX4" fmla="*/ 817033 w 2971800"/>
                <a:gd name="connsiteY4" fmla="*/ 103717 h 3539067"/>
                <a:gd name="connsiteX5" fmla="*/ 410633 w 2971800"/>
                <a:gd name="connsiteY5" fmla="*/ 421217 h 3539067"/>
                <a:gd name="connsiteX6" fmla="*/ 156633 w 2971800"/>
                <a:gd name="connsiteY6" fmla="*/ 840317 h 3539067"/>
                <a:gd name="connsiteX7" fmla="*/ 4233 w 2971800"/>
                <a:gd name="connsiteY7" fmla="*/ 1589617 h 3539067"/>
                <a:gd name="connsiteX8" fmla="*/ 131233 w 2971800"/>
                <a:gd name="connsiteY8" fmla="*/ 2313517 h 3539067"/>
                <a:gd name="connsiteX9" fmla="*/ 359833 w 2971800"/>
                <a:gd name="connsiteY9" fmla="*/ 2643717 h 3539067"/>
                <a:gd name="connsiteX10" fmla="*/ 728133 w 2971800"/>
                <a:gd name="connsiteY10" fmla="*/ 2821517 h 3539067"/>
                <a:gd name="connsiteX11" fmla="*/ 1083733 w 2971800"/>
                <a:gd name="connsiteY11" fmla="*/ 3024717 h 3539067"/>
                <a:gd name="connsiteX12" fmla="*/ 1528233 w 2971800"/>
                <a:gd name="connsiteY12" fmla="*/ 3240617 h 3539067"/>
                <a:gd name="connsiteX13" fmla="*/ 2087033 w 2971800"/>
                <a:gd name="connsiteY13" fmla="*/ 3367617 h 3539067"/>
                <a:gd name="connsiteX14" fmla="*/ 2404533 w 2971800"/>
                <a:gd name="connsiteY14" fmla="*/ 3507317 h 3539067"/>
                <a:gd name="connsiteX15" fmla="*/ 2785533 w 2971800"/>
                <a:gd name="connsiteY15" fmla="*/ 3520017 h 3539067"/>
                <a:gd name="connsiteX16" fmla="*/ 2963333 w 2971800"/>
                <a:gd name="connsiteY16" fmla="*/ 3393017 h 3539067"/>
                <a:gd name="connsiteX17" fmla="*/ 2836333 w 2971800"/>
                <a:gd name="connsiteY17" fmla="*/ 3367617 h 3539067"/>
                <a:gd name="connsiteX18" fmla="*/ 2595033 w 2971800"/>
                <a:gd name="connsiteY18" fmla="*/ 3075517 h 3539067"/>
                <a:gd name="connsiteX19" fmla="*/ 2036233 w 2971800"/>
                <a:gd name="connsiteY19" fmla="*/ 2859617 h 3539067"/>
                <a:gd name="connsiteX20" fmla="*/ 1566333 w 2971800"/>
                <a:gd name="connsiteY20" fmla="*/ 2580217 h 3539067"/>
                <a:gd name="connsiteX21" fmla="*/ 1286933 w 2971800"/>
                <a:gd name="connsiteY21" fmla="*/ 2326217 h 3539067"/>
                <a:gd name="connsiteX22" fmla="*/ 1071033 w 2971800"/>
                <a:gd name="connsiteY22" fmla="*/ 2135717 h 3539067"/>
                <a:gd name="connsiteX23" fmla="*/ 855133 w 2971800"/>
                <a:gd name="connsiteY23" fmla="*/ 1792817 h 3539067"/>
                <a:gd name="connsiteX24" fmla="*/ 690033 w 2971800"/>
                <a:gd name="connsiteY24" fmla="*/ 1234017 h 3539067"/>
                <a:gd name="connsiteX25" fmla="*/ 766233 w 2971800"/>
                <a:gd name="connsiteY25" fmla="*/ 599017 h 3539067"/>
                <a:gd name="connsiteX26" fmla="*/ 969433 w 2971800"/>
                <a:gd name="connsiteY26" fmla="*/ 294217 h 3539067"/>
                <a:gd name="connsiteX27" fmla="*/ 1426633 w 2971800"/>
                <a:gd name="connsiteY27" fmla="*/ 129117 h 3539067"/>
                <a:gd name="connsiteX28" fmla="*/ 1693333 w 2971800"/>
                <a:gd name="connsiteY28" fmla="*/ 141817 h 3539067"/>
                <a:gd name="connsiteX29" fmla="*/ 1896533 w 2971800"/>
                <a:gd name="connsiteY29" fmla="*/ 27517 h 3539067"/>
                <a:gd name="connsiteX30" fmla="*/ 1960033 w 2971800"/>
                <a:gd name="connsiteY30" fmla="*/ 2117 h 353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71800" h="3539067">
                  <a:moveTo>
                    <a:pt x="1960033" y="2117"/>
                  </a:moveTo>
                  <a:cubicBezTo>
                    <a:pt x="1940983" y="0"/>
                    <a:pt x="1849966" y="8467"/>
                    <a:pt x="1782233" y="14817"/>
                  </a:cubicBezTo>
                  <a:cubicBezTo>
                    <a:pt x="1714500" y="21167"/>
                    <a:pt x="1651000" y="33867"/>
                    <a:pt x="1553633" y="40217"/>
                  </a:cubicBezTo>
                  <a:cubicBezTo>
                    <a:pt x="1456266" y="46567"/>
                    <a:pt x="1320800" y="42334"/>
                    <a:pt x="1198033" y="52917"/>
                  </a:cubicBezTo>
                  <a:cubicBezTo>
                    <a:pt x="1075266" y="63500"/>
                    <a:pt x="948266" y="42334"/>
                    <a:pt x="817033" y="103717"/>
                  </a:cubicBezTo>
                  <a:cubicBezTo>
                    <a:pt x="685800" y="165100"/>
                    <a:pt x="520700" y="298450"/>
                    <a:pt x="410633" y="421217"/>
                  </a:cubicBezTo>
                  <a:cubicBezTo>
                    <a:pt x="300566" y="543984"/>
                    <a:pt x="224366" y="645584"/>
                    <a:pt x="156633" y="840317"/>
                  </a:cubicBezTo>
                  <a:cubicBezTo>
                    <a:pt x="88900" y="1035050"/>
                    <a:pt x="8466" y="1344084"/>
                    <a:pt x="4233" y="1589617"/>
                  </a:cubicBezTo>
                  <a:cubicBezTo>
                    <a:pt x="0" y="1835150"/>
                    <a:pt x="71966" y="2137834"/>
                    <a:pt x="131233" y="2313517"/>
                  </a:cubicBezTo>
                  <a:cubicBezTo>
                    <a:pt x="190500" y="2489200"/>
                    <a:pt x="260350" y="2559050"/>
                    <a:pt x="359833" y="2643717"/>
                  </a:cubicBezTo>
                  <a:cubicBezTo>
                    <a:pt x="459316" y="2728384"/>
                    <a:pt x="607483" y="2758017"/>
                    <a:pt x="728133" y="2821517"/>
                  </a:cubicBezTo>
                  <a:cubicBezTo>
                    <a:pt x="848783" y="2885017"/>
                    <a:pt x="950383" y="2954867"/>
                    <a:pt x="1083733" y="3024717"/>
                  </a:cubicBezTo>
                  <a:cubicBezTo>
                    <a:pt x="1217083" y="3094567"/>
                    <a:pt x="1361016" y="3183467"/>
                    <a:pt x="1528233" y="3240617"/>
                  </a:cubicBezTo>
                  <a:cubicBezTo>
                    <a:pt x="1695450" y="3297767"/>
                    <a:pt x="1940983" y="3323167"/>
                    <a:pt x="2087033" y="3367617"/>
                  </a:cubicBezTo>
                  <a:cubicBezTo>
                    <a:pt x="2233083" y="3412067"/>
                    <a:pt x="2288116" y="3481917"/>
                    <a:pt x="2404533" y="3507317"/>
                  </a:cubicBezTo>
                  <a:cubicBezTo>
                    <a:pt x="2520950" y="3532717"/>
                    <a:pt x="2692400" y="3539067"/>
                    <a:pt x="2785533" y="3520017"/>
                  </a:cubicBezTo>
                  <a:cubicBezTo>
                    <a:pt x="2878666" y="3500967"/>
                    <a:pt x="2954866" y="3418417"/>
                    <a:pt x="2963333" y="3393017"/>
                  </a:cubicBezTo>
                  <a:cubicBezTo>
                    <a:pt x="2971800" y="3367617"/>
                    <a:pt x="2897716" y="3420534"/>
                    <a:pt x="2836333" y="3367617"/>
                  </a:cubicBezTo>
                  <a:cubicBezTo>
                    <a:pt x="2774950" y="3314700"/>
                    <a:pt x="2728383" y="3160184"/>
                    <a:pt x="2595033" y="3075517"/>
                  </a:cubicBezTo>
                  <a:cubicBezTo>
                    <a:pt x="2461683" y="2990850"/>
                    <a:pt x="2207683" y="2942167"/>
                    <a:pt x="2036233" y="2859617"/>
                  </a:cubicBezTo>
                  <a:cubicBezTo>
                    <a:pt x="1864783" y="2777067"/>
                    <a:pt x="1691216" y="2669117"/>
                    <a:pt x="1566333" y="2580217"/>
                  </a:cubicBezTo>
                  <a:cubicBezTo>
                    <a:pt x="1441450" y="2491317"/>
                    <a:pt x="1369483" y="2400300"/>
                    <a:pt x="1286933" y="2326217"/>
                  </a:cubicBezTo>
                  <a:cubicBezTo>
                    <a:pt x="1204383" y="2252134"/>
                    <a:pt x="1143000" y="2224617"/>
                    <a:pt x="1071033" y="2135717"/>
                  </a:cubicBezTo>
                  <a:cubicBezTo>
                    <a:pt x="999066" y="2046817"/>
                    <a:pt x="918633" y="1943100"/>
                    <a:pt x="855133" y="1792817"/>
                  </a:cubicBezTo>
                  <a:cubicBezTo>
                    <a:pt x="791633" y="1642534"/>
                    <a:pt x="704850" y="1432984"/>
                    <a:pt x="690033" y="1234017"/>
                  </a:cubicBezTo>
                  <a:cubicBezTo>
                    <a:pt x="675216" y="1035050"/>
                    <a:pt x="719666" y="755650"/>
                    <a:pt x="766233" y="599017"/>
                  </a:cubicBezTo>
                  <a:cubicBezTo>
                    <a:pt x="812800" y="442384"/>
                    <a:pt x="859366" y="372534"/>
                    <a:pt x="969433" y="294217"/>
                  </a:cubicBezTo>
                  <a:cubicBezTo>
                    <a:pt x="1079500" y="215900"/>
                    <a:pt x="1305983" y="154517"/>
                    <a:pt x="1426633" y="129117"/>
                  </a:cubicBezTo>
                  <a:cubicBezTo>
                    <a:pt x="1547283" y="103717"/>
                    <a:pt x="1615016" y="158750"/>
                    <a:pt x="1693333" y="141817"/>
                  </a:cubicBezTo>
                  <a:cubicBezTo>
                    <a:pt x="1771650" y="124884"/>
                    <a:pt x="1858433" y="50800"/>
                    <a:pt x="1896533" y="27517"/>
                  </a:cubicBezTo>
                  <a:cubicBezTo>
                    <a:pt x="1934633" y="4234"/>
                    <a:pt x="1979083" y="4234"/>
                    <a:pt x="1960033" y="2117"/>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5613400" y="1902884"/>
              <a:ext cx="1549400" cy="611716"/>
            </a:xfrm>
            <a:custGeom>
              <a:avLst/>
              <a:gdLst>
                <a:gd name="connsiteX0" fmla="*/ 23283 w 1549400"/>
                <a:gd name="connsiteY0" fmla="*/ 182033 h 611716"/>
                <a:gd name="connsiteX1" fmla="*/ 315383 w 1549400"/>
                <a:gd name="connsiteY1" fmla="*/ 309033 h 611716"/>
                <a:gd name="connsiteX2" fmla="*/ 632883 w 1549400"/>
                <a:gd name="connsiteY2" fmla="*/ 309033 h 611716"/>
                <a:gd name="connsiteX3" fmla="*/ 772583 w 1549400"/>
                <a:gd name="connsiteY3" fmla="*/ 258233 h 611716"/>
                <a:gd name="connsiteX4" fmla="*/ 1090083 w 1549400"/>
                <a:gd name="connsiteY4" fmla="*/ 436033 h 611716"/>
                <a:gd name="connsiteX5" fmla="*/ 1394883 w 1549400"/>
                <a:gd name="connsiteY5" fmla="*/ 601133 h 611716"/>
                <a:gd name="connsiteX6" fmla="*/ 1496483 w 1549400"/>
                <a:gd name="connsiteY6" fmla="*/ 499533 h 611716"/>
                <a:gd name="connsiteX7" fmla="*/ 1483783 w 1549400"/>
                <a:gd name="connsiteY7" fmla="*/ 321733 h 611716"/>
                <a:gd name="connsiteX8" fmla="*/ 1521883 w 1549400"/>
                <a:gd name="connsiteY8" fmla="*/ 220133 h 611716"/>
                <a:gd name="connsiteX9" fmla="*/ 1458383 w 1549400"/>
                <a:gd name="connsiteY9" fmla="*/ 67733 h 611716"/>
                <a:gd name="connsiteX10" fmla="*/ 975783 w 1549400"/>
                <a:gd name="connsiteY10" fmla="*/ 4233 h 611716"/>
                <a:gd name="connsiteX11" fmla="*/ 582083 w 1549400"/>
                <a:gd name="connsiteY11" fmla="*/ 42333 h 611716"/>
                <a:gd name="connsiteX12" fmla="*/ 175683 w 1549400"/>
                <a:gd name="connsiteY12" fmla="*/ 131233 h 611716"/>
                <a:gd name="connsiteX13" fmla="*/ 23283 w 1549400"/>
                <a:gd name="connsiteY13" fmla="*/ 182033 h 6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9400" h="611716">
                  <a:moveTo>
                    <a:pt x="23283" y="182033"/>
                  </a:moveTo>
                  <a:cubicBezTo>
                    <a:pt x="46566" y="211666"/>
                    <a:pt x="213783" y="287866"/>
                    <a:pt x="315383" y="309033"/>
                  </a:cubicBezTo>
                  <a:cubicBezTo>
                    <a:pt x="416983" y="330200"/>
                    <a:pt x="556683" y="317500"/>
                    <a:pt x="632883" y="309033"/>
                  </a:cubicBezTo>
                  <a:cubicBezTo>
                    <a:pt x="709083" y="300566"/>
                    <a:pt x="696383" y="237066"/>
                    <a:pt x="772583" y="258233"/>
                  </a:cubicBezTo>
                  <a:cubicBezTo>
                    <a:pt x="848783" y="279400"/>
                    <a:pt x="1090083" y="436033"/>
                    <a:pt x="1090083" y="436033"/>
                  </a:cubicBezTo>
                  <a:cubicBezTo>
                    <a:pt x="1193800" y="493183"/>
                    <a:pt x="1327150" y="590550"/>
                    <a:pt x="1394883" y="601133"/>
                  </a:cubicBezTo>
                  <a:cubicBezTo>
                    <a:pt x="1462616" y="611716"/>
                    <a:pt x="1481666" y="546100"/>
                    <a:pt x="1496483" y="499533"/>
                  </a:cubicBezTo>
                  <a:cubicBezTo>
                    <a:pt x="1511300" y="452966"/>
                    <a:pt x="1479550" y="368300"/>
                    <a:pt x="1483783" y="321733"/>
                  </a:cubicBezTo>
                  <a:cubicBezTo>
                    <a:pt x="1488016" y="275166"/>
                    <a:pt x="1526116" y="262466"/>
                    <a:pt x="1521883" y="220133"/>
                  </a:cubicBezTo>
                  <a:cubicBezTo>
                    <a:pt x="1517650" y="177800"/>
                    <a:pt x="1549400" y="103716"/>
                    <a:pt x="1458383" y="67733"/>
                  </a:cubicBezTo>
                  <a:cubicBezTo>
                    <a:pt x="1367366" y="31750"/>
                    <a:pt x="1121833" y="8466"/>
                    <a:pt x="975783" y="4233"/>
                  </a:cubicBezTo>
                  <a:cubicBezTo>
                    <a:pt x="829733" y="0"/>
                    <a:pt x="715433" y="21166"/>
                    <a:pt x="582083" y="42333"/>
                  </a:cubicBezTo>
                  <a:cubicBezTo>
                    <a:pt x="448733" y="63500"/>
                    <a:pt x="268816" y="110066"/>
                    <a:pt x="175683" y="131233"/>
                  </a:cubicBezTo>
                  <a:cubicBezTo>
                    <a:pt x="82550" y="152400"/>
                    <a:pt x="0" y="152400"/>
                    <a:pt x="23283" y="182033"/>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Freeform 10"/>
          <p:cNvSpPr/>
          <p:nvPr/>
        </p:nvSpPr>
        <p:spPr>
          <a:xfrm>
            <a:off x="1031346" y="2426758"/>
            <a:ext cx="1544637" cy="1199092"/>
          </a:xfrm>
          <a:custGeom>
            <a:avLst/>
            <a:gdLst>
              <a:gd name="connsiteX0" fmla="*/ 1441979 w 1544637"/>
              <a:gd name="connsiteY0" fmla="*/ 71967 h 1199092"/>
              <a:gd name="connsiteX1" fmla="*/ 1349904 w 1544637"/>
              <a:gd name="connsiteY1" fmla="*/ 14817 h 1199092"/>
              <a:gd name="connsiteX2" fmla="*/ 1299104 w 1544637"/>
              <a:gd name="connsiteY2" fmla="*/ 5292 h 1199092"/>
              <a:gd name="connsiteX3" fmla="*/ 1184804 w 1544637"/>
              <a:gd name="connsiteY3" fmla="*/ 37042 h 1199092"/>
              <a:gd name="connsiteX4" fmla="*/ 1153054 w 1544637"/>
              <a:gd name="connsiteY4" fmla="*/ 40217 h 1199092"/>
              <a:gd name="connsiteX5" fmla="*/ 1060979 w 1544637"/>
              <a:gd name="connsiteY5" fmla="*/ 2117 h 1199092"/>
              <a:gd name="connsiteX6" fmla="*/ 873654 w 1544637"/>
              <a:gd name="connsiteY6" fmla="*/ 52917 h 1199092"/>
              <a:gd name="connsiteX7" fmla="*/ 460904 w 1544637"/>
              <a:gd name="connsiteY7" fmla="*/ 176742 h 1199092"/>
              <a:gd name="connsiteX8" fmla="*/ 111654 w 1544637"/>
              <a:gd name="connsiteY8" fmla="*/ 310092 h 1199092"/>
              <a:gd name="connsiteX9" fmla="*/ 13229 w 1544637"/>
              <a:gd name="connsiteY9" fmla="*/ 386292 h 1199092"/>
              <a:gd name="connsiteX10" fmla="*/ 32279 w 1544637"/>
              <a:gd name="connsiteY10" fmla="*/ 433917 h 1199092"/>
              <a:gd name="connsiteX11" fmla="*/ 67204 w 1544637"/>
              <a:gd name="connsiteY11" fmla="*/ 516467 h 1199092"/>
              <a:gd name="connsiteX12" fmla="*/ 89429 w 1544637"/>
              <a:gd name="connsiteY12" fmla="*/ 538692 h 1199092"/>
              <a:gd name="connsiteX13" fmla="*/ 121179 w 1544637"/>
              <a:gd name="connsiteY13" fmla="*/ 529167 h 1199092"/>
              <a:gd name="connsiteX14" fmla="*/ 206904 w 1544637"/>
              <a:gd name="connsiteY14" fmla="*/ 605367 h 1199092"/>
              <a:gd name="connsiteX15" fmla="*/ 346604 w 1544637"/>
              <a:gd name="connsiteY15" fmla="*/ 970492 h 1199092"/>
              <a:gd name="connsiteX16" fmla="*/ 416454 w 1544637"/>
              <a:gd name="connsiteY16" fmla="*/ 1164167 h 1199092"/>
              <a:gd name="connsiteX17" fmla="*/ 454554 w 1544637"/>
              <a:gd name="connsiteY17" fmla="*/ 1180042 h 1199092"/>
              <a:gd name="connsiteX18" fmla="*/ 619654 w 1544637"/>
              <a:gd name="connsiteY18" fmla="*/ 1176867 h 1199092"/>
              <a:gd name="connsiteX19" fmla="*/ 1191154 w 1544637"/>
              <a:gd name="connsiteY19" fmla="*/ 1176867 h 1199092"/>
              <a:gd name="connsiteX20" fmla="*/ 1489604 w 1544637"/>
              <a:gd name="connsiteY20" fmla="*/ 1154642 h 1199092"/>
              <a:gd name="connsiteX21" fmla="*/ 1489604 w 1544637"/>
              <a:gd name="connsiteY21" fmla="*/ 1126067 h 1199092"/>
              <a:gd name="connsiteX22" fmla="*/ 1492779 w 1544637"/>
              <a:gd name="connsiteY22" fmla="*/ 1040342 h 1199092"/>
              <a:gd name="connsiteX23" fmla="*/ 1515004 w 1544637"/>
              <a:gd name="connsiteY23" fmla="*/ 757767 h 1199092"/>
              <a:gd name="connsiteX24" fmla="*/ 1527704 w 1544637"/>
              <a:gd name="connsiteY24" fmla="*/ 560917 h 1199092"/>
              <a:gd name="connsiteX25" fmla="*/ 1518179 w 1544637"/>
              <a:gd name="connsiteY25" fmla="*/ 427567 h 1199092"/>
              <a:gd name="connsiteX26" fmla="*/ 1543579 w 1544637"/>
              <a:gd name="connsiteY26" fmla="*/ 325967 h 1199092"/>
              <a:gd name="connsiteX27" fmla="*/ 1524529 w 1544637"/>
              <a:gd name="connsiteY27" fmla="*/ 227542 h 1199092"/>
              <a:gd name="connsiteX28" fmla="*/ 1480079 w 1544637"/>
              <a:gd name="connsiteY28" fmla="*/ 116417 h 1199092"/>
              <a:gd name="connsiteX29" fmla="*/ 1441979 w 1544637"/>
              <a:gd name="connsiteY29" fmla="*/ 71967 h 119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44637" h="1199092">
                <a:moveTo>
                  <a:pt x="1441979" y="71967"/>
                </a:moveTo>
                <a:cubicBezTo>
                  <a:pt x="1420283" y="55034"/>
                  <a:pt x="1373717" y="25930"/>
                  <a:pt x="1349904" y="14817"/>
                </a:cubicBezTo>
                <a:cubicBezTo>
                  <a:pt x="1326092" y="3705"/>
                  <a:pt x="1326621" y="1588"/>
                  <a:pt x="1299104" y="5292"/>
                </a:cubicBezTo>
                <a:cubicBezTo>
                  <a:pt x="1271587" y="8996"/>
                  <a:pt x="1209146" y="31221"/>
                  <a:pt x="1184804" y="37042"/>
                </a:cubicBezTo>
                <a:cubicBezTo>
                  <a:pt x="1160462" y="42863"/>
                  <a:pt x="1173691" y="46038"/>
                  <a:pt x="1153054" y="40217"/>
                </a:cubicBezTo>
                <a:cubicBezTo>
                  <a:pt x="1132417" y="34396"/>
                  <a:pt x="1107546" y="0"/>
                  <a:pt x="1060979" y="2117"/>
                </a:cubicBezTo>
                <a:cubicBezTo>
                  <a:pt x="1014412" y="4234"/>
                  <a:pt x="873654" y="52917"/>
                  <a:pt x="873654" y="52917"/>
                </a:cubicBezTo>
                <a:cubicBezTo>
                  <a:pt x="773641" y="82021"/>
                  <a:pt x="587904" y="133879"/>
                  <a:pt x="460904" y="176742"/>
                </a:cubicBezTo>
                <a:cubicBezTo>
                  <a:pt x="333904" y="219605"/>
                  <a:pt x="186266" y="275167"/>
                  <a:pt x="111654" y="310092"/>
                </a:cubicBezTo>
                <a:cubicBezTo>
                  <a:pt x="37042" y="345017"/>
                  <a:pt x="26458" y="365654"/>
                  <a:pt x="13229" y="386292"/>
                </a:cubicBezTo>
                <a:cubicBezTo>
                  <a:pt x="0" y="406930"/>
                  <a:pt x="23283" y="412221"/>
                  <a:pt x="32279" y="433917"/>
                </a:cubicBezTo>
                <a:cubicBezTo>
                  <a:pt x="41275" y="455613"/>
                  <a:pt x="57679" y="499005"/>
                  <a:pt x="67204" y="516467"/>
                </a:cubicBezTo>
                <a:cubicBezTo>
                  <a:pt x="76729" y="533930"/>
                  <a:pt x="80433" y="536575"/>
                  <a:pt x="89429" y="538692"/>
                </a:cubicBezTo>
                <a:cubicBezTo>
                  <a:pt x="98425" y="540809"/>
                  <a:pt x="101600" y="518055"/>
                  <a:pt x="121179" y="529167"/>
                </a:cubicBezTo>
                <a:cubicBezTo>
                  <a:pt x="140758" y="540279"/>
                  <a:pt x="169333" y="531813"/>
                  <a:pt x="206904" y="605367"/>
                </a:cubicBezTo>
                <a:cubicBezTo>
                  <a:pt x="244475" y="678921"/>
                  <a:pt x="311679" y="877359"/>
                  <a:pt x="346604" y="970492"/>
                </a:cubicBezTo>
                <a:cubicBezTo>
                  <a:pt x="381529" y="1063625"/>
                  <a:pt x="398462" y="1129242"/>
                  <a:pt x="416454" y="1164167"/>
                </a:cubicBezTo>
                <a:cubicBezTo>
                  <a:pt x="434446" y="1199092"/>
                  <a:pt x="420687" y="1177925"/>
                  <a:pt x="454554" y="1180042"/>
                </a:cubicBezTo>
                <a:cubicBezTo>
                  <a:pt x="488421" y="1182159"/>
                  <a:pt x="619654" y="1176867"/>
                  <a:pt x="619654" y="1176867"/>
                </a:cubicBezTo>
                <a:lnTo>
                  <a:pt x="1191154" y="1176867"/>
                </a:lnTo>
                <a:cubicBezTo>
                  <a:pt x="1336146" y="1173163"/>
                  <a:pt x="1439862" y="1163109"/>
                  <a:pt x="1489604" y="1154642"/>
                </a:cubicBezTo>
                <a:cubicBezTo>
                  <a:pt x="1539346" y="1146175"/>
                  <a:pt x="1489075" y="1145117"/>
                  <a:pt x="1489604" y="1126067"/>
                </a:cubicBezTo>
                <a:cubicBezTo>
                  <a:pt x="1490133" y="1107017"/>
                  <a:pt x="1488546" y="1101725"/>
                  <a:pt x="1492779" y="1040342"/>
                </a:cubicBezTo>
                <a:cubicBezTo>
                  <a:pt x="1497012" y="978959"/>
                  <a:pt x="1509183" y="837671"/>
                  <a:pt x="1515004" y="757767"/>
                </a:cubicBezTo>
                <a:cubicBezTo>
                  <a:pt x="1520825" y="677863"/>
                  <a:pt x="1527175" y="615950"/>
                  <a:pt x="1527704" y="560917"/>
                </a:cubicBezTo>
                <a:cubicBezTo>
                  <a:pt x="1528233" y="505884"/>
                  <a:pt x="1515533" y="466725"/>
                  <a:pt x="1518179" y="427567"/>
                </a:cubicBezTo>
                <a:cubicBezTo>
                  <a:pt x="1520825" y="388409"/>
                  <a:pt x="1542521" y="359304"/>
                  <a:pt x="1543579" y="325967"/>
                </a:cubicBezTo>
                <a:cubicBezTo>
                  <a:pt x="1544637" y="292630"/>
                  <a:pt x="1535112" y="262467"/>
                  <a:pt x="1524529" y="227542"/>
                </a:cubicBezTo>
                <a:cubicBezTo>
                  <a:pt x="1513946" y="192617"/>
                  <a:pt x="1493837" y="143934"/>
                  <a:pt x="1480079" y="116417"/>
                </a:cubicBezTo>
                <a:cubicBezTo>
                  <a:pt x="1466321" y="88900"/>
                  <a:pt x="1463675" y="88900"/>
                  <a:pt x="1441979" y="71967"/>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1512358" y="2251604"/>
            <a:ext cx="853017" cy="226483"/>
          </a:xfrm>
          <a:custGeom>
            <a:avLst/>
            <a:gdLst>
              <a:gd name="connsiteX0" fmla="*/ 71967 w 853017"/>
              <a:gd name="connsiteY0" fmla="*/ 8996 h 226483"/>
              <a:gd name="connsiteX1" fmla="*/ 5292 w 853017"/>
              <a:gd name="connsiteY1" fmla="*/ 69321 h 226483"/>
              <a:gd name="connsiteX2" fmla="*/ 40217 w 853017"/>
              <a:gd name="connsiteY2" fmla="*/ 97896 h 226483"/>
              <a:gd name="connsiteX3" fmla="*/ 195792 w 853017"/>
              <a:gd name="connsiteY3" fmla="*/ 126471 h 226483"/>
              <a:gd name="connsiteX4" fmla="*/ 354542 w 853017"/>
              <a:gd name="connsiteY4" fmla="*/ 132821 h 226483"/>
              <a:gd name="connsiteX5" fmla="*/ 484717 w 853017"/>
              <a:gd name="connsiteY5" fmla="*/ 155046 h 226483"/>
              <a:gd name="connsiteX6" fmla="*/ 583142 w 853017"/>
              <a:gd name="connsiteY6" fmla="*/ 170921 h 226483"/>
              <a:gd name="connsiteX7" fmla="*/ 700617 w 853017"/>
              <a:gd name="connsiteY7" fmla="*/ 221721 h 226483"/>
              <a:gd name="connsiteX8" fmla="*/ 741892 w 853017"/>
              <a:gd name="connsiteY8" fmla="*/ 199496 h 226483"/>
              <a:gd name="connsiteX9" fmla="*/ 840317 w 853017"/>
              <a:gd name="connsiteY9" fmla="*/ 155046 h 226483"/>
              <a:gd name="connsiteX10" fmla="*/ 818092 w 853017"/>
              <a:gd name="connsiteY10" fmla="*/ 110596 h 226483"/>
              <a:gd name="connsiteX11" fmla="*/ 697442 w 853017"/>
              <a:gd name="connsiteY11" fmla="*/ 66146 h 226483"/>
              <a:gd name="connsiteX12" fmla="*/ 583142 w 853017"/>
              <a:gd name="connsiteY12" fmla="*/ 69321 h 226483"/>
              <a:gd name="connsiteX13" fmla="*/ 440267 w 853017"/>
              <a:gd name="connsiteY13" fmla="*/ 56621 h 226483"/>
              <a:gd name="connsiteX14" fmla="*/ 319617 w 853017"/>
              <a:gd name="connsiteY14" fmla="*/ 50271 h 226483"/>
              <a:gd name="connsiteX15" fmla="*/ 227542 w 853017"/>
              <a:gd name="connsiteY15" fmla="*/ 37571 h 226483"/>
              <a:gd name="connsiteX16" fmla="*/ 129117 w 853017"/>
              <a:gd name="connsiteY16" fmla="*/ 15346 h 226483"/>
              <a:gd name="connsiteX17" fmla="*/ 71967 w 853017"/>
              <a:gd name="connsiteY17" fmla="*/ 8996 h 22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3017" h="226483">
                <a:moveTo>
                  <a:pt x="71967" y="8996"/>
                </a:moveTo>
                <a:cubicBezTo>
                  <a:pt x="51330" y="17992"/>
                  <a:pt x="10584" y="54504"/>
                  <a:pt x="5292" y="69321"/>
                </a:cubicBezTo>
                <a:cubicBezTo>
                  <a:pt x="0" y="84138"/>
                  <a:pt x="8467" y="88371"/>
                  <a:pt x="40217" y="97896"/>
                </a:cubicBezTo>
                <a:cubicBezTo>
                  <a:pt x="71967" y="107421"/>
                  <a:pt x="143405" y="120650"/>
                  <a:pt x="195792" y="126471"/>
                </a:cubicBezTo>
                <a:cubicBezTo>
                  <a:pt x="248179" y="132292"/>
                  <a:pt x="306388" y="128059"/>
                  <a:pt x="354542" y="132821"/>
                </a:cubicBezTo>
                <a:cubicBezTo>
                  <a:pt x="402696" y="137583"/>
                  <a:pt x="484717" y="155046"/>
                  <a:pt x="484717" y="155046"/>
                </a:cubicBezTo>
                <a:cubicBezTo>
                  <a:pt x="522817" y="161396"/>
                  <a:pt x="547159" y="159808"/>
                  <a:pt x="583142" y="170921"/>
                </a:cubicBezTo>
                <a:cubicBezTo>
                  <a:pt x="619125" y="182034"/>
                  <a:pt x="674159" y="216959"/>
                  <a:pt x="700617" y="221721"/>
                </a:cubicBezTo>
                <a:cubicBezTo>
                  <a:pt x="727075" y="226483"/>
                  <a:pt x="718609" y="210608"/>
                  <a:pt x="741892" y="199496"/>
                </a:cubicBezTo>
                <a:cubicBezTo>
                  <a:pt x="765175" y="188384"/>
                  <a:pt x="827617" y="169863"/>
                  <a:pt x="840317" y="155046"/>
                </a:cubicBezTo>
                <a:cubicBezTo>
                  <a:pt x="853017" y="140229"/>
                  <a:pt x="841904" y="125413"/>
                  <a:pt x="818092" y="110596"/>
                </a:cubicBezTo>
                <a:cubicBezTo>
                  <a:pt x="794280" y="95779"/>
                  <a:pt x="736600" y="73025"/>
                  <a:pt x="697442" y="66146"/>
                </a:cubicBezTo>
                <a:cubicBezTo>
                  <a:pt x="658284" y="59267"/>
                  <a:pt x="626004" y="70908"/>
                  <a:pt x="583142" y="69321"/>
                </a:cubicBezTo>
                <a:cubicBezTo>
                  <a:pt x="540280" y="67734"/>
                  <a:pt x="484188" y="59796"/>
                  <a:pt x="440267" y="56621"/>
                </a:cubicBezTo>
                <a:cubicBezTo>
                  <a:pt x="396346" y="53446"/>
                  <a:pt x="355071" y="53446"/>
                  <a:pt x="319617" y="50271"/>
                </a:cubicBezTo>
                <a:cubicBezTo>
                  <a:pt x="284163" y="47096"/>
                  <a:pt x="259292" y="43392"/>
                  <a:pt x="227542" y="37571"/>
                </a:cubicBezTo>
                <a:cubicBezTo>
                  <a:pt x="195792" y="31750"/>
                  <a:pt x="155046" y="16934"/>
                  <a:pt x="129117" y="15346"/>
                </a:cubicBezTo>
                <a:cubicBezTo>
                  <a:pt x="103188" y="13759"/>
                  <a:pt x="92605" y="0"/>
                  <a:pt x="71967" y="8996"/>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777346" y="2836863"/>
            <a:ext cx="255587" cy="392641"/>
          </a:xfrm>
          <a:custGeom>
            <a:avLst/>
            <a:gdLst>
              <a:gd name="connsiteX0" fmla="*/ 13229 w 255587"/>
              <a:gd name="connsiteY0" fmla="*/ 388937 h 392641"/>
              <a:gd name="connsiteX1" fmla="*/ 98954 w 255587"/>
              <a:gd name="connsiteY1" fmla="*/ 338137 h 392641"/>
              <a:gd name="connsiteX2" fmla="*/ 194204 w 255587"/>
              <a:gd name="connsiteY2" fmla="*/ 277812 h 392641"/>
              <a:gd name="connsiteX3" fmla="*/ 248179 w 255587"/>
              <a:gd name="connsiteY3" fmla="*/ 230187 h 392641"/>
              <a:gd name="connsiteX4" fmla="*/ 238654 w 255587"/>
              <a:gd name="connsiteY4" fmla="*/ 185737 h 392641"/>
              <a:gd name="connsiteX5" fmla="*/ 235479 w 255587"/>
              <a:gd name="connsiteY5" fmla="*/ 119062 h 392641"/>
              <a:gd name="connsiteX6" fmla="*/ 206904 w 255587"/>
              <a:gd name="connsiteY6" fmla="*/ 14287 h 392641"/>
              <a:gd name="connsiteX7" fmla="*/ 178329 w 255587"/>
              <a:gd name="connsiteY7" fmla="*/ 33337 h 392641"/>
              <a:gd name="connsiteX8" fmla="*/ 130704 w 255587"/>
              <a:gd name="connsiteY8" fmla="*/ 119062 h 392641"/>
              <a:gd name="connsiteX9" fmla="*/ 54504 w 255587"/>
              <a:gd name="connsiteY9" fmla="*/ 261937 h 392641"/>
              <a:gd name="connsiteX10" fmla="*/ 19579 w 255587"/>
              <a:gd name="connsiteY10" fmla="*/ 315912 h 392641"/>
              <a:gd name="connsiteX11" fmla="*/ 13229 w 255587"/>
              <a:gd name="connsiteY11" fmla="*/ 388937 h 39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587" h="392641">
                <a:moveTo>
                  <a:pt x="13229" y="388937"/>
                </a:moveTo>
                <a:cubicBezTo>
                  <a:pt x="26458" y="392641"/>
                  <a:pt x="68792" y="356658"/>
                  <a:pt x="98954" y="338137"/>
                </a:cubicBezTo>
                <a:cubicBezTo>
                  <a:pt x="129117" y="319616"/>
                  <a:pt x="169333" y="295804"/>
                  <a:pt x="194204" y="277812"/>
                </a:cubicBezTo>
                <a:cubicBezTo>
                  <a:pt x="219075" y="259820"/>
                  <a:pt x="240771" y="245533"/>
                  <a:pt x="248179" y="230187"/>
                </a:cubicBezTo>
                <a:cubicBezTo>
                  <a:pt x="255587" y="214841"/>
                  <a:pt x="240771" y="204258"/>
                  <a:pt x="238654" y="185737"/>
                </a:cubicBezTo>
                <a:cubicBezTo>
                  <a:pt x="236537" y="167216"/>
                  <a:pt x="240771" y="147637"/>
                  <a:pt x="235479" y="119062"/>
                </a:cubicBezTo>
                <a:cubicBezTo>
                  <a:pt x="230187" y="90487"/>
                  <a:pt x="216429" y="28574"/>
                  <a:pt x="206904" y="14287"/>
                </a:cubicBezTo>
                <a:cubicBezTo>
                  <a:pt x="197379" y="0"/>
                  <a:pt x="191029" y="15875"/>
                  <a:pt x="178329" y="33337"/>
                </a:cubicBezTo>
                <a:cubicBezTo>
                  <a:pt x="165629" y="50800"/>
                  <a:pt x="151341" y="80962"/>
                  <a:pt x="130704" y="119062"/>
                </a:cubicBezTo>
                <a:cubicBezTo>
                  <a:pt x="110067" y="157162"/>
                  <a:pt x="73025" y="229129"/>
                  <a:pt x="54504" y="261937"/>
                </a:cubicBezTo>
                <a:cubicBezTo>
                  <a:pt x="35983" y="294745"/>
                  <a:pt x="27516" y="296862"/>
                  <a:pt x="19579" y="315912"/>
                </a:cubicBezTo>
                <a:cubicBezTo>
                  <a:pt x="11642" y="334962"/>
                  <a:pt x="0" y="385233"/>
                  <a:pt x="13229" y="388937"/>
                </a:cubicBezTo>
                <a:close/>
              </a:path>
            </a:pathLst>
          </a:custGeom>
          <a:solidFill>
            <a:schemeClr val="accent6">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7167033" y="1331383"/>
            <a:ext cx="1568450" cy="895350"/>
          </a:xfrm>
          <a:custGeom>
            <a:avLst/>
            <a:gdLst>
              <a:gd name="connsiteX0" fmla="*/ 46567 w 1568450"/>
              <a:gd name="connsiteY0" fmla="*/ 891117 h 895350"/>
              <a:gd name="connsiteX1" fmla="*/ 338667 w 1568450"/>
              <a:gd name="connsiteY1" fmla="*/ 764117 h 895350"/>
              <a:gd name="connsiteX2" fmla="*/ 859367 w 1568450"/>
              <a:gd name="connsiteY2" fmla="*/ 560917 h 895350"/>
              <a:gd name="connsiteX3" fmla="*/ 1316567 w 1568450"/>
              <a:gd name="connsiteY3" fmla="*/ 421217 h 895350"/>
              <a:gd name="connsiteX4" fmla="*/ 1507067 w 1568450"/>
              <a:gd name="connsiteY4" fmla="*/ 357717 h 895350"/>
              <a:gd name="connsiteX5" fmla="*/ 1507067 w 1568450"/>
              <a:gd name="connsiteY5" fmla="*/ 306917 h 895350"/>
              <a:gd name="connsiteX6" fmla="*/ 1545167 w 1568450"/>
              <a:gd name="connsiteY6" fmla="*/ 40217 h 895350"/>
              <a:gd name="connsiteX7" fmla="*/ 1367367 w 1568450"/>
              <a:gd name="connsiteY7" fmla="*/ 65617 h 895350"/>
              <a:gd name="connsiteX8" fmla="*/ 1011767 w 1568450"/>
              <a:gd name="connsiteY8" fmla="*/ 91017 h 895350"/>
              <a:gd name="connsiteX9" fmla="*/ 554567 w 1568450"/>
              <a:gd name="connsiteY9" fmla="*/ 243417 h 895350"/>
              <a:gd name="connsiteX10" fmla="*/ 84667 w 1568450"/>
              <a:gd name="connsiteY10" fmla="*/ 421217 h 895350"/>
              <a:gd name="connsiteX11" fmla="*/ 59267 w 1568450"/>
              <a:gd name="connsiteY11" fmla="*/ 789517 h 895350"/>
              <a:gd name="connsiteX12" fmla="*/ 46567 w 1568450"/>
              <a:gd name="connsiteY12" fmla="*/ 891117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8450" h="895350">
                <a:moveTo>
                  <a:pt x="46567" y="891117"/>
                </a:moveTo>
                <a:cubicBezTo>
                  <a:pt x="93134" y="886884"/>
                  <a:pt x="203200" y="819150"/>
                  <a:pt x="338667" y="764117"/>
                </a:cubicBezTo>
                <a:cubicBezTo>
                  <a:pt x="474134" y="709084"/>
                  <a:pt x="696384" y="618067"/>
                  <a:pt x="859367" y="560917"/>
                </a:cubicBezTo>
                <a:cubicBezTo>
                  <a:pt x="1022350" y="503767"/>
                  <a:pt x="1208617" y="455084"/>
                  <a:pt x="1316567" y="421217"/>
                </a:cubicBezTo>
                <a:cubicBezTo>
                  <a:pt x="1424517" y="387350"/>
                  <a:pt x="1475317" y="376767"/>
                  <a:pt x="1507067" y="357717"/>
                </a:cubicBezTo>
                <a:cubicBezTo>
                  <a:pt x="1538817" y="338667"/>
                  <a:pt x="1500717" y="359834"/>
                  <a:pt x="1507067" y="306917"/>
                </a:cubicBezTo>
                <a:cubicBezTo>
                  <a:pt x="1513417" y="254000"/>
                  <a:pt x="1568450" y="80434"/>
                  <a:pt x="1545167" y="40217"/>
                </a:cubicBezTo>
                <a:cubicBezTo>
                  <a:pt x="1521884" y="0"/>
                  <a:pt x="1456267" y="57150"/>
                  <a:pt x="1367367" y="65617"/>
                </a:cubicBezTo>
                <a:cubicBezTo>
                  <a:pt x="1278467" y="74084"/>
                  <a:pt x="1147233" y="61384"/>
                  <a:pt x="1011767" y="91017"/>
                </a:cubicBezTo>
                <a:cubicBezTo>
                  <a:pt x="876301" y="120650"/>
                  <a:pt x="709084" y="188384"/>
                  <a:pt x="554567" y="243417"/>
                </a:cubicBezTo>
                <a:cubicBezTo>
                  <a:pt x="400050" y="298450"/>
                  <a:pt x="167217" y="330200"/>
                  <a:pt x="84667" y="421217"/>
                </a:cubicBezTo>
                <a:cubicBezTo>
                  <a:pt x="2117" y="512234"/>
                  <a:pt x="61384" y="717550"/>
                  <a:pt x="59267" y="789517"/>
                </a:cubicBezTo>
                <a:cubicBezTo>
                  <a:pt x="57150" y="861484"/>
                  <a:pt x="0" y="895350"/>
                  <a:pt x="46567" y="891117"/>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7939617" y="1725083"/>
            <a:ext cx="817033" cy="637117"/>
          </a:xfrm>
          <a:custGeom>
            <a:avLst/>
            <a:gdLst>
              <a:gd name="connsiteX0" fmla="*/ 759883 w 817033"/>
              <a:gd name="connsiteY0" fmla="*/ 560917 h 637117"/>
              <a:gd name="connsiteX1" fmla="*/ 556683 w 817033"/>
              <a:gd name="connsiteY1" fmla="*/ 535517 h 637117"/>
              <a:gd name="connsiteX2" fmla="*/ 328083 w 817033"/>
              <a:gd name="connsiteY2" fmla="*/ 548217 h 637117"/>
              <a:gd name="connsiteX3" fmla="*/ 48683 w 817033"/>
              <a:gd name="connsiteY3" fmla="*/ 548217 h 637117"/>
              <a:gd name="connsiteX4" fmla="*/ 35983 w 817033"/>
              <a:gd name="connsiteY4" fmla="*/ 484717 h 637117"/>
              <a:gd name="connsiteX5" fmla="*/ 188383 w 817033"/>
              <a:gd name="connsiteY5" fmla="*/ 332317 h 637117"/>
              <a:gd name="connsiteX6" fmla="*/ 416983 w 817033"/>
              <a:gd name="connsiteY6" fmla="*/ 154517 h 637117"/>
              <a:gd name="connsiteX7" fmla="*/ 759883 w 817033"/>
              <a:gd name="connsiteY7" fmla="*/ 52917 h 637117"/>
              <a:gd name="connsiteX8" fmla="*/ 759883 w 817033"/>
              <a:gd name="connsiteY8" fmla="*/ 78317 h 637117"/>
              <a:gd name="connsiteX9" fmla="*/ 759883 w 817033"/>
              <a:gd name="connsiteY9" fmla="*/ 560917 h 63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7033" h="637117">
                <a:moveTo>
                  <a:pt x="759883" y="560917"/>
                </a:moveTo>
                <a:cubicBezTo>
                  <a:pt x="726016" y="637117"/>
                  <a:pt x="628650" y="537634"/>
                  <a:pt x="556683" y="535517"/>
                </a:cubicBezTo>
                <a:cubicBezTo>
                  <a:pt x="484716" y="533400"/>
                  <a:pt x="412750" y="546100"/>
                  <a:pt x="328083" y="548217"/>
                </a:cubicBezTo>
                <a:cubicBezTo>
                  <a:pt x="243416" y="550334"/>
                  <a:pt x="97366" y="558800"/>
                  <a:pt x="48683" y="548217"/>
                </a:cubicBezTo>
                <a:cubicBezTo>
                  <a:pt x="0" y="537634"/>
                  <a:pt x="12700" y="520700"/>
                  <a:pt x="35983" y="484717"/>
                </a:cubicBezTo>
                <a:cubicBezTo>
                  <a:pt x="59266" y="448734"/>
                  <a:pt x="124883" y="387350"/>
                  <a:pt x="188383" y="332317"/>
                </a:cubicBezTo>
                <a:cubicBezTo>
                  <a:pt x="251883" y="277284"/>
                  <a:pt x="321733" y="201084"/>
                  <a:pt x="416983" y="154517"/>
                </a:cubicBezTo>
                <a:cubicBezTo>
                  <a:pt x="512233" y="107950"/>
                  <a:pt x="702733" y="65617"/>
                  <a:pt x="759883" y="52917"/>
                </a:cubicBezTo>
                <a:cubicBezTo>
                  <a:pt x="817033" y="40217"/>
                  <a:pt x="757766" y="0"/>
                  <a:pt x="759883" y="78317"/>
                </a:cubicBezTo>
                <a:cubicBezTo>
                  <a:pt x="762000" y="156634"/>
                  <a:pt x="793750" y="484717"/>
                  <a:pt x="759883" y="560917"/>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wn Arrow 20"/>
          <p:cNvSpPr/>
          <p:nvPr/>
        </p:nvSpPr>
        <p:spPr>
          <a:xfrm rot="10800000">
            <a:off x="1828800" y="3733800"/>
            <a:ext cx="289560" cy="482600"/>
          </a:xfrm>
          <a:prstGeom prst="down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Picture 59.png"/>
          <p:cNvPicPr>
            <a:picLocks noChangeAspect="1"/>
          </p:cNvPicPr>
          <p:nvPr/>
        </p:nvPicPr>
        <p:blipFill>
          <a:blip r:embed="rId4"/>
          <a:srcRect l="17992" t="6667" b="40000"/>
          <a:stretch>
            <a:fillRect/>
          </a:stretch>
        </p:blipFill>
        <p:spPr>
          <a:xfrm flipH="1">
            <a:off x="304800" y="4572000"/>
            <a:ext cx="3276600" cy="190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20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2000"/>
                                        <p:tgtEl>
                                          <p:spTgt spid="12"/>
                                        </p:tgtEl>
                                      </p:cBhvr>
                                    </p:animEffec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9"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Fig._22.32.jpg"/>
          <p:cNvPicPr>
            <a:picLocks noChangeAspect="1"/>
          </p:cNvPicPr>
          <p:nvPr/>
        </p:nvPicPr>
        <p:blipFill>
          <a:blip r:embed="rId2"/>
          <a:srcRect l="17778" t="17778" r="18889" b="21111"/>
          <a:stretch>
            <a:fillRect/>
          </a:stretch>
        </p:blipFill>
        <p:spPr>
          <a:xfrm>
            <a:off x="3429000" y="1180432"/>
            <a:ext cx="5410200" cy="5220368"/>
          </a:xfrm>
          <a:prstGeom prst="rect">
            <a:avLst/>
          </a:prstGeom>
        </p:spPr>
      </p:pic>
      <p:grpSp>
        <p:nvGrpSpPr>
          <p:cNvPr id="2" name="Group 22"/>
          <p:cNvGrpSpPr/>
          <p:nvPr/>
        </p:nvGrpSpPr>
        <p:grpSpPr>
          <a:xfrm>
            <a:off x="3881967" y="1902884"/>
            <a:ext cx="3280833" cy="3577166"/>
            <a:chOff x="3881967" y="1902884"/>
            <a:chExt cx="3280833" cy="3577166"/>
          </a:xfrm>
        </p:grpSpPr>
        <p:sp>
          <p:nvSpPr>
            <p:cNvPr id="17" name="Freeform 16"/>
            <p:cNvSpPr/>
            <p:nvPr/>
          </p:nvSpPr>
          <p:spPr>
            <a:xfrm>
              <a:off x="3881967" y="1940983"/>
              <a:ext cx="2971800" cy="3539067"/>
            </a:xfrm>
            <a:custGeom>
              <a:avLst/>
              <a:gdLst>
                <a:gd name="connsiteX0" fmla="*/ 1960033 w 2971800"/>
                <a:gd name="connsiteY0" fmla="*/ 2117 h 3539067"/>
                <a:gd name="connsiteX1" fmla="*/ 1782233 w 2971800"/>
                <a:gd name="connsiteY1" fmla="*/ 14817 h 3539067"/>
                <a:gd name="connsiteX2" fmla="*/ 1553633 w 2971800"/>
                <a:gd name="connsiteY2" fmla="*/ 40217 h 3539067"/>
                <a:gd name="connsiteX3" fmla="*/ 1198033 w 2971800"/>
                <a:gd name="connsiteY3" fmla="*/ 52917 h 3539067"/>
                <a:gd name="connsiteX4" fmla="*/ 817033 w 2971800"/>
                <a:gd name="connsiteY4" fmla="*/ 103717 h 3539067"/>
                <a:gd name="connsiteX5" fmla="*/ 410633 w 2971800"/>
                <a:gd name="connsiteY5" fmla="*/ 421217 h 3539067"/>
                <a:gd name="connsiteX6" fmla="*/ 156633 w 2971800"/>
                <a:gd name="connsiteY6" fmla="*/ 840317 h 3539067"/>
                <a:gd name="connsiteX7" fmla="*/ 4233 w 2971800"/>
                <a:gd name="connsiteY7" fmla="*/ 1589617 h 3539067"/>
                <a:gd name="connsiteX8" fmla="*/ 131233 w 2971800"/>
                <a:gd name="connsiteY8" fmla="*/ 2313517 h 3539067"/>
                <a:gd name="connsiteX9" fmla="*/ 359833 w 2971800"/>
                <a:gd name="connsiteY9" fmla="*/ 2643717 h 3539067"/>
                <a:gd name="connsiteX10" fmla="*/ 728133 w 2971800"/>
                <a:gd name="connsiteY10" fmla="*/ 2821517 h 3539067"/>
                <a:gd name="connsiteX11" fmla="*/ 1083733 w 2971800"/>
                <a:gd name="connsiteY11" fmla="*/ 3024717 h 3539067"/>
                <a:gd name="connsiteX12" fmla="*/ 1528233 w 2971800"/>
                <a:gd name="connsiteY12" fmla="*/ 3240617 h 3539067"/>
                <a:gd name="connsiteX13" fmla="*/ 2087033 w 2971800"/>
                <a:gd name="connsiteY13" fmla="*/ 3367617 h 3539067"/>
                <a:gd name="connsiteX14" fmla="*/ 2404533 w 2971800"/>
                <a:gd name="connsiteY14" fmla="*/ 3507317 h 3539067"/>
                <a:gd name="connsiteX15" fmla="*/ 2785533 w 2971800"/>
                <a:gd name="connsiteY15" fmla="*/ 3520017 h 3539067"/>
                <a:gd name="connsiteX16" fmla="*/ 2963333 w 2971800"/>
                <a:gd name="connsiteY16" fmla="*/ 3393017 h 3539067"/>
                <a:gd name="connsiteX17" fmla="*/ 2836333 w 2971800"/>
                <a:gd name="connsiteY17" fmla="*/ 3367617 h 3539067"/>
                <a:gd name="connsiteX18" fmla="*/ 2595033 w 2971800"/>
                <a:gd name="connsiteY18" fmla="*/ 3075517 h 3539067"/>
                <a:gd name="connsiteX19" fmla="*/ 2036233 w 2971800"/>
                <a:gd name="connsiteY19" fmla="*/ 2859617 h 3539067"/>
                <a:gd name="connsiteX20" fmla="*/ 1566333 w 2971800"/>
                <a:gd name="connsiteY20" fmla="*/ 2580217 h 3539067"/>
                <a:gd name="connsiteX21" fmla="*/ 1286933 w 2971800"/>
                <a:gd name="connsiteY21" fmla="*/ 2326217 h 3539067"/>
                <a:gd name="connsiteX22" fmla="*/ 1071033 w 2971800"/>
                <a:gd name="connsiteY22" fmla="*/ 2135717 h 3539067"/>
                <a:gd name="connsiteX23" fmla="*/ 855133 w 2971800"/>
                <a:gd name="connsiteY23" fmla="*/ 1792817 h 3539067"/>
                <a:gd name="connsiteX24" fmla="*/ 690033 w 2971800"/>
                <a:gd name="connsiteY24" fmla="*/ 1234017 h 3539067"/>
                <a:gd name="connsiteX25" fmla="*/ 766233 w 2971800"/>
                <a:gd name="connsiteY25" fmla="*/ 599017 h 3539067"/>
                <a:gd name="connsiteX26" fmla="*/ 969433 w 2971800"/>
                <a:gd name="connsiteY26" fmla="*/ 294217 h 3539067"/>
                <a:gd name="connsiteX27" fmla="*/ 1426633 w 2971800"/>
                <a:gd name="connsiteY27" fmla="*/ 129117 h 3539067"/>
                <a:gd name="connsiteX28" fmla="*/ 1693333 w 2971800"/>
                <a:gd name="connsiteY28" fmla="*/ 141817 h 3539067"/>
                <a:gd name="connsiteX29" fmla="*/ 1896533 w 2971800"/>
                <a:gd name="connsiteY29" fmla="*/ 27517 h 3539067"/>
                <a:gd name="connsiteX30" fmla="*/ 1960033 w 2971800"/>
                <a:gd name="connsiteY30" fmla="*/ 2117 h 353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71800" h="3539067">
                  <a:moveTo>
                    <a:pt x="1960033" y="2117"/>
                  </a:moveTo>
                  <a:cubicBezTo>
                    <a:pt x="1940983" y="0"/>
                    <a:pt x="1849966" y="8467"/>
                    <a:pt x="1782233" y="14817"/>
                  </a:cubicBezTo>
                  <a:cubicBezTo>
                    <a:pt x="1714500" y="21167"/>
                    <a:pt x="1651000" y="33867"/>
                    <a:pt x="1553633" y="40217"/>
                  </a:cubicBezTo>
                  <a:cubicBezTo>
                    <a:pt x="1456266" y="46567"/>
                    <a:pt x="1320800" y="42334"/>
                    <a:pt x="1198033" y="52917"/>
                  </a:cubicBezTo>
                  <a:cubicBezTo>
                    <a:pt x="1075266" y="63500"/>
                    <a:pt x="948266" y="42334"/>
                    <a:pt x="817033" y="103717"/>
                  </a:cubicBezTo>
                  <a:cubicBezTo>
                    <a:pt x="685800" y="165100"/>
                    <a:pt x="520700" y="298450"/>
                    <a:pt x="410633" y="421217"/>
                  </a:cubicBezTo>
                  <a:cubicBezTo>
                    <a:pt x="300566" y="543984"/>
                    <a:pt x="224366" y="645584"/>
                    <a:pt x="156633" y="840317"/>
                  </a:cubicBezTo>
                  <a:cubicBezTo>
                    <a:pt x="88900" y="1035050"/>
                    <a:pt x="8466" y="1344084"/>
                    <a:pt x="4233" y="1589617"/>
                  </a:cubicBezTo>
                  <a:cubicBezTo>
                    <a:pt x="0" y="1835150"/>
                    <a:pt x="71966" y="2137834"/>
                    <a:pt x="131233" y="2313517"/>
                  </a:cubicBezTo>
                  <a:cubicBezTo>
                    <a:pt x="190500" y="2489200"/>
                    <a:pt x="260350" y="2559050"/>
                    <a:pt x="359833" y="2643717"/>
                  </a:cubicBezTo>
                  <a:cubicBezTo>
                    <a:pt x="459316" y="2728384"/>
                    <a:pt x="607483" y="2758017"/>
                    <a:pt x="728133" y="2821517"/>
                  </a:cubicBezTo>
                  <a:cubicBezTo>
                    <a:pt x="848783" y="2885017"/>
                    <a:pt x="950383" y="2954867"/>
                    <a:pt x="1083733" y="3024717"/>
                  </a:cubicBezTo>
                  <a:cubicBezTo>
                    <a:pt x="1217083" y="3094567"/>
                    <a:pt x="1361016" y="3183467"/>
                    <a:pt x="1528233" y="3240617"/>
                  </a:cubicBezTo>
                  <a:cubicBezTo>
                    <a:pt x="1695450" y="3297767"/>
                    <a:pt x="1940983" y="3323167"/>
                    <a:pt x="2087033" y="3367617"/>
                  </a:cubicBezTo>
                  <a:cubicBezTo>
                    <a:pt x="2233083" y="3412067"/>
                    <a:pt x="2288116" y="3481917"/>
                    <a:pt x="2404533" y="3507317"/>
                  </a:cubicBezTo>
                  <a:cubicBezTo>
                    <a:pt x="2520950" y="3532717"/>
                    <a:pt x="2692400" y="3539067"/>
                    <a:pt x="2785533" y="3520017"/>
                  </a:cubicBezTo>
                  <a:cubicBezTo>
                    <a:pt x="2878666" y="3500967"/>
                    <a:pt x="2954866" y="3418417"/>
                    <a:pt x="2963333" y="3393017"/>
                  </a:cubicBezTo>
                  <a:cubicBezTo>
                    <a:pt x="2971800" y="3367617"/>
                    <a:pt x="2897716" y="3420534"/>
                    <a:pt x="2836333" y="3367617"/>
                  </a:cubicBezTo>
                  <a:cubicBezTo>
                    <a:pt x="2774950" y="3314700"/>
                    <a:pt x="2728383" y="3160184"/>
                    <a:pt x="2595033" y="3075517"/>
                  </a:cubicBezTo>
                  <a:cubicBezTo>
                    <a:pt x="2461683" y="2990850"/>
                    <a:pt x="2207683" y="2942167"/>
                    <a:pt x="2036233" y="2859617"/>
                  </a:cubicBezTo>
                  <a:cubicBezTo>
                    <a:pt x="1864783" y="2777067"/>
                    <a:pt x="1691216" y="2669117"/>
                    <a:pt x="1566333" y="2580217"/>
                  </a:cubicBezTo>
                  <a:cubicBezTo>
                    <a:pt x="1441450" y="2491317"/>
                    <a:pt x="1369483" y="2400300"/>
                    <a:pt x="1286933" y="2326217"/>
                  </a:cubicBezTo>
                  <a:cubicBezTo>
                    <a:pt x="1204383" y="2252134"/>
                    <a:pt x="1143000" y="2224617"/>
                    <a:pt x="1071033" y="2135717"/>
                  </a:cubicBezTo>
                  <a:cubicBezTo>
                    <a:pt x="999066" y="2046817"/>
                    <a:pt x="918633" y="1943100"/>
                    <a:pt x="855133" y="1792817"/>
                  </a:cubicBezTo>
                  <a:cubicBezTo>
                    <a:pt x="791633" y="1642534"/>
                    <a:pt x="704850" y="1432984"/>
                    <a:pt x="690033" y="1234017"/>
                  </a:cubicBezTo>
                  <a:cubicBezTo>
                    <a:pt x="675216" y="1035050"/>
                    <a:pt x="719666" y="755650"/>
                    <a:pt x="766233" y="599017"/>
                  </a:cubicBezTo>
                  <a:cubicBezTo>
                    <a:pt x="812800" y="442384"/>
                    <a:pt x="859366" y="372534"/>
                    <a:pt x="969433" y="294217"/>
                  </a:cubicBezTo>
                  <a:cubicBezTo>
                    <a:pt x="1079500" y="215900"/>
                    <a:pt x="1305983" y="154517"/>
                    <a:pt x="1426633" y="129117"/>
                  </a:cubicBezTo>
                  <a:cubicBezTo>
                    <a:pt x="1547283" y="103717"/>
                    <a:pt x="1615016" y="158750"/>
                    <a:pt x="1693333" y="141817"/>
                  </a:cubicBezTo>
                  <a:cubicBezTo>
                    <a:pt x="1771650" y="124884"/>
                    <a:pt x="1858433" y="50800"/>
                    <a:pt x="1896533" y="27517"/>
                  </a:cubicBezTo>
                  <a:cubicBezTo>
                    <a:pt x="1934633" y="4234"/>
                    <a:pt x="1979083" y="4234"/>
                    <a:pt x="1960033" y="2117"/>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5613400" y="1902884"/>
              <a:ext cx="1549400" cy="611716"/>
            </a:xfrm>
            <a:custGeom>
              <a:avLst/>
              <a:gdLst>
                <a:gd name="connsiteX0" fmla="*/ 23283 w 1549400"/>
                <a:gd name="connsiteY0" fmla="*/ 182033 h 611716"/>
                <a:gd name="connsiteX1" fmla="*/ 315383 w 1549400"/>
                <a:gd name="connsiteY1" fmla="*/ 309033 h 611716"/>
                <a:gd name="connsiteX2" fmla="*/ 632883 w 1549400"/>
                <a:gd name="connsiteY2" fmla="*/ 309033 h 611716"/>
                <a:gd name="connsiteX3" fmla="*/ 772583 w 1549400"/>
                <a:gd name="connsiteY3" fmla="*/ 258233 h 611716"/>
                <a:gd name="connsiteX4" fmla="*/ 1090083 w 1549400"/>
                <a:gd name="connsiteY4" fmla="*/ 436033 h 611716"/>
                <a:gd name="connsiteX5" fmla="*/ 1394883 w 1549400"/>
                <a:gd name="connsiteY5" fmla="*/ 601133 h 611716"/>
                <a:gd name="connsiteX6" fmla="*/ 1496483 w 1549400"/>
                <a:gd name="connsiteY6" fmla="*/ 499533 h 611716"/>
                <a:gd name="connsiteX7" fmla="*/ 1483783 w 1549400"/>
                <a:gd name="connsiteY7" fmla="*/ 321733 h 611716"/>
                <a:gd name="connsiteX8" fmla="*/ 1521883 w 1549400"/>
                <a:gd name="connsiteY8" fmla="*/ 220133 h 611716"/>
                <a:gd name="connsiteX9" fmla="*/ 1458383 w 1549400"/>
                <a:gd name="connsiteY9" fmla="*/ 67733 h 611716"/>
                <a:gd name="connsiteX10" fmla="*/ 975783 w 1549400"/>
                <a:gd name="connsiteY10" fmla="*/ 4233 h 611716"/>
                <a:gd name="connsiteX11" fmla="*/ 582083 w 1549400"/>
                <a:gd name="connsiteY11" fmla="*/ 42333 h 611716"/>
                <a:gd name="connsiteX12" fmla="*/ 175683 w 1549400"/>
                <a:gd name="connsiteY12" fmla="*/ 131233 h 611716"/>
                <a:gd name="connsiteX13" fmla="*/ 23283 w 1549400"/>
                <a:gd name="connsiteY13" fmla="*/ 182033 h 61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9400" h="611716">
                  <a:moveTo>
                    <a:pt x="23283" y="182033"/>
                  </a:moveTo>
                  <a:cubicBezTo>
                    <a:pt x="46566" y="211666"/>
                    <a:pt x="213783" y="287866"/>
                    <a:pt x="315383" y="309033"/>
                  </a:cubicBezTo>
                  <a:cubicBezTo>
                    <a:pt x="416983" y="330200"/>
                    <a:pt x="556683" y="317500"/>
                    <a:pt x="632883" y="309033"/>
                  </a:cubicBezTo>
                  <a:cubicBezTo>
                    <a:pt x="709083" y="300566"/>
                    <a:pt x="696383" y="237066"/>
                    <a:pt x="772583" y="258233"/>
                  </a:cubicBezTo>
                  <a:cubicBezTo>
                    <a:pt x="848783" y="279400"/>
                    <a:pt x="1090083" y="436033"/>
                    <a:pt x="1090083" y="436033"/>
                  </a:cubicBezTo>
                  <a:cubicBezTo>
                    <a:pt x="1193800" y="493183"/>
                    <a:pt x="1327150" y="590550"/>
                    <a:pt x="1394883" y="601133"/>
                  </a:cubicBezTo>
                  <a:cubicBezTo>
                    <a:pt x="1462616" y="611716"/>
                    <a:pt x="1481666" y="546100"/>
                    <a:pt x="1496483" y="499533"/>
                  </a:cubicBezTo>
                  <a:cubicBezTo>
                    <a:pt x="1511300" y="452966"/>
                    <a:pt x="1479550" y="368300"/>
                    <a:pt x="1483783" y="321733"/>
                  </a:cubicBezTo>
                  <a:cubicBezTo>
                    <a:pt x="1488016" y="275166"/>
                    <a:pt x="1526116" y="262466"/>
                    <a:pt x="1521883" y="220133"/>
                  </a:cubicBezTo>
                  <a:cubicBezTo>
                    <a:pt x="1517650" y="177800"/>
                    <a:pt x="1549400" y="103716"/>
                    <a:pt x="1458383" y="67733"/>
                  </a:cubicBezTo>
                  <a:cubicBezTo>
                    <a:pt x="1367366" y="31750"/>
                    <a:pt x="1121833" y="8466"/>
                    <a:pt x="975783" y="4233"/>
                  </a:cubicBezTo>
                  <a:cubicBezTo>
                    <a:pt x="829733" y="0"/>
                    <a:pt x="715433" y="21166"/>
                    <a:pt x="582083" y="42333"/>
                  </a:cubicBezTo>
                  <a:cubicBezTo>
                    <a:pt x="448733" y="63500"/>
                    <a:pt x="268816" y="110066"/>
                    <a:pt x="175683" y="131233"/>
                  </a:cubicBezTo>
                  <a:cubicBezTo>
                    <a:pt x="82550" y="152400"/>
                    <a:pt x="0" y="152400"/>
                    <a:pt x="23283" y="182033"/>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Freeform 18"/>
          <p:cNvSpPr/>
          <p:nvPr/>
        </p:nvSpPr>
        <p:spPr>
          <a:xfrm>
            <a:off x="7167033" y="1331383"/>
            <a:ext cx="1568450" cy="895350"/>
          </a:xfrm>
          <a:custGeom>
            <a:avLst/>
            <a:gdLst>
              <a:gd name="connsiteX0" fmla="*/ 46567 w 1568450"/>
              <a:gd name="connsiteY0" fmla="*/ 891117 h 895350"/>
              <a:gd name="connsiteX1" fmla="*/ 338667 w 1568450"/>
              <a:gd name="connsiteY1" fmla="*/ 764117 h 895350"/>
              <a:gd name="connsiteX2" fmla="*/ 859367 w 1568450"/>
              <a:gd name="connsiteY2" fmla="*/ 560917 h 895350"/>
              <a:gd name="connsiteX3" fmla="*/ 1316567 w 1568450"/>
              <a:gd name="connsiteY3" fmla="*/ 421217 h 895350"/>
              <a:gd name="connsiteX4" fmla="*/ 1507067 w 1568450"/>
              <a:gd name="connsiteY4" fmla="*/ 357717 h 895350"/>
              <a:gd name="connsiteX5" fmla="*/ 1507067 w 1568450"/>
              <a:gd name="connsiteY5" fmla="*/ 306917 h 895350"/>
              <a:gd name="connsiteX6" fmla="*/ 1545167 w 1568450"/>
              <a:gd name="connsiteY6" fmla="*/ 40217 h 895350"/>
              <a:gd name="connsiteX7" fmla="*/ 1367367 w 1568450"/>
              <a:gd name="connsiteY7" fmla="*/ 65617 h 895350"/>
              <a:gd name="connsiteX8" fmla="*/ 1011767 w 1568450"/>
              <a:gd name="connsiteY8" fmla="*/ 91017 h 895350"/>
              <a:gd name="connsiteX9" fmla="*/ 554567 w 1568450"/>
              <a:gd name="connsiteY9" fmla="*/ 243417 h 895350"/>
              <a:gd name="connsiteX10" fmla="*/ 84667 w 1568450"/>
              <a:gd name="connsiteY10" fmla="*/ 421217 h 895350"/>
              <a:gd name="connsiteX11" fmla="*/ 59267 w 1568450"/>
              <a:gd name="connsiteY11" fmla="*/ 789517 h 895350"/>
              <a:gd name="connsiteX12" fmla="*/ 46567 w 1568450"/>
              <a:gd name="connsiteY12" fmla="*/ 891117 h 8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8450" h="895350">
                <a:moveTo>
                  <a:pt x="46567" y="891117"/>
                </a:moveTo>
                <a:cubicBezTo>
                  <a:pt x="93134" y="886884"/>
                  <a:pt x="203200" y="819150"/>
                  <a:pt x="338667" y="764117"/>
                </a:cubicBezTo>
                <a:cubicBezTo>
                  <a:pt x="474134" y="709084"/>
                  <a:pt x="696384" y="618067"/>
                  <a:pt x="859367" y="560917"/>
                </a:cubicBezTo>
                <a:cubicBezTo>
                  <a:pt x="1022350" y="503767"/>
                  <a:pt x="1208617" y="455084"/>
                  <a:pt x="1316567" y="421217"/>
                </a:cubicBezTo>
                <a:cubicBezTo>
                  <a:pt x="1424517" y="387350"/>
                  <a:pt x="1475317" y="376767"/>
                  <a:pt x="1507067" y="357717"/>
                </a:cubicBezTo>
                <a:cubicBezTo>
                  <a:pt x="1538817" y="338667"/>
                  <a:pt x="1500717" y="359834"/>
                  <a:pt x="1507067" y="306917"/>
                </a:cubicBezTo>
                <a:cubicBezTo>
                  <a:pt x="1513417" y="254000"/>
                  <a:pt x="1568450" y="80434"/>
                  <a:pt x="1545167" y="40217"/>
                </a:cubicBezTo>
                <a:cubicBezTo>
                  <a:pt x="1521884" y="0"/>
                  <a:pt x="1456267" y="57150"/>
                  <a:pt x="1367367" y="65617"/>
                </a:cubicBezTo>
                <a:cubicBezTo>
                  <a:pt x="1278467" y="74084"/>
                  <a:pt x="1147233" y="61384"/>
                  <a:pt x="1011767" y="91017"/>
                </a:cubicBezTo>
                <a:cubicBezTo>
                  <a:pt x="876301" y="120650"/>
                  <a:pt x="709084" y="188384"/>
                  <a:pt x="554567" y="243417"/>
                </a:cubicBezTo>
                <a:cubicBezTo>
                  <a:pt x="400050" y="298450"/>
                  <a:pt x="167217" y="330200"/>
                  <a:pt x="84667" y="421217"/>
                </a:cubicBezTo>
                <a:cubicBezTo>
                  <a:pt x="2117" y="512234"/>
                  <a:pt x="61384" y="717550"/>
                  <a:pt x="59267" y="789517"/>
                </a:cubicBezTo>
                <a:cubicBezTo>
                  <a:pt x="57150" y="861484"/>
                  <a:pt x="0" y="895350"/>
                  <a:pt x="46567" y="891117"/>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7939617" y="1725083"/>
            <a:ext cx="817033" cy="637117"/>
          </a:xfrm>
          <a:custGeom>
            <a:avLst/>
            <a:gdLst>
              <a:gd name="connsiteX0" fmla="*/ 759883 w 817033"/>
              <a:gd name="connsiteY0" fmla="*/ 560917 h 637117"/>
              <a:gd name="connsiteX1" fmla="*/ 556683 w 817033"/>
              <a:gd name="connsiteY1" fmla="*/ 535517 h 637117"/>
              <a:gd name="connsiteX2" fmla="*/ 328083 w 817033"/>
              <a:gd name="connsiteY2" fmla="*/ 548217 h 637117"/>
              <a:gd name="connsiteX3" fmla="*/ 48683 w 817033"/>
              <a:gd name="connsiteY3" fmla="*/ 548217 h 637117"/>
              <a:gd name="connsiteX4" fmla="*/ 35983 w 817033"/>
              <a:gd name="connsiteY4" fmla="*/ 484717 h 637117"/>
              <a:gd name="connsiteX5" fmla="*/ 188383 w 817033"/>
              <a:gd name="connsiteY5" fmla="*/ 332317 h 637117"/>
              <a:gd name="connsiteX6" fmla="*/ 416983 w 817033"/>
              <a:gd name="connsiteY6" fmla="*/ 154517 h 637117"/>
              <a:gd name="connsiteX7" fmla="*/ 759883 w 817033"/>
              <a:gd name="connsiteY7" fmla="*/ 52917 h 637117"/>
              <a:gd name="connsiteX8" fmla="*/ 759883 w 817033"/>
              <a:gd name="connsiteY8" fmla="*/ 78317 h 637117"/>
              <a:gd name="connsiteX9" fmla="*/ 759883 w 817033"/>
              <a:gd name="connsiteY9" fmla="*/ 560917 h 63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7033" h="637117">
                <a:moveTo>
                  <a:pt x="759883" y="560917"/>
                </a:moveTo>
                <a:cubicBezTo>
                  <a:pt x="726016" y="637117"/>
                  <a:pt x="628650" y="537634"/>
                  <a:pt x="556683" y="535517"/>
                </a:cubicBezTo>
                <a:cubicBezTo>
                  <a:pt x="484716" y="533400"/>
                  <a:pt x="412750" y="546100"/>
                  <a:pt x="328083" y="548217"/>
                </a:cubicBezTo>
                <a:cubicBezTo>
                  <a:pt x="243416" y="550334"/>
                  <a:pt x="97366" y="558800"/>
                  <a:pt x="48683" y="548217"/>
                </a:cubicBezTo>
                <a:cubicBezTo>
                  <a:pt x="0" y="537634"/>
                  <a:pt x="12700" y="520700"/>
                  <a:pt x="35983" y="484717"/>
                </a:cubicBezTo>
                <a:cubicBezTo>
                  <a:pt x="59266" y="448734"/>
                  <a:pt x="124883" y="387350"/>
                  <a:pt x="188383" y="332317"/>
                </a:cubicBezTo>
                <a:cubicBezTo>
                  <a:pt x="251883" y="277284"/>
                  <a:pt x="321733" y="201084"/>
                  <a:pt x="416983" y="154517"/>
                </a:cubicBezTo>
                <a:cubicBezTo>
                  <a:pt x="512233" y="107950"/>
                  <a:pt x="702733" y="65617"/>
                  <a:pt x="759883" y="52917"/>
                </a:cubicBezTo>
                <a:cubicBezTo>
                  <a:pt x="817033" y="40217"/>
                  <a:pt x="757766" y="0"/>
                  <a:pt x="759883" y="78317"/>
                </a:cubicBezTo>
                <a:cubicBezTo>
                  <a:pt x="762000" y="156634"/>
                  <a:pt x="793750" y="484717"/>
                  <a:pt x="759883" y="560917"/>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Picture 35.png"/>
          <p:cNvPicPr>
            <a:picLocks noChangeAspect="1"/>
          </p:cNvPicPr>
          <p:nvPr/>
        </p:nvPicPr>
        <p:blipFill>
          <a:blip r:embed="rId3"/>
          <a:srcRect b="15093"/>
          <a:stretch>
            <a:fillRect/>
          </a:stretch>
        </p:blipFill>
        <p:spPr>
          <a:xfrm>
            <a:off x="457200" y="3752571"/>
            <a:ext cx="2493962" cy="2572029"/>
          </a:xfrm>
          <a:prstGeom prst="rect">
            <a:avLst/>
          </a:prstGeom>
        </p:spPr>
      </p:pic>
      <p:pic>
        <p:nvPicPr>
          <p:cNvPr id="23" name="Picture 22" descr="Picture 34.png"/>
          <p:cNvPicPr>
            <a:picLocks noChangeAspect="1"/>
          </p:cNvPicPr>
          <p:nvPr/>
        </p:nvPicPr>
        <p:blipFill>
          <a:blip r:embed="rId4"/>
          <a:srcRect b="12500"/>
          <a:stretch>
            <a:fillRect/>
          </a:stretch>
        </p:blipFill>
        <p:spPr>
          <a:xfrm>
            <a:off x="381000" y="762000"/>
            <a:ext cx="2614864" cy="2667000"/>
          </a:xfrm>
          <a:prstGeom prst="rect">
            <a:avLst/>
          </a:prstGeom>
        </p:spPr>
      </p:pic>
      <p:sp>
        <p:nvSpPr>
          <p:cNvPr id="33" name="Freeform 32"/>
          <p:cNvSpPr/>
          <p:nvPr/>
        </p:nvSpPr>
        <p:spPr>
          <a:xfrm>
            <a:off x="857250" y="4451350"/>
            <a:ext cx="1883833" cy="1296458"/>
          </a:xfrm>
          <a:custGeom>
            <a:avLst/>
            <a:gdLst>
              <a:gd name="connsiteX0" fmla="*/ 1746250 w 1883833"/>
              <a:gd name="connsiteY0" fmla="*/ 133350 h 1296458"/>
              <a:gd name="connsiteX1" fmla="*/ 1587500 w 1883833"/>
              <a:gd name="connsiteY1" fmla="*/ 222250 h 1296458"/>
              <a:gd name="connsiteX2" fmla="*/ 1276350 w 1883833"/>
              <a:gd name="connsiteY2" fmla="*/ 400050 h 1296458"/>
              <a:gd name="connsiteX3" fmla="*/ 933450 w 1883833"/>
              <a:gd name="connsiteY3" fmla="*/ 641350 h 1296458"/>
              <a:gd name="connsiteX4" fmla="*/ 647700 w 1883833"/>
              <a:gd name="connsiteY4" fmla="*/ 927100 h 1296458"/>
              <a:gd name="connsiteX5" fmla="*/ 450850 w 1883833"/>
              <a:gd name="connsiteY5" fmla="*/ 1073150 h 1296458"/>
              <a:gd name="connsiteX6" fmla="*/ 120650 w 1883833"/>
              <a:gd name="connsiteY6" fmla="*/ 1282700 h 1296458"/>
              <a:gd name="connsiteX7" fmla="*/ 38100 w 1883833"/>
              <a:gd name="connsiteY7" fmla="*/ 1155700 h 1296458"/>
              <a:gd name="connsiteX8" fmla="*/ 0 w 1883833"/>
              <a:gd name="connsiteY8" fmla="*/ 831850 h 1296458"/>
              <a:gd name="connsiteX9" fmla="*/ 38100 w 1883833"/>
              <a:gd name="connsiteY9" fmla="*/ 596900 h 1296458"/>
              <a:gd name="connsiteX10" fmla="*/ 12700 w 1883833"/>
              <a:gd name="connsiteY10" fmla="*/ 419100 h 1296458"/>
              <a:gd name="connsiteX11" fmla="*/ 101600 w 1883833"/>
              <a:gd name="connsiteY11" fmla="*/ 254000 h 1296458"/>
              <a:gd name="connsiteX12" fmla="*/ 260350 w 1883833"/>
              <a:gd name="connsiteY12" fmla="*/ 260350 h 1296458"/>
              <a:gd name="connsiteX13" fmla="*/ 444500 w 1883833"/>
              <a:gd name="connsiteY13" fmla="*/ 285750 h 1296458"/>
              <a:gd name="connsiteX14" fmla="*/ 641350 w 1883833"/>
              <a:gd name="connsiteY14" fmla="*/ 177800 h 1296458"/>
              <a:gd name="connsiteX15" fmla="*/ 939800 w 1883833"/>
              <a:gd name="connsiteY15" fmla="*/ 63500 h 1296458"/>
              <a:gd name="connsiteX16" fmla="*/ 1143000 w 1883833"/>
              <a:gd name="connsiteY16" fmla="*/ 50800 h 1296458"/>
              <a:gd name="connsiteX17" fmla="*/ 1358900 w 1883833"/>
              <a:gd name="connsiteY17" fmla="*/ 82550 h 1296458"/>
              <a:gd name="connsiteX18" fmla="*/ 1441450 w 1883833"/>
              <a:gd name="connsiteY18" fmla="*/ 95250 h 1296458"/>
              <a:gd name="connsiteX19" fmla="*/ 1549400 w 1883833"/>
              <a:gd name="connsiteY19" fmla="*/ 12700 h 1296458"/>
              <a:gd name="connsiteX20" fmla="*/ 1657350 w 1883833"/>
              <a:gd name="connsiteY20" fmla="*/ 19050 h 1296458"/>
              <a:gd name="connsiteX21" fmla="*/ 1854200 w 1883833"/>
              <a:gd name="connsiteY21" fmla="*/ 63500 h 1296458"/>
              <a:gd name="connsiteX22" fmla="*/ 1835150 w 1883833"/>
              <a:gd name="connsiteY22" fmla="*/ 114300 h 1296458"/>
              <a:gd name="connsiteX23" fmla="*/ 1746250 w 1883833"/>
              <a:gd name="connsiteY23" fmla="*/ 133350 h 12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83833" h="1296458">
                <a:moveTo>
                  <a:pt x="1746250" y="133350"/>
                </a:moveTo>
                <a:cubicBezTo>
                  <a:pt x="1704975" y="151342"/>
                  <a:pt x="1587500" y="222250"/>
                  <a:pt x="1587500" y="222250"/>
                </a:cubicBezTo>
                <a:cubicBezTo>
                  <a:pt x="1509183" y="266700"/>
                  <a:pt x="1385358" y="330200"/>
                  <a:pt x="1276350" y="400050"/>
                </a:cubicBezTo>
                <a:cubicBezTo>
                  <a:pt x="1167342" y="469900"/>
                  <a:pt x="1038225" y="553508"/>
                  <a:pt x="933450" y="641350"/>
                </a:cubicBezTo>
                <a:cubicBezTo>
                  <a:pt x="828675" y="729192"/>
                  <a:pt x="728133" y="855133"/>
                  <a:pt x="647700" y="927100"/>
                </a:cubicBezTo>
                <a:cubicBezTo>
                  <a:pt x="567267" y="999067"/>
                  <a:pt x="538692" y="1013883"/>
                  <a:pt x="450850" y="1073150"/>
                </a:cubicBezTo>
                <a:cubicBezTo>
                  <a:pt x="363008" y="1132417"/>
                  <a:pt x="189442" y="1268942"/>
                  <a:pt x="120650" y="1282700"/>
                </a:cubicBezTo>
                <a:cubicBezTo>
                  <a:pt x="51858" y="1296458"/>
                  <a:pt x="58208" y="1230842"/>
                  <a:pt x="38100" y="1155700"/>
                </a:cubicBezTo>
                <a:cubicBezTo>
                  <a:pt x="17992" y="1080558"/>
                  <a:pt x="0" y="924983"/>
                  <a:pt x="0" y="831850"/>
                </a:cubicBezTo>
                <a:cubicBezTo>
                  <a:pt x="0" y="738717"/>
                  <a:pt x="35983" y="665692"/>
                  <a:pt x="38100" y="596900"/>
                </a:cubicBezTo>
                <a:cubicBezTo>
                  <a:pt x="40217" y="528108"/>
                  <a:pt x="2117" y="476250"/>
                  <a:pt x="12700" y="419100"/>
                </a:cubicBezTo>
                <a:cubicBezTo>
                  <a:pt x="23283" y="361950"/>
                  <a:pt x="60325" y="280458"/>
                  <a:pt x="101600" y="254000"/>
                </a:cubicBezTo>
                <a:cubicBezTo>
                  <a:pt x="142875" y="227542"/>
                  <a:pt x="203200" y="255058"/>
                  <a:pt x="260350" y="260350"/>
                </a:cubicBezTo>
                <a:cubicBezTo>
                  <a:pt x="317500" y="265642"/>
                  <a:pt x="381000" y="299508"/>
                  <a:pt x="444500" y="285750"/>
                </a:cubicBezTo>
                <a:cubicBezTo>
                  <a:pt x="508000" y="271992"/>
                  <a:pt x="558800" y="214842"/>
                  <a:pt x="641350" y="177800"/>
                </a:cubicBezTo>
                <a:cubicBezTo>
                  <a:pt x="723900" y="140758"/>
                  <a:pt x="856192" y="84667"/>
                  <a:pt x="939800" y="63500"/>
                </a:cubicBezTo>
                <a:cubicBezTo>
                  <a:pt x="1023408" y="42333"/>
                  <a:pt x="1073150" y="47625"/>
                  <a:pt x="1143000" y="50800"/>
                </a:cubicBezTo>
                <a:cubicBezTo>
                  <a:pt x="1212850" y="53975"/>
                  <a:pt x="1358900" y="82550"/>
                  <a:pt x="1358900" y="82550"/>
                </a:cubicBezTo>
                <a:cubicBezTo>
                  <a:pt x="1408642" y="89958"/>
                  <a:pt x="1409700" y="106892"/>
                  <a:pt x="1441450" y="95250"/>
                </a:cubicBezTo>
                <a:cubicBezTo>
                  <a:pt x="1473200" y="83608"/>
                  <a:pt x="1513417" y="25400"/>
                  <a:pt x="1549400" y="12700"/>
                </a:cubicBezTo>
                <a:cubicBezTo>
                  <a:pt x="1585383" y="0"/>
                  <a:pt x="1606550" y="10583"/>
                  <a:pt x="1657350" y="19050"/>
                </a:cubicBezTo>
                <a:cubicBezTo>
                  <a:pt x="1708150" y="27517"/>
                  <a:pt x="1824567" y="47625"/>
                  <a:pt x="1854200" y="63500"/>
                </a:cubicBezTo>
                <a:cubicBezTo>
                  <a:pt x="1883833" y="79375"/>
                  <a:pt x="1852083" y="101600"/>
                  <a:pt x="1835150" y="114300"/>
                </a:cubicBezTo>
                <a:cubicBezTo>
                  <a:pt x="1818217" y="127000"/>
                  <a:pt x="1787525" y="115358"/>
                  <a:pt x="1746250" y="133350"/>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4690533" y="3297767"/>
            <a:ext cx="3443817" cy="2356908"/>
          </a:xfrm>
          <a:custGeom>
            <a:avLst/>
            <a:gdLst>
              <a:gd name="connsiteX0" fmla="*/ 2117 w 3443817"/>
              <a:gd name="connsiteY0" fmla="*/ 55033 h 2356908"/>
              <a:gd name="connsiteX1" fmla="*/ 141817 w 3443817"/>
              <a:gd name="connsiteY1" fmla="*/ 397933 h 2356908"/>
              <a:gd name="connsiteX2" fmla="*/ 300567 w 3443817"/>
              <a:gd name="connsiteY2" fmla="*/ 645583 h 2356908"/>
              <a:gd name="connsiteX3" fmla="*/ 554567 w 3443817"/>
              <a:gd name="connsiteY3" fmla="*/ 918633 h 2356908"/>
              <a:gd name="connsiteX4" fmla="*/ 745067 w 3443817"/>
              <a:gd name="connsiteY4" fmla="*/ 1032933 h 2356908"/>
              <a:gd name="connsiteX5" fmla="*/ 1011767 w 3443817"/>
              <a:gd name="connsiteY5" fmla="*/ 1134533 h 2356908"/>
              <a:gd name="connsiteX6" fmla="*/ 1183217 w 3443817"/>
              <a:gd name="connsiteY6" fmla="*/ 1274233 h 2356908"/>
              <a:gd name="connsiteX7" fmla="*/ 1380067 w 3443817"/>
              <a:gd name="connsiteY7" fmla="*/ 1432983 h 2356908"/>
              <a:gd name="connsiteX8" fmla="*/ 1608667 w 3443817"/>
              <a:gd name="connsiteY8" fmla="*/ 1566333 h 2356908"/>
              <a:gd name="connsiteX9" fmla="*/ 1900767 w 3443817"/>
              <a:gd name="connsiteY9" fmla="*/ 1763183 h 2356908"/>
              <a:gd name="connsiteX10" fmla="*/ 2078567 w 3443817"/>
              <a:gd name="connsiteY10" fmla="*/ 1915583 h 2356908"/>
              <a:gd name="connsiteX11" fmla="*/ 2440517 w 3443817"/>
              <a:gd name="connsiteY11" fmla="*/ 2036233 h 2356908"/>
              <a:gd name="connsiteX12" fmla="*/ 2973917 w 3443817"/>
              <a:gd name="connsiteY12" fmla="*/ 2182283 h 2356908"/>
              <a:gd name="connsiteX13" fmla="*/ 3399367 w 3443817"/>
              <a:gd name="connsiteY13" fmla="*/ 2341033 h 2356908"/>
              <a:gd name="connsiteX14" fmla="*/ 3240617 w 3443817"/>
              <a:gd name="connsiteY14" fmla="*/ 2087033 h 2356908"/>
              <a:gd name="connsiteX15" fmla="*/ 2999317 w 3443817"/>
              <a:gd name="connsiteY15" fmla="*/ 1769533 h 2356908"/>
              <a:gd name="connsiteX16" fmla="*/ 2770717 w 3443817"/>
              <a:gd name="connsiteY16" fmla="*/ 1579033 h 2356908"/>
              <a:gd name="connsiteX17" fmla="*/ 2453217 w 3443817"/>
              <a:gd name="connsiteY17" fmla="*/ 1363133 h 2356908"/>
              <a:gd name="connsiteX18" fmla="*/ 1932517 w 3443817"/>
              <a:gd name="connsiteY18" fmla="*/ 1083733 h 2356908"/>
              <a:gd name="connsiteX19" fmla="*/ 1595967 w 3443817"/>
              <a:gd name="connsiteY19" fmla="*/ 924983 h 2356908"/>
              <a:gd name="connsiteX20" fmla="*/ 1284817 w 3443817"/>
              <a:gd name="connsiteY20" fmla="*/ 886883 h 2356908"/>
              <a:gd name="connsiteX21" fmla="*/ 973667 w 3443817"/>
              <a:gd name="connsiteY21" fmla="*/ 956733 h 2356908"/>
              <a:gd name="connsiteX22" fmla="*/ 668867 w 3443817"/>
              <a:gd name="connsiteY22" fmla="*/ 886883 h 2356908"/>
              <a:gd name="connsiteX23" fmla="*/ 503767 w 3443817"/>
              <a:gd name="connsiteY23" fmla="*/ 645583 h 2356908"/>
              <a:gd name="connsiteX24" fmla="*/ 503767 w 3443817"/>
              <a:gd name="connsiteY24" fmla="*/ 588433 h 2356908"/>
              <a:gd name="connsiteX25" fmla="*/ 618067 w 3443817"/>
              <a:gd name="connsiteY25" fmla="*/ 651933 h 2356908"/>
              <a:gd name="connsiteX26" fmla="*/ 745067 w 3443817"/>
              <a:gd name="connsiteY26" fmla="*/ 785283 h 2356908"/>
              <a:gd name="connsiteX27" fmla="*/ 941917 w 3443817"/>
              <a:gd name="connsiteY27" fmla="*/ 842433 h 2356908"/>
              <a:gd name="connsiteX28" fmla="*/ 1253067 w 3443817"/>
              <a:gd name="connsiteY28" fmla="*/ 810683 h 2356908"/>
              <a:gd name="connsiteX29" fmla="*/ 1253067 w 3443817"/>
              <a:gd name="connsiteY29" fmla="*/ 753533 h 2356908"/>
              <a:gd name="connsiteX30" fmla="*/ 891117 w 3443817"/>
              <a:gd name="connsiteY30" fmla="*/ 632883 h 2356908"/>
              <a:gd name="connsiteX31" fmla="*/ 599017 w 3443817"/>
              <a:gd name="connsiteY31" fmla="*/ 461433 h 2356908"/>
              <a:gd name="connsiteX32" fmla="*/ 357717 w 3443817"/>
              <a:gd name="connsiteY32" fmla="*/ 264583 h 2356908"/>
              <a:gd name="connsiteX33" fmla="*/ 154517 w 3443817"/>
              <a:gd name="connsiteY33" fmla="*/ 67733 h 2356908"/>
              <a:gd name="connsiteX34" fmla="*/ 2117 w 3443817"/>
              <a:gd name="connsiteY34" fmla="*/ 55033 h 235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3817" h="2356908">
                <a:moveTo>
                  <a:pt x="2117" y="55033"/>
                </a:moveTo>
                <a:cubicBezTo>
                  <a:pt x="0" y="110066"/>
                  <a:pt x="92075" y="299508"/>
                  <a:pt x="141817" y="397933"/>
                </a:cubicBezTo>
                <a:cubicBezTo>
                  <a:pt x="191559" y="496358"/>
                  <a:pt x="231775" y="558800"/>
                  <a:pt x="300567" y="645583"/>
                </a:cubicBezTo>
                <a:cubicBezTo>
                  <a:pt x="369359" y="732366"/>
                  <a:pt x="480484" y="854075"/>
                  <a:pt x="554567" y="918633"/>
                </a:cubicBezTo>
                <a:cubicBezTo>
                  <a:pt x="628650" y="983191"/>
                  <a:pt x="668867" y="996950"/>
                  <a:pt x="745067" y="1032933"/>
                </a:cubicBezTo>
                <a:cubicBezTo>
                  <a:pt x="821267" y="1068916"/>
                  <a:pt x="938742" y="1094316"/>
                  <a:pt x="1011767" y="1134533"/>
                </a:cubicBezTo>
                <a:cubicBezTo>
                  <a:pt x="1084792" y="1174750"/>
                  <a:pt x="1183217" y="1274233"/>
                  <a:pt x="1183217" y="1274233"/>
                </a:cubicBezTo>
                <a:cubicBezTo>
                  <a:pt x="1244600" y="1323975"/>
                  <a:pt x="1309159" y="1384300"/>
                  <a:pt x="1380067" y="1432983"/>
                </a:cubicBezTo>
                <a:cubicBezTo>
                  <a:pt x="1450975" y="1481666"/>
                  <a:pt x="1521884" y="1511300"/>
                  <a:pt x="1608667" y="1566333"/>
                </a:cubicBezTo>
                <a:cubicBezTo>
                  <a:pt x="1695450" y="1621366"/>
                  <a:pt x="1822450" y="1704975"/>
                  <a:pt x="1900767" y="1763183"/>
                </a:cubicBezTo>
                <a:cubicBezTo>
                  <a:pt x="1979084" y="1821391"/>
                  <a:pt x="1988609" y="1870075"/>
                  <a:pt x="2078567" y="1915583"/>
                </a:cubicBezTo>
                <a:cubicBezTo>
                  <a:pt x="2168525" y="1961091"/>
                  <a:pt x="2291292" y="1991783"/>
                  <a:pt x="2440517" y="2036233"/>
                </a:cubicBezTo>
                <a:cubicBezTo>
                  <a:pt x="2589742" y="2080683"/>
                  <a:pt x="2814109" y="2131483"/>
                  <a:pt x="2973917" y="2182283"/>
                </a:cubicBezTo>
                <a:cubicBezTo>
                  <a:pt x="3133725" y="2233083"/>
                  <a:pt x="3354917" y="2356908"/>
                  <a:pt x="3399367" y="2341033"/>
                </a:cubicBezTo>
                <a:cubicBezTo>
                  <a:pt x="3443817" y="2325158"/>
                  <a:pt x="3307292" y="2182283"/>
                  <a:pt x="3240617" y="2087033"/>
                </a:cubicBezTo>
                <a:cubicBezTo>
                  <a:pt x="3173942" y="1991783"/>
                  <a:pt x="3077634" y="1854200"/>
                  <a:pt x="2999317" y="1769533"/>
                </a:cubicBezTo>
                <a:cubicBezTo>
                  <a:pt x="2921000" y="1684866"/>
                  <a:pt x="2861734" y="1646766"/>
                  <a:pt x="2770717" y="1579033"/>
                </a:cubicBezTo>
                <a:cubicBezTo>
                  <a:pt x="2679700" y="1511300"/>
                  <a:pt x="2592917" y="1445683"/>
                  <a:pt x="2453217" y="1363133"/>
                </a:cubicBezTo>
                <a:cubicBezTo>
                  <a:pt x="2313517" y="1280583"/>
                  <a:pt x="2075392" y="1156758"/>
                  <a:pt x="1932517" y="1083733"/>
                </a:cubicBezTo>
                <a:cubicBezTo>
                  <a:pt x="1789642" y="1010708"/>
                  <a:pt x="1703917" y="957791"/>
                  <a:pt x="1595967" y="924983"/>
                </a:cubicBezTo>
                <a:cubicBezTo>
                  <a:pt x="1488017" y="892175"/>
                  <a:pt x="1388534" y="881591"/>
                  <a:pt x="1284817" y="886883"/>
                </a:cubicBezTo>
                <a:cubicBezTo>
                  <a:pt x="1181100" y="892175"/>
                  <a:pt x="1076325" y="956733"/>
                  <a:pt x="973667" y="956733"/>
                </a:cubicBezTo>
                <a:cubicBezTo>
                  <a:pt x="871009" y="956733"/>
                  <a:pt x="747184" y="938741"/>
                  <a:pt x="668867" y="886883"/>
                </a:cubicBezTo>
                <a:cubicBezTo>
                  <a:pt x="590550" y="835025"/>
                  <a:pt x="531284" y="695325"/>
                  <a:pt x="503767" y="645583"/>
                </a:cubicBezTo>
                <a:cubicBezTo>
                  <a:pt x="476250" y="595841"/>
                  <a:pt x="484717" y="587375"/>
                  <a:pt x="503767" y="588433"/>
                </a:cubicBezTo>
                <a:cubicBezTo>
                  <a:pt x="522817" y="589491"/>
                  <a:pt x="577850" y="619125"/>
                  <a:pt x="618067" y="651933"/>
                </a:cubicBezTo>
                <a:cubicBezTo>
                  <a:pt x="658284" y="684741"/>
                  <a:pt x="691092" y="753533"/>
                  <a:pt x="745067" y="785283"/>
                </a:cubicBezTo>
                <a:cubicBezTo>
                  <a:pt x="799042" y="817033"/>
                  <a:pt x="857250" y="838200"/>
                  <a:pt x="941917" y="842433"/>
                </a:cubicBezTo>
                <a:cubicBezTo>
                  <a:pt x="1026584" y="846666"/>
                  <a:pt x="1201209" y="825500"/>
                  <a:pt x="1253067" y="810683"/>
                </a:cubicBezTo>
                <a:cubicBezTo>
                  <a:pt x="1304925" y="795866"/>
                  <a:pt x="1313392" y="783166"/>
                  <a:pt x="1253067" y="753533"/>
                </a:cubicBezTo>
                <a:cubicBezTo>
                  <a:pt x="1192742" y="723900"/>
                  <a:pt x="1000125" y="681566"/>
                  <a:pt x="891117" y="632883"/>
                </a:cubicBezTo>
                <a:cubicBezTo>
                  <a:pt x="782109" y="584200"/>
                  <a:pt x="687917" y="522816"/>
                  <a:pt x="599017" y="461433"/>
                </a:cubicBezTo>
                <a:cubicBezTo>
                  <a:pt x="510117" y="400050"/>
                  <a:pt x="431800" y="330200"/>
                  <a:pt x="357717" y="264583"/>
                </a:cubicBezTo>
                <a:cubicBezTo>
                  <a:pt x="283634" y="198966"/>
                  <a:pt x="215900" y="109008"/>
                  <a:pt x="154517" y="67733"/>
                </a:cubicBezTo>
                <a:cubicBezTo>
                  <a:pt x="93134" y="26458"/>
                  <a:pt x="4234" y="0"/>
                  <a:pt x="2117" y="55033"/>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0" y="6412468"/>
            <a:ext cx="4038600" cy="369332"/>
          </a:xfrm>
          <a:prstGeom prst="rect">
            <a:avLst/>
          </a:prstGeom>
          <a:noFill/>
        </p:spPr>
        <p:txBody>
          <a:bodyPr wrap="square" rtlCol="0">
            <a:spAutoFit/>
          </a:bodyPr>
          <a:lstStyle/>
          <a:p>
            <a:r>
              <a:rPr lang="en-US" b="1" dirty="0" smtClean="0"/>
              <a:t>Right </a:t>
            </a:r>
            <a:r>
              <a:rPr lang="en-US" b="1" dirty="0" err="1" smtClean="0"/>
              <a:t>Shoulder:Posterior</a:t>
            </a:r>
            <a:r>
              <a:rPr lang="en-US" b="1" dirty="0" smtClean="0"/>
              <a:t> View</a:t>
            </a:r>
            <a:endParaRPr lang="en-US" b="1" dirty="0"/>
          </a:p>
        </p:txBody>
      </p:sp>
      <p:sp>
        <p:nvSpPr>
          <p:cNvPr id="39" name="TextBox 38"/>
          <p:cNvSpPr txBox="1"/>
          <p:nvPr/>
        </p:nvSpPr>
        <p:spPr>
          <a:xfrm>
            <a:off x="0" y="3429000"/>
            <a:ext cx="3581400" cy="369332"/>
          </a:xfrm>
          <a:prstGeom prst="rect">
            <a:avLst/>
          </a:prstGeom>
          <a:noFill/>
        </p:spPr>
        <p:txBody>
          <a:bodyPr wrap="square" rtlCol="0">
            <a:spAutoFit/>
          </a:bodyPr>
          <a:lstStyle/>
          <a:p>
            <a:r>
              <a:rPr lang="en-US" b="1" dirty="0" smtClean="0"/>
              <a:t>Right Shoulder: Anterior View</a:t>
            </a:r>
            <a:endParaRPr lang="en-US" b="1" dirty="0"/>
          </a:p>
        </p:txBody>
      </p:sp>
      <p:sp>
        <p:nvSpPr>
          <p:cNvPr id="40"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Cross Section of the Shoulder [deep] </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41" name="Freeform 40"/>
          <p:cNvSpPr/>
          <p:nvPr/>
        </p:nvSpPr>
        <p:spPr>
          <a:xfrm>
            <a:off x="1459442" y="1184275"/>
            <a:ext cx="1035050" cy="1647825"/>
          </a:xfrm>
          <a:custGeom>
            <a:avLst/>
            <a:gdLst>
              <a:gd name="connsiteX0" fmla="*/ 724958 w 1035050"/>
              <a:gd name="connsiteY0" fmla="*/ 22225 h 1647825"/>
              <a:gd name="connsiteX1" fmla="*/ 509058 w 1035050"/>
              <a:gd name="connsiteY1" fmla="*/ 174625 h 1647825"/>
              <a:gd name="connsiteX2" fmla="*/ 324908 w 1035050"/>
              <a:gd name="connsiteY2" fmla="*/ 238125 h 1647825"/>
              <a:gd name="connsiteX3" fmla="*/ 45508 w 1035050"/>
              <a:gd name="connsiteY3" fmla="*/ 206375 h 1647825"/>
              <a:gd name="connsiteX4" fmla="*/ 51858 w 1035050"/>
              <a:gd name="connsiteY4" fmla="*/ 257175 h 1647825"/>
              <a:gd name="connsiteX5" fmla="*/ 58208 w 1035050"/>
              <a:gd name="connsiteY5" fmla="*/ 479425 h 1647825"/>
              <a:gd name="connsiteX6" fmla="*/ 102658 w 1035050"/>
              <a:gd name="connsiteY6" fmla="*/ 841375 h 1647825"/>
              <a:gd name="connsiteX7" fmla="*/ 178858 w 1035050"/>
              <a:gd name="connsiteY7" fmla="*/ 898525 h 1647825"/>
              <a:gd name="connsiteX8" fmla="*/ 458258 w 1035050"/>
              <a:gd name="connsiteY8" fmla="*/ 1127125 h 1647825"/>
              <a:gd name="connsiteX9" fmla="*/ 718608 w 1035050"/>
              <a:gd name="connsiteY9" fmla="*/ 1514475 h 1647825"/>
              <a:gd name="connsiteX10" fmla="*/ 832908 w 1035050"/>
              <a:gd name="connsiteY10" fmla="*/ 1641475 h 1647825"/>
              <a:gd name="connsiteX11" fmla="*/ 871008 w 1035050"/>
              <a:gd name="connsiteY11" fmla="*/ 1552575 h 1647825"/>
              <a:gd name="connsiteX12" fmla="*/ 966258 w 1035050"/>
              <a:gd name="connsiteY12" fmla="*/ 1368425 h 1647825"/>
              <a:gd name="connsiteX13" fmla="*/ 1023408 w 1035050"/>
              <a:gd name="connsiteY13" fmla="*/ 1171575 h 1647825"/>
              <a:gd name="connsiteX14" fmla="*/ 1029758 w 1035050"/>
              <a:gd name="connsiteY14" fmla="*/ 866775 h 1647825"/>
              <a:gd name="connsiteX15" fmla="*/ 991658 w 1035050"/>
              <a:gd name="connsiteY15" fmla="*/ 504825 h 1647825"/>
              <a:gd name="connsiteX16" fmla="*/ 998008 w 1035050"/>
              <a:gd name="connsiteY16" fmla="*/ 307975 h 1647825"/>
              <a:gd name="connsiteX17" fmla="*/ 953558 w 1035050"/>
              <a:gd name="connsiteY17" fmla="*/ 66675 h 1647825"/>
              <a:gd name="connsiteX18" fmla="*/ 826558 w 1035050"/>
              <a:gd name="connsiteY18" fmla="*/ 41275 h 1647825"/>
              <a:gd name="connsiteX19" fmla="*/ 724958 w 1035050"/>
              <a:gd name="connsiteY19" fmla="*/ 22225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35050" h="1647825">
                <a:moveTo>
                  <a:pt x="724958" y="22225"/>
                </a:moveTo>
                <a:cubicBezTo>
                  <a:pt x="672041" y="44450"/>
                  <a:pt x="575733" y="138642"/>
                  <a:pt x="509058" y="174625"/>
                </a:cubicBezTo>
                <a:cubicBezTo>
                  <a:pt x="442383" y="210608"/>
                  <a:pt x="402166" y="232833"/>
                  <a:pt x="324908" y="238125"/>
                </a:cubicBezTo>
                <a:cubicBezTo>
                  <a:pt x="247650" y="243417"/>
                  <a:pt x="91016" y="203200"/>
                  <a:pt x="45508" y="206375"/>
                </a:cubicBezTo>
                <a:cubicBezTo>
                  <a:pt x="0" y="209550"/>
                  <a:pt x="49741" y="211667"/>
                  <a:pt x="51858" y="257175"/>
                </a:cubicBezTo>
                <a:cubicBezTo>
                  <a:pt x="53975" y="302683"/>
                  <a:pt x="49741" y="382058"/>
                  <a:pt x="58208" y="479425"/>
                </a:cubicBezTo>
                <a:cubicBezTo>
                  <a:pt x="66675" y="576792"/>
                  <a:pt x="82550" y="771525"/>
                  <a:pt x="102658" y="841375"/>
                </a:cubicBezTo>
                <a:cubicBezTo>
                  <a:pt x="122766" y="911225"/>
                  <a:pt x="119591" y="850900"/>
                  <a:pt x="178858" y="898525"/>
                </a:cubicBezTo>
                <a:cubicBezTo>
                  <a:pt x="238125" y="946150"/>
                  <a:pt x="368300" y="1024467"/>
                  <a:pt x="458258" y="1127125"/>
                </a:cubicBezTo>
                <a:cubicBezTo>
                  <a:pt x="548216" y="1229783"/>
                  <a:pt x="656166" y="1428750"/>
                  <a:pt x="718608" y="1514475"/>
                </a:cubicBezTo>
                <a:cubicBezTo>
                  <a:pt x="781050" y="1600200"/>
                  <a:pt x="807508" y="1635125"/>
                  <a:pt x="832908" y="1641475"/>
                </a:cubicBezTo>
                <a:cubicBezTo>
                  <a:pt x="858308" y="1647825"/>
                  <a:pt x="848783" y="1598083"/>
                  <a:pt x="871008" y="1552575"/>
                </a:cubicBezTo>
                <a:cubicBezTo>
                  <a:pt x="893233" y="1507067"/>
                  <a:pt x="940858" y="1431925"/>
                  <a:pt x="966258" y="1368425"/>
                </a:cubicBezTo>
                <a:cubicBezTo>
                  <a:pt x="991658" y="1304925"/>
                  <a:pt x="1012825" y="1255183"/>
                  <a:pt x="1023408" y="1171575"/>
                </a:cubicBezTo>
                <a:cubicBezTo>
                  <a:pt x="1033991" y="1087967"/>
                  <a:pt x="1035050" y="977900"/>
                  <a:pt x="1029758" y="866775"/>
                </a:cubicBezTo>
                <a:cubicBezTo>
                  <a:pt x="1024466" y="755650"/>
                  <a:pt x="996950" y="597958"/>
                  <a:pt x="991658" y="504825"/>
                </a:cubicBezTo>
                <a:cubicBezTo>
                  <a:pt x="986366" y="411692"/>
                  <a:pt x="1004358" y="381000"/>
                  <a:pt x="998008" y="307975"/>
                </a:cubicBezTo>
                <a:cubicBezTo>
                  <a:pt x="991658" y="234950"/>
                  <a:pt x="982133" y="111125"/>
                  <a:pt x="953558" y="66675"/>
                </a:cubicBezTo>
                <a:cubicBezTo>
                  <a:pt x="924983" y="22225"/>
                  <a:pt x="865716" y="46567"/>
                  <a:pt x="826558" y="41275"/>
                </a:cubicBezTo>
                <a:cubicBezTo>
                  <a:pt x="787400" y="35983"/>
                  <a:pt x="777875" y="0"/>
                  <a:pt x="724958" y="22225"/>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reeform 41"/>
          <p:cNvSpPr/>
          <p:nvPr/>
        </p:nvSpPr>
        <p:spPr>
          <a:xfrm>
            <a:off x="2282825" y="1219200"/>
            <a:ext cx="427567" cy="1772708"/>
          </a:xfrm>
          <a:custGeom>
            <a:avLst/>
            <a:gdLst>
              <a:gd name="connsiteX0" fmla="*/ 142875 w 427567"/>
              <a:gd name="connsiteY0" fmla="*/ 19050 h 1772708"/>
              <a:gd name="connsiteX1" fmla="*/ 149225 w 427567"/>
              <a:gd name="connsiteY1" fmla="*/ 139700 h 1772708"/>
              <a:gd name="connsiteX2" fmla="*/ 174625 w 427567"/>
              <a:gd name="connsiteY2" fmla="*/ 228600 h 1772708"/>
              <a:gd name="connsiteX3" fmla="*/ 161925 w 427567"/>
              <a:gd name="connsiteY3" fmla="*/ 438150 h 1772708"/>
              <a:gd name="connsiteX4" fmla="*/ 174625 w 427567"/>
              <a:gd name="connsiteY4" fmla="*/ 609600 h 1772708"/>
              <a:gd name="connsiteX5" fmla="*/ 225425 w 427567"/>
              <a:gd name="connsiteY5" fmla="*/ 914400 h 1772708"/>
              <a:gd name="connsiteX6" fmla="*/ 187325 w 427567"/>
              <a:gd name="connsiteY6" fmla="*/ 1206500 h 1772708"/>
              <a:gd name="connsiteX7" fmla="*/ 41275 w 427567"/>
              <a:gd name="connsiteY7" fmla="*/ 1530350 h 1772708"/>
              <a:gd name="connsiteX8" fmla="*/ 9525 w 427567"/>
              <a:gd name="connsiteY8" fmla="*/ 1746250 h 1772708"/>
              <a:gd name="connsiteX9" fmla="*/ 98425 w 427567"/>
              <a:gd name="connsiteY9" fmla="*/ 1689100 h 1772708"/>
              <a:gd name="connsiteX10" fmla="*/ 206375 w 427567"/>
              <a:gd name="connsiteY10" fmla="*/ 1670050 h 1772708"/>
              <a:gd name="connsiteX11" fmla="*/ 333375 w 427567"/>
              <a:gd name="connsiteY11" fmla="*/ 1466850 h 1772708"/>
              <a:gd name="connsiteX12" fmla="*/ 415925 w 427567"/>
              <a:gd name="connsiteY12" fmla="*/ 1123950 h 1772708"/>
              <a:gd name="connsiteX13" fmla="*/ 403225 w 427567"/>
              <a:gd name="connsiteY13" fmla="*/ 844550 h 1772708"/>
              <a:gd name="connsiteX14" fmla="*/ 390525 w 427567"/>
              <a:gd name="connsiteY14" fmla="*/ 615950 h 1772708"/>
              <a:gd name="connsiteX15" fmla="*/ 396875 w 427567"/>
              <a:gd name="connsiteY15" fmla="*/ 431800 h 1772708"/>
              <a:gd name="connsiteX16" fmla="*/ 365125 w 427567"/>
              <a:gd name="connsiteY16" fmla="*/ 222250 h 1772708"/>
              <a:gd name="connsiteX17" fmla="*/ 288925 w 427567"/>
              <a:gd name="connsiteY17" fmla="*/ 31750 h 1772708"/>
              <a:gd name="connsiteX18" fmla="*/ 142875 w 427567"/>
              <a:gd name="connsiteY18" fmla="*/ 19050 h 177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7567" h="1772708">
                <a:moveTo>
                  <a:pt x="142875" y="19050"/>
                </a:moveTo>
                <a:cubicBezTo>
                  <a:pt x="119592" y="37042"/>
                  <a:pt x="143933" y="104775"/>
                  <a:pt x="149225" y="139700"/>
                </a:cubicBezTo>
                <a:cubicBezTo>
                  <a:pt x="154517" y="174625"/>
                  <a:pt x="172508" y="178858"/>
                  <a:pt x="174625" y="228600"/>
                </a:cubicBezTo>
                <a:cubicBezTo>
                  <a:pt x="176742" y="278342"/>
                  <a:pt x="161925" y="374650"/>
                  <a:pt x="161925" y="438150"/>
                </a:cubicBezTo>
                <a:cubicBezTo>
                  <a:pt x="161925" y="501650"/>
                  <a:pt x="164042" y="530225"/>
                  <a:pt x="174625" y="609600"/>
                </a:cubicBezTo>
                <a:cubicBezTo>
                  <a:pt x="185208" y="688975"/>
                  <a:pt x="223308" y="814917"/>
                  <a:pt x="225425" y="914400"/>
                </a:cubicBezTo>
                <a:cubicBezTo>
                  <a:pt x="227542" y="1013883"/>
                  <a:pt x="218017" y="1103842"/>
                  <a:pt x="187325" y="1206500"/>
                </a:cubicBezTo>
                <a:cubicBezTo>
                  <a:pt x="156633" y="1309158"/>
                  <a:pt x="70908" y="1440392"/>
                  <a:pt x="41275" y="1530350"/>
                </a:cubicBezTo>
                <a:cubicBezTo>
                  <a:pt x="11642" y="1620308"/>
                  <a:pt x="0" y="1719792"/>
                  <a:pt x="9525" y="1746250"/>
                </a:cubicBezTo>
                <a:cubicBezTo>
                  <a:pt x="19050" y="1772708"/>
                  <a:pt x="65617" y="1701800"/>
                  <a:pt x="98425" y="1689100"/>
                </a:cubicBezTo>
                <a:cubicBezTo>
                  <a:pt x="131233" y="1676400"/>
                  <a:pt x="167217" y="1707092"/>
                  <a:pt x="206375" y="1670050"/>
                </a:cubicBezTo>
                <a:cubicBezTo>
                  <a:pt x="245533" y="1633008"/>
                  <a:pt x="298450" y="1557867"/>
                  <a:pt x="333375" y="1466850"/>
                </a:cubicBezTo>
                <a:cubicBezTo>
                  <a:pt x="368300" y="1375833"/>
                  <a:pt x="404283" y="1227667"/>
                  <a:pt x="415925" y="1123950"/>
                </a:cubicBezTo>
                <a:cubicBezTo>
                  <a:pt x="427567" y="1020233"/>
                  <a:pt x="407458" y="929217"/>
                  <a:pt x="403225" y="844550"/>
                </a:cubicBezTo>
                <a:cubicBezTo>
                  <a:pt x="398992" y="759883"/>
                  <a:pt x="391583" y="684742"/>
                  <a:pt x="390525" y="615950"/>
                </a:cubicBezTo>
                <a:cubicBezTo>
                  <a:pt x="389467" y="547158"/>
                  <a:pt x="401108" y="497417"/>
                  <a:pt x="396875" y="431800"/>
                </a:cubicBezTo>
                <a:cubicBezTo>
                  <a:pt x="392642" y="366183"/>
                  <a:pt x="383117" y="288925"/>
                  <a:pt x="365125" y="222250"/>
                </a:cubicBezTo>
                <a:cubicBezTo>
                  <a:pt x="347133" y="155575"/>
                  <a:pt x="319617" y="63500"/>
                  <a:pt x="288925" y="31750"/>
                </a:cubicBezTo>
                <a:cubicBezTo>
                  <a:pt x="258233" y="0"/>
                  <a:pt x="166158" y="1058"/>
                  <a:pt x="142875" y="19050"/>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6190192" y="2786592"/>
            <a:ext cx="1830916" cy="2260600"/>
          </a:xfrm>
          <a:custGeom>
            <a:avLst/>
            <a:gdLst>
              <a:gd name="connsiteX0" fmla="*/ 39158 w 1830916"/>
              <a:gd name="connsiteY0" fmla="*/ 32808 h 2260600"/>
              <a:gd name="connsiteX1" fmla="*/ 458258 w 1830916"/>
              <a:gd name="connsiteY1" fmla="*/ 83608 h 2260600"/>
              <a:gd name="connsiteX2" fmla="*/ 851958 w 1830916"/>
              <a:gd name="connsiteY2" fmla="*/ 178858 h 2260600"/>
              <a:gd name="connsiteX3" fmla="*/ 1010708 w 1830916"/>
              <a:gd name="connsiteY3" fmla="*/ 502708 h 2260600"/>
              <a:gd name="connsiteX4" fmla="*/ 1093258 w 1830916"/>
              <a:gd name="connsiteY4" fmla="*/ 940858 h 2260600"/>
              <a:gd name="connsiteX5" fmla="*/ 1302808 w 1830916"/>
              <a:gd name="connsiteY5" fmla="*/ 1353608 h 2260600"/>
              <a:gd name="connsiteX6" fmla="*/ 1607608 w 1830916"/>
              <a:gd name="connsiteY6" fmla="*/ 1779058 h 2260600"/>
              <a:gd name="connsiteX7" fmla="*/ 1779058 w 1830916"/>
              <a:gd name="connsiteY7" fmla="*/ 2020358 h 2260600"/>
              <a:gd name="connsiteX8" fmla="*/ 1829858 w 1830916"/>
              <a:gd name="connsiteY8" fmla="*/ 2229908 h 2260600"/>
              <a:gd name="connsiteX9" fmla="*/ 1772708 w 1830916"/>
              <a:gd name="connsiteY9" fmla="*/ 2204508 h 2260600"/>
              <a:gd name="connsiteX10" fmla="*/ 1537758 w 1830916"/>
              <a:gd name="connsiteY10" fmla="*/ 2102908 h 2260600"/>
              <a:gd name="connsiteX11" fmla="*/ 1340908 w 1830916"/>
              <a:gd name="connsiteY11" fmla="*/ 2007658 h 2260600"/>
              <a:gd name="connsiteX12" fmla="*/ 1023408 w 1830916"/>
              <a:gd name="connsiteY12" fmla="*/ 1779058 h 2260600"/>
              <a:gd name="connsiteX13" fmla="*/ 788458 w 1830916"/>
              <a:gd name="connsiteY13" fmla="*/ 1569508 h 2260600"/>
              <a:gd name="connsiteX14" fmla="*/ 534458 w 1830916"/>
              <a:gd name="connsiteY14" fmla="*/ 1245658 h 2260600"/>
              <a:gd name="connsiteX15" fmla="*/ 496358 w 1830916"/>
              <a:gd name="connsiteY15" fmla="*/ 928158 h 2260600"/>
              <a:gd name="connsiteX16" fmla="*/ 502708 w 1830916"/>
              <a:gd name="connsiteY16" fmla="*/ 680508 h 2260600"/>
              <a:gd name="connsiteX17" fmla="*/ 426508 w 1830916"/>
              <a:gd name="connsiteY17" fmla="*/ 477308 h 2260600"/>
              <a:gd name="connsiteX18" fmla="*/ 343958 w 1830916"/>
              <a:gd name="connsiteY18" fmla="*/ 401108 h 2260600"/>
              <a:gd name="connsiteX19" fmla="*/ 343958 w 1830916"/>
              <a:gd name="connsiteY19" fmla="*/ 369358 h 2260600"/>
              <a:gd name="connsiteX20" fmla="*/ 223308 w 1830916"/>
              <a:gd name="connsiteY20" fmla="*/ 280458 h 2260600"/>
              <a:gd name="connsiteX21" fmla="*/ 39158 w 1830916"/>
              <a:gd name="connsiteY21" fmla="*/ 32808 h 226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30916" h="2260600">
                <a:moveTo>
                  <a:pt x="39158" y="32808"/>
                </a:moveTo>
                <a:cubicBezTo>
                  <a:pt x="78316" y="0"/>
                  <a:pt x="322791" y="59266"/>
                  <a:pt x="458258" y="83608"/>
                </a:cubicBezTo>
                <a:cubicBezTo>
                  <a:pt x="593725" y="107950"/>
                  <a:pt x="759883" y="109008"/>
                  <a:pt x="851958" y="178858"/>
                </a:cubicBezTo>
                <a:cubicBezTo>
                  <a:pt x="944033" y="248708"/>
                  <a:pt x="970491" y="375708"/>
                  <a:pt x="1010708" y="502708"/>
                </a:cubicBezTo>
                <a:cubicBezTo>
                  <a:pt x="1050925" y="629708"/>
                  <a:pt x="1044575" y="799041"/>
                  <a:pt x="1093258" y="940858"/>
                </a:cubicBezTo>
                <a:cubicBezTo>
                  <a:pt x="1141941" y="1082675"/>
                  <a:pt x="1217083" y="1213908"/>
                  <a:pt x="1302808" y="1353608"/>
                </a:cubicBezTo>
                <a:cubicBezTo>
                  <a:pt x="1388533" y="1493308"/>
                  <a:pt x="1607608" y="1779058"/>
                  <a:pt x="1607608" y="1779058"/>
                </a:cubicBezTo>
                <a:cubicBezTo>
                  <a:pt x="1686983" y="1890183"/>
                  <a:pt x="1742016" y="1945216"/>
                  <a:pt x="1779058" y="2020358"/>
                </a:cubicBezTo>
                <a:cubicBezTo>
                  <a:pt x="1816100" y="2095500"/>
                  <a:pt x="1830916" y="2199216"/>
                  <a:pt x="1829858" y="2229908"/>
                </a:cubicBezTo>
                <a:cubicBezTo>
                  <a:pt x="1828800" y="2260600"/>
                  <a:pt x="1772708" y="2204508"/>
                  <a:pt x="1772708" y="2204508"/>
                </a:cubicBezTo>
                <a:cubicBezTo>
                  <a:pt x="1724025" y="2183341"/>
                  <a:pt x="1609725" y="2135716"/>
                  <a:pt x="1537758" y="2102908"/>
                </a:cubicBezTo>
                <a:cubicBezTo>
                  <a:pt x="1465791" y="2070100"/>
                  <a:pt x="1426633" y="2061633"/>
                  <a:pt x="1340908" y="2007658"/>
                </a:cubicBezTo>
                <a:cubicBezTo>
                  <a:pt x="1255183" y="1953683"/>
                  <a:pt x="1115483" y="1852083"/>
                  <a:pt x="1023408" y="1779058"/>
                </a:cubicBezTo>
                <a:cubicBezTo>
                  <a:pt x="931333" y="1706033"/>
                  <a:pt x="869950" y="1658408"/>
                  <a:pt x="788458" y="1569508"/>
                </a:cubicBezTo>
                <a:cubicBezTo>
                  <a:pt x="706966" y="1480608"/>
                  <a:pt x="583141" y="1352550"/>
                  <a:pt x="534458" y="1245658"/>
                </a:cubicBezTo>
                <a:cubicBezTo>
                  <a:pt x="485775" y="1138766"/>
                  <a:pt x="501650" y="1022350"/>
                  <a:pt x="496358" y="928158"/>
                </a:cubicBezTo>
                <a:cubicBezTo>
                  <a:pt x="491066" y="833966"/>
                  <a:pt x="514350" y="755649"/>
                  <a:pt x="502708" y="680508"/>
                </a:cubicBezTo>
                <a:cubicBezTo>
                  <a:pt x="491066" y="605367"/>
                  <a:pt x="452966" y="523875"/>
                  <a:pt x="426508" y="477308"/>
                </a:cubicBezTo>
                <a:cubicBezTo>
                  <a:pt x="400050" y="430741"/>
                  <a:pt x="357716" y="419100"/>
                  <a:pt x="343958" y="401108"/>
                </a:cubicBezTo>
                <a:cubicBezTo>
                  <a:pt x="330200" y="383116"/>
                  <a:pt x="364066" y="389466"/>
                  <a:pt x="343958" y="369358"/>
                </a:cubicBezTo>
                <a:cubicBezTo>
                  <a:pt x="323850" y="349250"/>
                  <a:pt x="270933" y="334433"/>
                  <a:pt x="223308" y="280458"/>
                </a:cubicBezTo>
                <a:cubicBezTo>
                  <a:pt x="175683" y="226483"/>
                  <a:pt x="0" y="65616"/>
                  <a:pt x="39158" y="32808"/>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Freeform 43"/>
          <p:cNvSpPr/>
          <p:nvPr/>
        </p:nvSpPr>
        <p:spPr>
          <a:xfrm>
            <a:off x="7372350" y="2723092"/>
            <a:ext cx="1265767" cy="2787650"/>
          </a:xfrm>
          <a:custGeom>
            <a:avLst/>
            <a:gdLst>
              <a:gd name="connsiteX0" fmla="*/ 908050 w 1265767"/>
              <a:gd name="connsiteY0" fmla="*/ 26458 h 2787650"/>
              <a:gd name="connsiteX1" fmla="*/ 711200 w 1265767"/>
              <a:gd name="connsiteY1" fmla="*/ 20108 h 2787650"/>
              <a:gd name="connsiteX2" fmla="*/ 374650 w 1265767"/>
              <a:gd name="connsiteY2" fmla="*/ 147108 h 2787650"/>
              <a:gd name="connsiteX3" fmla="*/ 215900 w 1265767"/>
              <a:gd name="connsiteY3" fmla="*/ 331258 h 2787650"/>
              <a:gd name="connsiteX4" fmla="*/ 139700 w 1265767"/>
              <a:gd name="connsiteY4" fmla="*/ 363008 h 2787650"/>
              <a:gd name="connsiteX5" fmla="*/ 12700 w 1265767"/>
              <a:gd name="connsiteY5" fmla="*/ 617008 h 2787650"/>
              <a:gd name="connsiteX6" fmla="*/ 63500 w 1265767"/>
              <a:gd name="connsiteY6" fmla="*/ 972608 h 2787650"/>
              <a:gd name="connsiteX7" fmla="*/ 146050 w 1265767"/>
              <a:gd name="connsiteY7" fmla="*/ 1144058 h 2787650"/>
              <a:gd name="connsiteX8" fmla="*/ 304800 w 1265767"/>
              <a:gd name="connsiteY8" fmla="*/ 1537758 h 2787650"/>
              <a:gd name="connsiteX9" fmla="*/ 533400 w 1265767"/>
              <a:gd name="connsiteY9" fmla="*/ 1823508 h 2787650"/>
              <a:gd name="connsiteX10" fmla="*/ 869950 w 1265767"/>
              <a:gd name="connsiteY10" fmla="*/ 2268008 h 2787650"/>
              <a:gd name="connsiteX11" fmla="*/ 1098550 w 1265767"/>
              <a:gd name="connsiteY11" fmla="*/ 2680758 h 2787650"/>
              <a:gd name="connsiteX12" fmla="*/ 1155700 w 1265767"/>
              <a:gd name="connsiteY12" fmla="*/ 2769658 h 2787650"/>
              <a:gd name="connsiteX13" fmla="*/ 1244600 w 1265767"/>
              <a:gd name="connsiteY13" fmla="*/ 2572808 h 2787650"/>
              <a:gd name="connsiteX14" fmla="*/ 1231900 w 1265767"/>
              <a:gd name="connsiteY14" fmla="*/ 2318808 h 2787650"/>
              <a:gd name="connsiteX15" fmla="*/ 1041400 w 1265767"/>
              <a:gd name="connsiteY15" fmla="*/ 2058458 h 2787650"/>
              <a:gd name="connsiteX16" fmla="*/ 755650 w 1265767"/>
              <a:gd name="connsiteY16" fmla="*/ 1829858 h 2787650"/>
              <a:gd name="connsiteX17" fmla="*/ 558800 w 1265767"/>
              <a:gd name="connsiteY17" fmla="*/ 1544108 h 2787650"/>
              <a:gd name="connsiteX18" fmla="*/ 444500 w 1265767"/>
              <a:gd name="connsiteY18" fmla="*/ 1093258 h 2787650"/>
              <a:gd name="connsiteX19" fmla="*/ 425450 w 1265767"/>
              <a:gd name="connsiteY19" fmla="*/ 775758 h 2787650"/>
              <a:gd name="connsiteX20" fmla="*/ 533400 w 1265767"/>
              <a:gd name="connsiteY20" fmla="*/ 528108 h 2787650"/>
              <a:gd name="connsiteX21" fmla="*/ 635000 w 1265767"/>
              <a:gd name="connsiteY21" fmla="*/ 337608 h 2787650"/>
              <a:gd name="connsiteX22" fmla="*/ 673100 w 1265767"/>
              <a:gd name="connsiteY22" fmla="*/ 248708 h 2787650"/>
              <a:gd name="connsiteX23" fmla="*/ 844550 w 1265767"/>
              <a:gd name="connsiteY23" fmla="*/ 83608 h 2787650"/>
              <a:gd name="connsiteX24" fmla="*/ 908050 w 1265767"/>
              <a:gd name="connsiteY24" fmla="*/ 26458 h 278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5767" h="2787650">
                <a:moveTo>
                  <a:pt x="908050" y="26458"/>
                </a:moveTo>
                <a:cubicBezTo>
                  <a:pt x="885825" y="15875"/>
                  <a:pt x="800100" y="0"/>
                  <a:pt x="711200" y="20108"/>
                </a:cubicBezTo>
                <a:cubicBezTo>
                  <a:pt x="622300" y="40216"/>
                  <a:pt x="457200" y="95250"/>
                  <a:pt x="374650" y="147108"/>
                </a:cubicBezTo>
                <a:cubicBezTo>
                  <a:pt x="292100" y="198966"/>
                  <a:pt x="255058" y="295275"/>
                  <a:pt x="215900" y="331258"/>
                </a:cubicBezTo>
                <a:cubicBezTo>
                  <a:pt x="176742" y="367241"/>
                  <a:pt x="173567" y="315383"/>
                  <a:pt x="139700" y="363008"/>
                </a:cubicBezTo>
                <a:cubicBezTo>
                  <a:pt x="105833" y="410633"/>
                  <a:pt x="25400" y="515408"/>
                  <a:pt x="12700" y="617008"/>
                </a:cubicBezTo>
                <a:cubicBezTo>
                  <a:pt x="0" y="718608"/>
                  <a:pt x="41275" y="884766"/>
                  <a:pt x="63500" y="972608"/>
                </a:cubicBezTo>
                <a:cubicBezTo>
                  <a:pt x="85725" y="1060450"/>
                  <a:pt x="105833" y="1049866"/>
                  <a:pt x="146050" y="1144058"/>
                </a:cubicBezTo>
                <a:cubicBezTo>
                  <a:pt x="186267" y="1238250"/>
                  <a:pt x="240242" y="1424516"/>
                  <a:pt x="304800" y="1537758"/>
                </a:cubicBezTo>
                <a:cubicBezTo>
                  <a:pt x="369358" y="1651000"/>
                  <a:pt x="439208" y="1701800"/>
                  <a:pt x="533400" y="1823508"/>
                </a:cubicBezTo>
                <a:cubicBezTo>
                  <a:pt x="627592" y="1945216"/>
                  <a:pt x="775758" y="2125133"/>
                  <a:pt x="869950" y="2268008"/>
                </a:cubicBezTo>
                <a:cubicBezTo>
                  <a:pt x="964142" y="2410883"/>
                  <a:pt x="1050925" y="2597150"/>
                  <a:pt x="1098550" y="2680758"/>
                </a:cubicBezTo>
                <a:cubicBezTo>
                  <a:pt x="1146175" y="2764366"/>
                  <a:pt x="1131358" y="2787650"/>
                  <a:pt x="1155700" y="2769658"/>
                </a:cubicBezTo>
                <a:cubicBezTo>
                  <a:pt x="1180042" y="2751666"/>
                  <a:pt x="1231900" y="2647950"/>
                  <a:pt x="1244600" y="2572808"/>
                </a:cubicBezTo>
                <a:cubicBezTo>
                  <a:pt x="1257300" y="2497666"/>
                  <a:pt x="1265767" y="2404533"/>
                  <a:pt x="1231900" y="2318808"/>
                </a:cubicBezTo>
                <a:cubicBezTo>
                  <a:pt x="1198033" y="2233083"/>
                  <a:pt x="1120775" y="2139950"/>
                  <a:pt x="1041400" y="2058458"/>
                </a:cubicBezTo>
                <a:cubicBezTo>
                  <a:pt x="962025" y="1976966"/>
                  <a:pt x="836083" y="1915583"/>
                  <a:pt x="755650" y="1829858"/>
                </a:cubicBezTo>
                <a:cubicBezTo>
                  <a:pt x="675217" y="1744133"/>
                  <a:pt x="610658" y="1666875"/>
                  <a:pt x="558800" y="1544108"/>
                </a:cubicBezTo>
                <a:cubicBezTo>
                  <a:pt x="506942" y="1421341"/>
                  <a:pt x="466725" y="1221316"/>
                  <a:pt x="444500" y="1093258"/>
                </a:cubicBezTo>
                <a:cubicBezTo>
                  <a:pt x="422275" y="965200"/>
                  <a:pt x="410633" y="869950"/>
                  <a:pt x="425450" y="775758"/>
                </a:cubicBezTo>
                <a:cubicBezTo>
                  <a:pt x="440267" y="681566"/>
                  <a:pt x="498475" y="601133"/>
                  <a:pt x="533400" y="528108"/>
                </a:cubicBezTo>
                <a:cubicBezTo>
                  <a:pt x="568325" y="455083"/>
                  <a:pt x="611717" y="384175"/>
                  <a:pt x="635000" y="337608"/>
                </a:cubicBezTo>
                <a:cubicBezTo>
                  <a:pt x="658283" y="291041"/>
                  <a:pt x="638175" y="291041"/>
                  <a:pt x="673100" y="248708"/>
                </a:cubicBezTo>
                <a:cubicBezTo>
                  <a:pt x="708025" y="206375"/>
                  <a:pt x="810683" y="122766"/>
                  <a:pt x="844550" y="83608"/>
                </a:cubicBezTo>
                <a:cubicBezTo>
                  <a:pt x="878417" y="44450"/>
                  <a:pt x="930275" y="37041"/>
                  <a:pt x="908050" y="26458"/>
                </a:cubicBezTo>
                <a:close/>
              </a:path>
            </a:pathLst>
          </a:cu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000"/>
                                        <p:tgtEl>
                                          <p:spTgt spid="33"/>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10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up)">
                                      <p:cBhvr>
                                        <p:cTn id="16" dur="1000"/>
                                        <p:tgtEl>
                                          <p:spTgt spid="41"/>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up)">
                                      <p:cBhvr>
                                        <p:cTn id="20" dur="10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up)">
                                      <p:cBhvr>
                                        <p:cTn id="25" dur="1000"/>
                                        <p:tgtEl>
                                          <p:spTgt spid="42"/>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up)">
                                      <p:cBhvr>
                                        <p:cTn id="29"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41" grpId="0" animBg="1"/>
      <p:bldP spid="42" grpId="0" animBg="1"/>
      <p:bldP spid="43" grpId="0" animBg="1"/>
      <p:bldP spid="44"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smtClean="0">
                <a:latin typeface="+mj-lt"/>
                <a:ea typeface="+mj-ea"/>
                <a:cs typeface="+mj-cs"/>
              </a:rPr>
              <a:t>Muscles of the Shoulder: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dirty="0" smtClean="0">
                <a:ln>
                  <a:noFill/>
                </a:ln>
                <a:solidFill>
                  <a:schemeClr val="tx1"/>
                </a:solidFill>
                <a:effectLst/>
                <a:uLnTx/>
                <a:uFillTx/>
                <a:latin typeface="+mj-lt"/>
                <a:ea typeface="+mj-ea"/>
                <a:cs typeface="+mj-cs"/>
              </a:rPr>
              <a:t>Deep</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Rectangle 6"/>
          <p:cNvSpPr/>
          <p:nvPr/>
        </p:nvSpPr>
        <p:spPr>
          <a:xfrm>
            <a:off x="4038600" y="1676400"/>
            <a:ext cx="4724400" cy="2862323"/>
          </a:xfrm>
          <a:prstGeom prst="rect">
            <a:avLst/>
          </a:prstGeom>
        </p:spPr>
        <p:txBody>
          <a:bodyPr wrap="square">
            <a:spAutoFit/>
          </a:bodyPr>
          <a:lstStyle/>
          <a:p>
            <a:r>
              <a:rPr lang="en-US" dirty="0" smtClean="0"/>
              <a:t>Three of the four muscles in which make up the rotator cuff are shown: </a:t>
            </a:r>
            <a:r>
              <a:rPr lang="en-US" b="1" dirty="0" err="1" smtClean="0">
                <a:solidFill>
                  <a:srgbClr val="28FF1F"/>
                </a:solidFill>
              </a:rPr>
              <a:t>supraspinatus</a:t>
            </a:r>
            <a:r>
              <a:rPr lang="en-US" dirty="0" smtClean="0"/>
              <a:t>, </a:t>
            </a:r>
            <a:r>
              <a:rPr lang="en-US" b="1" dirty="0" err="1" smtClean="0">
                <a:solidFill>
                  <a:srgbClr val="C0B74F"/>
                </a:solidFill>
              </a:rPr>
              <a:t>infraspinatus</a:t>
            </a:r>
            <a:r>
              <a:rPr lang="en-US" b="1" dirty="0" smtClean="0"/>
              <a:t> </a:t>
            </a:r>
            <a:r>
              <a:rPr lang="en-US" dirty="0" smtClean="0"/>
              <a:t>and </a:t>
            </a:r>
            <a:r>
              <a:rPr lang="en-US" b="1" dirty="0" err="1" smtClean="0">
                <a:solidFill>
                  <a:srgbClr val="660066"/>
                </a:solidFill>
              </a:rPr>
              <a:t>teres</a:t>
            </a:r>
            <a:r>
              <a:rPr lang="en-US" b="1" dirty="0" smtClean="0">
                <a:solidFill>
                  <a:srgbClr val="660066"/>
                </a:solidFill>
              </a:rPr>
              <a:t> minor</a:t>
            </a:r>
            <a:r>
              <a:rPr lang="en-US" dirty="0" smtClean="0">
                <a:solidFill>
                  <a:srgbClr val="660066"/>
                </a:solidFill>
              </a:rPr>
              <a:t>.  </a:t>
            </a:r>
          </a:p>
          <a:p>
            <a:r>
              <a:rPr lang="en-US" dirty="0" smtClean="0"/>
              <a:t>Not visible: </a:t>
            </a:r>
            <a:r>
              <a:rPr lang="en-US" b="1" dirty="0" err="1" smtClean="0"/>
              <a:t>subscapularis</a:t>
            </a:r>
            <a:endParaRPr lang="en-US" b="1" dirty="0" smtClean="0"/>
          </a:p>
          <a:p>
            <a:endParaRPr lang="en-US" b="1" dirty="0" smtClean="0"/>
          </a:p>
          <a:p>
            <a:r>
              <a:rPr lang="en-US" dirty="0" smtClean="0"/>
              <a:t>These four muscles (S.I.T.S.) cross and surround the </a:t>
            </a:r>
            <a:r>
              <a:rPr lang="en-US" dirty="0" err="1" smtClean="0"/>
              <a:t>glenohumeral</a:t>
            </a:r>
            <a:r>
              <a:rPr lang="en-US" dirty="0" smtClean="0"/>
              <a:t> joint and have a prime function of holding the head of the </a:t>
            </a:r>
            <a:r>
              <a:rPr lang="en-US" dirty="0" err="1" smtClean="0"/>
              <a:t>humerus</a:t>
            </a:r>
            <a:r>
              <a:rPr lang="en-US" dirty="0" smtClean="0"/>
              <a:t> in the rather shallow </a:t>
            </a:r>
            <a:r>
              <a:rPr lang="en-US" dirty="0" err="1" smtClean="0"/>
              <a:t>glenoid</a:t>
            </a:r>
            <a:r>
              <a:rPr lang="en-US" dirty="0" smtClean="0"/>
              <a:t> cavity. </a:t>
            </a:r>
          </a:p>
          <a:p>
            <a:endParaRPr lang="en-US" dirty="0" smtClean="0">
              <a:solidFill>
                <a:srgbClr val="660066"/>
              </a:solidFill>
            </a:endParaRPr>
          </a:p>
        </p:txBody>
      </p:sp>
      <p:pic>
        <p:nvPicPr>
          <p:cNvPr id="9" name="Content Placeholder 3" descr="Fig._19.22_B.jpg"/>
          <p:cNvPicPr>
            <a:picLocks noChangeAspect="1"/>
          </p:cNvPicPr>
          <p:nvPr/>
        </p:nvPicPr>
        <p:blipFill>
          <a:blip r:embed="rId2" cstate="print">
            <a:alphaModFix/>
          </a:blip>
          <a:srcRect r="35573" b="43243"/>
          <a:stretch>
            <a:fillRect/>
          </a:stretch>
        </p:blipFill>
        <p:spPr>
          <a:xfrm rot="21167021">
            <a:off x="153335" y="1372535"/>
            <a:ext cx="3597369" cy="3597369"/>
          </a:xfrm>
          <a:prstGeom prst="rect">
            <a:avLst/>
          </a:prstGeom>
        </p:spPr>
      </p:pic>
      <p:pic>
        <p:nvPicPr>
          <p:cNvPr id="14" name="Picture 13"/>
          <p:cNvPicPr>
            <a:picLocks noChangeAspect="1"/>
          </p:cNvPicPr>
          <p:nvPr/>
        </p:nvPicPr>
        <p:blipFill>
          <a:blip r:embed="rId3"/>
          <a:stretch>
            <a:fillRect/>
          </a:stretch>
        </p:blipFill>
        <p:spPr>
          <a:xfrm>
            <a:off x="3733800" y="5029200"/>
            <a:ext cx="1828800" cy="1371600"/>
          </a:xfrm>
          <a:prstGeom prst="rect">
            <a:avLst/>
          </a:prstGeom>
        </p:spPr>
      </p:pic>
      <p:sp>
        <p:nvSpPr>
          <p:cNvPr id="15" name="Rectangle 14"/>
          <p:cNvSpPr/>
          <p:nvPr/>
        </p:nvSpPr>
        <p:spPr>
          <a:xfrm>
            <a:off x="-76200" y="6840379"/>
            <a:ext cx="9372600" cy="246221"/>
          </a:xfrm>
          <a:prstGeom prst="rect">
            <a:avLst/>
          </a:prstGeom>
        </p:spPr>
        <p:txBody>
          <a:bodyPr wrap="square">
            <a:spAutoFit/>
          </a:bodyPr>
          <a:lstStyle/>
          <a:p>
            <a:r>
              <a:rPr lang="en-US" sz="1000" dirty="0" smtClean="0"/>
              <a:t>(1)www.youtube.com/watch?v=R7yfISlGLNU (2)wings.avkids.com/Book/History/Images/wing_man.gif (3) www.thecompletepitcher.com/images/roy_halladay_1.jpg</a:t>
            </a:r>
            <a:endParaRPr lang="en-US" sz="1000" dirty="0"/>
          </a:p>
        </p:txBody>
      </p:sp>
      <p:pic>
        <p:nvPicPr>
          <p:cNvPr id="16" name="Picture 15" descr="Picture 12.png"/>
          <p:cNvPicPr>
            <a:picLocks noChangeAspect="1"/>
          </p:cNvPicPr>
          <p:nvPr/>
        </p:nvPicPr>
        <p:blipFill>
          <a:blip r:embed="rId4"/>
          <a:stretch>
            <a:fillRect/>
          </a:stretch>
        </p:blipFill>
        <p:spPr>
          <a:xfrm>
            <a:off x="1219200" y="5029200"/>
            <a:ext cx="1981200" cy="1387156"/>
          </a:xfrm>
          <a:prstGeom prst="rect">
            <a:avLst/>
          </a:prstGeom>
        </p:spPr>
      </p:pic>
      <p:pic>
        <p:nvPicPr>
          <p:cNvPr id="17" name="Picture 16"/>
          <p:cNvPicPr>
            <a:picLocks noChangeAspect="1"/>
          </p:cNvPicPr>
          <p:nvPr/>
        </p:nvPicPr>
        <p:blipFill>
          <a:blip r:embed="rId5"/>
          <a:srcRect l="15850" r="20469" b="42617"/>
          <a:stretch>
            <a:fillRect/>
          </a:stretch>
        </p:blipFill>
        <p:spPr>
          <a:xfrm>
            <a:off x="6248400" y="5029200"/>
            <a:ext cx="1920240" cy="1371600"/>
          </a:xfrm>
          <a:prstGeom prst="rect">
            <a:avLst/>
          </a:prstGeom>
        </p:spPr>
      </p:pic>
      <p:sp>
        <p:nvSpPr>
          <p:cNvPr id="21" name="Freeform 20"/>
          <p:cNvSpPr/>
          <p:nvPr/>
        </p:nvSpPr>
        <p:spPr>
          <a:xfrm>
            <a:off x="4044950" y="5200650"/>
            <a:ext cx="190500" cy="171450"/>
          </a:xfrm>
          <a:custGeom>
            <a:avLst/>
            <a:gdLst>
              <a:gd name="connsiteX0" fmla="*/ 0 w 190500"/>
              <a:gd name="connsiteY0" fmla="*/ 171450 h 171450"/>
              <a:gd name="connsiteX1" fmla="*/ 50800 w 190500"/>
              <a:gd name="connsiteY1" fmla="*/ 63500 h 171450"/>
              <a:gd name="connsiteX2" fmla="*/ 190500 w 190500"/>
              <a:gd name="connsiteY2" fmla="*/ 0 h 171450"/>
            </a:gdLst>
            <a:ahLst/>
            <a:cxnLst>
              <a:cxn ang="0">
                <a:pos x="connsiteX0" y="connsiteY0"/>
              </a:cxn>
              <a:cxn ang="0">
                <a:pos x="connsiteX1" y="connsiteY1"/>
              </a:cxn>
              <a:cxn ang="0">
                <a:pos x="connsiteX2" y="connsiteY2"/>
              </a:cxn>
            </a:cxnLst>
            <a:rect l="l" t="t" r="r" b="b"/>
            <a:pathLst>
              <a:path w="190500" h="171450">
                <a:moveTo>
                  <a:pt x="0" y="171450"/>
                </a:moveTo>
                <a:cubicBezTo>
                  <a:pt x="9525" y="131762"/>
                  <a:pt x="19050" y="92075"/>
                  <a:pt x="50800" y="63500"/>
                </a:cubicBezTo>
                <a:cubicBezTo>
                  <a:pt x="82550" y="34925"/>
                  <a:pt x="190500" y="0"/>
                  <a:pt x="190500" y="0"/>
                </a:cubicBezTo>
              </a:path>
            </a:pathLst>
          </a:custGeom>
          <a:ln>
            <a:solidFill>
              <a:schemeClr val="accent2"/>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5276850" y="5124450"/>
            <a:ext cx="129117" cy="234950"/>
          </a:xfrm>
          <a:custGeom>
            <a:avLst/>
            <a:gdLst>
              <a:gd name="connsiteX0" fmla="*/ 127000 w 129117"/>
              <a:gd name="connsiteY0" fmla="*/ 234950 h 234950"/>
              <a:gd name="connsiteX1" fmla="*/ 107950 w 129117"/>
              <a:gd name="connsiteY1" fmla="*/ 63500 h 234950"/>
              <a:gd name="connsiteX2" fmla="*/ 0 w 129117"/>
              <a:gd name="connsiteY2" fmla="*/ 0 h 234950"/>
            </a:gdLst>
            <a:ahLst/>
            <a:cxnLst>
              <a:cxn ang="0">
                <a:pos x="connsiteX0" y="connsiteY0"/>
              </a:cxn>
              <a:cxn ang="0">
                <a:pos x="connsiteX1" y="connsiteY1"/>
              </a:cxn>
              <a:cxn ang="0">
                <a:pos x="connsiteX2" y="connsiteY2"/>
              </a:cxn>
            </a:cxnLst>
            <a:rect l="l" t="t" r="r" b="b"/>
            <a:pathLst>
              <a:path w="129117" h="234950">
                <a:moveTo>
                  <a:pt x="127000" y="234950"/>
                </a:moveTo>
                <a:cubicBezTo>
                  <a:pt x="128058" y="168804"/>
                  <a:pt x="129117" y="102658"/>
                  <a:pt x="107950" y="63500"/>
                </a:cubicBezTo>
                <a:cubicBezTo>
                  <a:pt x="86783" y="24342"/>
                  <a:pt x="0" y="0"/>
                  <a:pt x="0" y="0"/>
                </a:cubicBezTo>
              </a:path>
            </a:pathLst>
          </a:custGeom>
          <a:ln>
            <a:solidFill>
              <a:schemeClr val="accent2"/>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304800" y="228600"/>
            <a:ext cx="1905000" cy="646331"/>
          </a:xfrm>
          <a:prstGeom prst="rect">
            <a:avLst/>
          </a:prstGeom>
          <a:noFill/>
        </p:spPr>
        <p:txBody>
          <a:bodyPr wrap="square" rtlCol="0">
            <a:spAutoFit/>
          </a:bodyPr>
          <a:lstStyle/>
          <a:p>
            <a:r>
              <a:rPr lang="en-US" b="1" dirty="0" smtClean="0"/>
              <a:t>Right Shoulder:</a:t>
            </a:r>
          </a:p>
          <a:p>
            <a:r>
              <a:rPr lang="en-US" b="1" dirty="0" smtClean="0"/>
              <a:t>Posterior View</a:t>
            </a:r>
            <a:endParaRPr lang="en-US" b="1" dirty="0"/>
          </a:p>
        </p:txBody>
      </p:sp>
      <p:grpSp>
        <p:nvGrpSpPr>
          <p:cNvPr id="42" name="Group 41"/>
          <p:cNvGrpSpPr/>
          <p:nvPr/>
        </p:nvGrpSpPr>
        <p:grpSpPr>
          <a:xfrm>
            <a:off x="1481667" y="1066800"/>
            <a:ext cx="2404533" cy="2942167"/>
            <a:chOff x="1481667" y="1066800"/>
            <a:chExt cx="2404533" cy="2942167"/>
          </a:xfrm>
        </p:grpSpPr>
        <p:sp>
          <p:nvSpPr>
            <p:cNvPr id="11" name="Freeform 10"/>
            <p:cNvSpPr/>
            <p:nvPr/>
          </p:nvSpPr>
          <p:spPr>
            <a:xfrm>
              <a:off x="1481667" y="2320925"/>
              <a:ext cx="1706033" cy="1688042"/>
            </a:xfrm>
            <a:custGeom>
              <a:avLst/>
              <a:gdLst>
                <a:gd name="connsiteX0" fmla="*/ 1629833 w 1706033"/>
                <a:gd name="connsiteY0" fmla="*/ 15875 h 1688042"/>
                <a:gd name="connsiteX1" fmla="*/ 1496483 w 1706033"/>
                <a:gd name="connsiteY1" fmla="*/ 66675 h 1688042"/>
                <a:gd name="connsiteX2" fmla="*/ 1236133 w 1706033"/>
                <a:gd name="connsiteY2" fmla="*/ 314325 h 1688042"/>
                <a:gd name="connsiteX3" fmla="*/ 810683 w 1706033"/>
                <a:gd name="connsiteY3" fmla="*/ 663575 h 1688042"/>
                <a:gd name="connsiteX4" fmla="*/ 480483 w 1706033"/>
                <a:gd name="connsiteY4" fmla="*/ 1038225 h 1688042"/>
                <a:gd name="connsiteX5" fmla="*/ 175683 w 1706033"/>
                <a:gd name="connsiteY5" fmla="*/ 1457325 h 1688042"/>
                <a:gd name="connsiteX6" fmla="*/ 23283 w 1706033"/>
                <a:gd name="connsiteY6" fmla="*/ 1679575 h 1688042"/>
                <a:gd name="connsiteX7" fmla="*/ 315383 w 1706033"/>
                <a:gd name="connsiteY7" fmla="*/ 1508125 h 1688042"/>
                <a:gd name="connsiteX8" fmla="*/ 626533 w 1706033"/>
                <a:gd name="connsiteY8" fmla="*/ 1336675 h 1688042"/>
                <a:gd name="connsiteX9" fmla="*/ 994833 w 1706033"/>
                <a:gd name="connsiteY9" fmla="*/ 1006475 h 1688042"/>
                <a:gd name="connsiteX10" fmla="*/ 1280583 w 1706033"/>
                <a:gd name="connsiteY10" fmla="*/ 669925 h 1688042"/>
                <a:gd name="connsiteX11" fmla="*/ 1553633 w 1706033"/>
                <a:gd name="connsiteY11" fmla="*/ 358775 h 1688042"/>
                <a:gd name="connsiteX12" fmla="*/ 1693333 w 1706033"/>
                <a:gd name="connsiteY12" fmla="*/ 161925 h 1688042"/>
                <a:gd name="connsiteX13" fmla="*/ 1629833 w 1706033"/>
                <a:gd name="connsiteY13" fmla="*/ 15875 h 168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06033" h="1688042">
                  <a:moveTo>
                    <a:pt x="1629833" y="15875"/>
                  </a:moveTo>
                  <a:cubicBezTo>
                    <a:pt x="1597025" y="0"/>
                    <a:pt x="1562100" y="16933"/>
                    <a:pt x="1496483" y="66675"/>
                  </a:cubicBezTo>
                  <a:cubicBezTo>
                    <a:pt x="1430866" y="116417"/>
                    <a:pt x="1350433" y="214842"/>
                    <a:pt x="1236133" y="314325"/>
                  </a:cubicBezTo>
                  <a:cubicBezTo>
                    <a:pt x="1121833" y="413808"/>
                    <a:pt x="936625" y="542925"/>
                    <a:pt x="810683" y="663575"/>
                  </a:cubicBezTo>
                  <a:cubicBezTo>
                    <a:pt x="684741" y="784225"/>
                    <a:pt x="586316" y="905933"/>
                    <a:pt x="480483" y="1038225"/>
                  </a:cubicBezTo>
                  <a:cubicBezTo>
                    <a:pt x="374650" y="1170517"/>
                    <a:pt x="251883" y="1350433"/>
                    <a:pt x="175683" y="1457325"/>
                  </a:cubicBezTo>
                  <a:cubicBezTo>
                    <a:pt x="99483" y="1564217"/>
                    <a:pt x="0" y="1671108"/>
                    <a:pt x="23283" y="1679575"/>
                  </a:cubicBezTo>
                  <a:cubicBezTo>
                    <a:pt x="46566" y="1688042"/>
                    <a:pt x="214841" y="1565275"/>
                    <a:pt x="315383" y="1508125"/>
                  </a:cubicBezTo>
                  <a:cubicBezTo>
                    <a:pt x="415925" y="1450975"/>
                    <a:pt x="513291" y="1420283"/>
                    <a:pt x="626533" y="1336675"/>
                  </a:cubicBezTo>
                  <a:cubicBezTo>
                    <a:pt x="739775" y="1253067"/>
                    <a:pt x="885825" y="1117600"/>
                    <a:pt x="994833" y="1006475"/>
                  </a:cubicBezTo>
                  <a:cubicBezTo>
                    <a:pt x="1103841" y="895350"/>
                    <a:pt x="1187450" y="777875"/>
                    <a:pt x="1280583" y="669925"/>
                  </a:cubicBezTo>
                  <a:cubicBezTo>
                    <a:pt x="1373716" y="561975"/>
                    <a:pt x="1484841" y="443442"/>
                    <a:pt x="1553633" y="358775"/>
                  </a:cubicBezTo>
                  <a:cubicBezTo>
                    <a:pt x="1622425" y="274108"/>
                    <a:pt x="1680633" y="215900"/>
                    <a:pt x="1693333" y="161925"/>
                  </a:cubicBezTo>
                  <a:cubicBezTo>
                    <a:pt x="1706033" y="107950"/>
                    <a:pt x="1662641" y="31750"/>
                    <a:pt x="1629833" y="15875"/>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rot="5400000">
              <a:off x="2514600" y="2057400"/>
              <a:ext cx="990600" cy="228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048000" y="1066800"/>
              <a:ext cx="838200" cy="646331"/>
            </a:xfrm>
            <a:prstGeom prst="rect">
              <a:avLst/>
            </a:prstGeom>
            <a:noFill/>
          </p:spPr>
          <p:txBody>
            <a:bodyPr wrap="square" rtlCol="0">
              <a:spAutoFit/>
            </a:bodyPr>
            <a:lstStyle/>
            <a:p>
              <a:r>
                <a:rPr lang="en-US" dirty="0" err="1" smtClean="0"/>
                <a:t>Teres</a:t>
              </a:r>
              <a:r>
                <a:rPr lang="en-US" dirty="0" smtClean="0"/>
                <a:t> minor</a:t>
              </a:r>
              <a:endParaRPr lang="en-US" dirty="0"/>
            </a:p>
          </p:txBody>
        </p:sp>
      </p:grpSp>
      <p:grpSp>
        <p:nvGrpSpPr>
          <p:cNvPr id="44" name="Group 43"/>
          <p:cNvGrpSpPr/>
          <p:nvPr/>
        </p:nvGrpSpPr>
        <p:grpSpPr>
          <a:xfrm>
            <a:off x="684742" y="914400"/>
            <a:ext cx="2287058" cy="1761067"/>
            <a:chOff x="684742" y="914400"/>
            <a:chExt cx="2287058" cy="1761067"/>
          </a:xfrm>
        </p:grpSpPr>
        <p:sp>
          <p:nvSpPr>
            <p:cNvPr id="13" name="Freeform 12"/>
            <p:cNvSpPr/>
            <p:nvPr/>
          </p:nvSpPr>
          <p:spPr>
            <a:xfrm>
              <a:off x="684742" y="1785408"/>
              <a:ext cx="1659466" cy="890059"/>
            </a:xfrm>
            <a:custGeom>
              <a:avLst/>
              <a:gdLst>
                <a:gd name="connsiteX0" fmla="*/ 1658408 w 1659466"/>
                <a:gd name="connsiteY0" fmla="*/ 49742 h 890059"/>
                <a:gd name="connsiteX1" fmla="*/ 1506008 w 1659466"/>
                <a:gd name="connsiteY1" fmla="*/ 30692 h 890059"/>
                <a:gd name="connsiteX2" fmla="*/ 1309158 w 1659466"/>
                <a:gd name="connsiteY2" fmla="*/ 43392 h 890059"/>
                <a:gd name="connsiteX3" fmla="*/ 1163108 w 1659466"/>
                <a:gd name="connsiteY3" fmla="*/ 56092 h 890059"/>
                <a:gd name="connsiteX4" fmla="*/ 1067858 w 1659466"/>
                <a:gd name="connsiteY4" fmla="*/ 5292 h 890059"/>
                <a:gd name="connsiteX5" fmla="*/ 864658 w 1659466"/>
                <a:gd name="connsiteY5" fmla="*/ 24342 h 890059"/>
                <a:gd name="connsiteX6" fmla="*/ 566208 w 1659466"/>
                <a:gd name="connsiteY6" fmla="*/ 68792 h 890059"/>
                <a:gd name="connsiteX7" fmla="*/ 407458 w 1659466"/>
                <a:gd name="connsiteY7" fmla="*/ 62442 h 890059"/>
                <a:gd name="connsiteX8" fmla="*/ 337608 w 1659466"/>
                <a:gd name="connsiteY8" fmla="*/ 30692 h 890059"/>
                <a:gd name="connsiteX9" fmla="*/ 274108 w 1659466"/>
                <a:gd name="connsiteY9" fmla="*/ 113242 h 890059"/>
                <a:gd name="connsiteX10" fmla="*/ 159808 w 1659466"/>
                <a:gd name="connsiteY10" fmla="*/ 246592 h 890059"/>
                <a:gd name="connsiteX11" fmla="*/ 70908 w 1659466"/>
                <a:gd name="connsiteY11" fmla="*/ 449792 h 890059"/>
                <a:gd name="connsiteX12" fmla="*/ 13758 w 1659466"/>
                <a:gd name="connsiteY12" fmla="*/ 659342 h 890059"/>
                <a:gd name="connsiteX13" fmla="*/ 32808 w 1659466"/>
                <a:gd name="connsiteY13" fmla="*/ 824442 h 890059"/>
                <a:gd name="connsiteX14" fmla="*/ 210608 w 1659466"/>
                <a:gd name="connsiteY14" fmla="*/ 881592 h 890059"/>
                <a:gd name="connsiteX15" fmla="*/ 490008 w 1659466"/>
                <a:gd name="connsiteY15" fmla="*/ 773642 h 890059"/>
                <a:gd name="connsiteX16" fmla="*/ 712258 w 1659466"/>
                <a:gd name="connsiteY16" fmla="*/ 633942 h 890059"/>
                <a:gd name="connsiteX17" fmla="*/ 1023408 w 1659466"/>
                <a:gd name="connsiteY17" fmla="*/ 494242 h 890059"/>
                <a:gd name="connsiteX18" fmla="*/ 1264708 w 1659466"/>
                <a:gd name="connsiteY18" fmla="*/ 373592 h 890059"/>
                <a:gd name="connsiteX19" fmla="*/ 1499658 w 1659466"/>
                <a:gd name="connsiteY19" fmla="*/ 214842 h 890059"/>
                <a:gd name="connsiteX20" fmla="*/ 1658408 w 1659466"/>
                <a:gd name="connsiteY20" fmla="*/ 49742 h 89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59466" h="890059">
                  <a:moveTo>
                    <a:pt x="1658408" y="49742"/>
                  </a:moveTo>
                  <a:cubicBezTo>
                    <a:pt x="1659466" y="19050"/>
                    <a:pt x="1564216" y="31750"/>
                    <a:pt x="1506008" y="30692"/>
                  </a:cubicBezTo>
                  <a:cubicBezTo>
                    <a:pt x="1447800" y="29634"/>
                    <a:pt x="1366308" y="39159"/>
                    <a:pt x="1309158" y="43392"/>
                  </a:cubicBezTo>
                  <a:cubicBezTo>
                    <a:pt x="1252008" y="47625"/>
                    <a:pt x="1203325" y="62442"/>
                    <a:pt x="1163108" y="56092"/>
                  </a:cubicBezTo>
                  <a:cubicBezTo>
                    <a:pt x="1122891" y="49742"/>
                    <a:pt x="1117600" y="10584"/>
                    <a:pt x="1067858" y="5292"/>
                  </a:cubicBezTo>
                  <a:cubicBezTo>
                    <a:pt x="1018116" y="0"/>
                    <a:pt x="948266" y="13759"/>
                    <a:pt x="864658" y="24342"/>
                  </a:cubicBezTo>
                  <a:cubicBezTo>
                    <a:pt x="781050" y="34925"/>
                    <a:pt x="642408" y="62442"/>
                    <a:pt x="566208" y="68792"/>
                  </a:cubicBezTo>
                  <a:cubicBezTo>
                    <a:pt x="490008" y="75142"/>
                    <a:pt x="445558" y="68792"/>
                    <a:pt x="407458" y="62442"/>
                  </a:cubicBezTo>
                  <a:cubicBezTo>
                    <a:pt x="369358" y="56092"/>
                    <a:pt x="359833" y="22225"/>
                    <a:pt x="337608" y="30692"/>
                  </a:cubicBezTo>
                  <a:cubicBezTo>
                    <a:pt x="315383" y="39159"/>
                    <a:pt x="303741" y="77259"/>
                    <a:pt x="274108" y="113242"/>
                  </a:cubicBezTo>
                  <a:cubicBezTo>
                    <a:pt x="244475" y="149225"/>
                    <a:pt x="193675" y="190500"/>
                    <a:pt x="159808" y="246592"/>
                  </a:cubicBezTo>
                  <a:cubicBezTo>
                    <a:pt x="125941" y="302684"/>
                    <a:pt x="95250" y="381000"/>
                    <a:pt x="70908" y="449792"/>
                  </a:cubicBezTo>
                  <a:cubicBezTo>
                    <a:pt x="46566" y="518584"/>
                    <a:pt x="20108" y="596900"/>
                    <a:pt x="13758" y="659342"/>
                  </a:cubicBezTo>
                  <a:cubicBezTo>
                    <a:pt x="7408" y="721784"/>
                    <a:pt x="0" y="787400"/>
                    <a:pt x="32808" y="824442"/>
                  </a:cubicBezTo>
                  <a:cubicBezTo>
                    <a:pt x="65616" y="861484"/>
                    <a:pt x="134408" y="890059"/>
                    <a:pt x="210608" y="881592"/>
                  </a:cubicBezTo>
                  <a:cubicBezTo>
                    <a:pt x="286808" y="873125"/>
                    <a:pt x="406400" y="814917"/>
                    <a:pt x="490008" y="773642"/>
                  </a:cubicBezTo>
                  <a:cubicBezTo>
                    <a:pt x="573616" y="732367"/>
                    <a:pt x="623358" y="680509"/>
                    <a:pt x="712258" y="633942"/>
                  </a:cubicBezTo>
                  <a:cubicBezTo>
                    <a:pt x="801158" y="587375"/>
                    <a:pt x="931333" y="537634"/>
                    <a:pt x="1023408" y="494242"/>
                  </a:cubicBezTo>
                  <a:cubicBezTo>
                    <a:pt x="1115483" y="450850"/>
                    <a:pt x="1185333" y="420159"/>
                    <a:pt x="1264708" y="373592"/>
                  </a:cubicBezTo>
                  <a:cubicBezTo>
                    <a:pt x="1344083" y="327025"/>
                    <a:pt x="1434041" y="265642"/>
                    <a:pt x="1499658" y="214842"/>
                  </a:cubicBezTo>
                  <a:cubicBezTo>
                    <a:pt x="1565275" y="164042"/>
                    <a:pt x="1657350" y="80434"/>
                    <a:pt x="1658408" y="49742"/>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rot="5400000">
              <a:off x="1409700" y="1333500"/>
              <a:ext cx="762000" cy="685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219200" y="914400"/>
              <a:ext cx="1752600" cy="369332"/>
            </a:xfrm>
            <a:prstGeom prst="rect">
              <a:avLst/>
            </a:prstGeom>
            <a:noFill/>
          </p:spPr>
          <p:txBody>
            <a:bodyPr wrap="square" rtlCol="0">
              <a:spAutoFit/>
            </a:bodyPr>
            <a:lstStyle/>
            <a:p>
              <a:r>
                <a:rPr lang="en-US" dirty="0" err="1" smtClean="0"/>
                <a:t>Supraspinatus</a:t>
              </a:r>
              <a:endParaRPr lang="en-US" dirty="0"/>
            </a:p>
          </p:txBody>
        </p:sp>
      </p:grpSp>
      <p:grpSp>
        <p:nvGrpSpPr>
          <p:cNvPr id="43" name="Group 42"/>
          <p:cNvGrpSpPr/>
          <p:nvPr/>
        </p:nvGrpSpPr>
        <p:grpSpPr>
          <a:xfrm>
            <a:off x="-27910" y="2145242"/>
            <a:ext cx="3014527" cy="2906619"/>
            <a:chOff x="-27910" y="2145242"/>
            <a:chExt cx="3014527" cy="2906619"/>
          </a:xfrm>
        </p:grpSpPr>
        <p:sp>
          <p:nvSpPr>
            <p:cNvPr id="20" name="Freeform 19"/>
            <p:cNvSpPr/>
            <p:nvPr/>
          </p:nvSpPr>
          <p:spPr>
            <a:xfrm>
              <a:off x="657225" y="2145242"/>
              <a:ext cx="2329392" cy="2319866"/>
            </a:xfrm>
            <a:custGeom>
              <a:avLst/>
              <a:gdLst>
                <a:gd name="connsiteX0" fmla="*/ 2314575 w 2329392"/>
                <a:gd name="connsiteY0" fmla="*/ 32808 h 2319866"/>
                <a:gd name="connsiteX1" fmla="*/ 2206625 w 2329392"/>
                <a:gd name="connsiteY1" fmla="*/ 1058 h 2319866"/>
                <a:gd name="connsiteX2" fmla="*/ 2073275 w 2329392"/>
                <a:gd name="connsiteY2" fmla="*/ 39158 h 2319866"/>
                <a:gd name="connsiteX3" fmla="*/ 2028825 w 2329392"/>
                <a:gd name="connsiteY3" fmla="*/ 45508 h 2319866"/>
                <a:gd name="connsiteX4" fmla="*/ 1997075 w 2329392"/>
                <a:gd name="connsiteY4" fmla="*/ 147108 h 2319866"/>
                <a:gd name="connsiteX5" fmla="*/ 1863725 w 2329392"/>
                <a:gd name="connsiteY5" fmla="*/ 153458 h 2319866"/>
                <a:gd name="connsiteX6" fmla="*/ 1654175 w 2329392"/>
                <a:gd name="connsiteY6" fmla="*/ 178858 h 2319866"/>
                <a:gd name="connsiteX7" fmla="*/ 1495425 w 2329392"/>
                <a:gd name="connsiteY7" fmla="*/ 166158 h 2319866"/>
                <a:gd name="connsiteX8" fmla="*/ 1317625 w 2329392"/>
                <a:gd name="connsiteY8" fmla="*/ 166158 h 2319866"/>
                <a:gd name="connsiteX9" fmla="*/ 1120775 w 2329392"/>
                <a:gd name="connsiteY9" fmla="*/ 223308 h 2319866"/>
                <a:gd name="connsiteX10" fmla="*/ 942975 w 2329392"/>
                <a:gd name="connsiteY10" fmla="*/ 363008 h 2319866"/>
                <a:gd name="connsiteX11" fmla="*/ 727075 w 2329392"/>
                <a:gd name="connsiteY11" fmla="*/ 566208 h 2319866"/>
                <a:gd name="connsiteX12" fmla="*/ 568325 w 2329392"/>
                <a:gd name="connsiteY12" fmla="*/ 661458 h 2319866"/>
                <a:gd name="connsiteX13" fmla="*/ 396875 w 2329392"/>
                <a:gd name="connsiteY13" fmla="*/ 661458 h 2319866"/>
                <a:gd name="connsiteX14" fmla="*/ 155575 w 2329392"/>
                <a:gd name="connsiteY14" fmla="*/ 642408 h 2319866"/>
                <a:gd name="connsiteX15" fmla="*/ 28575 w 2329392"/>
                <a:gd name="connsiteY15" fmla="*/ 718608 h 2319866"/>
                <a:gd name="connsiteX16" fmla="*/ 3175 w 2329392"/>
                <a:gd name="connsiteY16" fmla="*/ 928158 h 2319866"/>
                <a:gd name="connsiteX17" fmla="*/ 9525 w 2329392"/>
                <a:gd name="connsiteY17" fmla="*/ 1150408 h 2319866"/>
                <a:gd name="connsiteX18" fmla="*/ 22225 w 2329392"/>
                <a:gd name="connsiteY18" fmla="*/ 1271058 h 2319866"/>
                <a:gd name="connsiteX19" fmla="*/ 22225 w 2329392"/>
                <a:gd name="connsiteY19" fmla="*/ 1499658 h 2319866"/>
                <a:gd name="connsiteX20" fmla="*/ 53975 w 2329392"/>
                <a:gd name="connsiteY20" fmla="*/ 1779058 h 2319866"/>
                <a:gd name="connsiteX21" fmla="*/ 104775 w 2329392"/>
                <a:gd name="connsiteY21" fmla="*/ 1975908 h 2319866"/>
                <a:gd name="connsiteX22" fmla="*/ 231775 w 2329392"/>
                <a:gd name="connsiteY22" fmla="*/ 2242608 h 2319866"/>
                <a:gd name="connsiteX23" fmla="*/ 339725 w 2329392"/>
                <a:gd name="connsiteY23" fmla="*/ 2306108 h 2319866"/>
                <a:gd name="connsiteX24" fmla="*/ 511175 w 2329392"/>
                <a:gd name="connsiteY24" fmla="*/ 2160058 h 2319866"/>
                <a:gd name="connsiteX25" fmla="*/ 663575 w 2329392"/>
                <a:gd name="connsiteY25" fmla="*/ 2026708 h 2319866"/>
                <a:gd name="connsiteX26" fmla="*/ 847725 w 2329392"/>
                <a:gd name="connsiteY26" fmla="*/ 1855258 h 2319866"/>
                <a:gd name="connsiteX27" fmla="*/ 1044575 w 2329392"/>
                <a:gd name="connsiteY27" fmla="*/ 1594908 h 2319866"/>
                <a:gd name="connsiteX28" fmla="*/ 1241425 w 2329392"/>
                <a:gd name="connsiteY28" fmla="*/ 1334558 h 2319866"/>
                <a:gd name="connsiteX29" fmla="*/ 1444625 w 2329392"/>
                <a:gd name="connsiteY29" fmla="*/ 1055158 h 2319866"/>
                <a:gd name="connsiteX30" fmla="*/ 1685925 w 2329392"/>
                <a:gd name="connsiteY30" fmla="*/ 788458 h 2319866"/>
                <a:gd name="connsiteX31" fmla="*/ 1952625 w 2329392"/>
                <a:gd name="connsiteY31" fmla="*/ 597958 h 2319866"/>
                <a:gd name="connsiteX32" fmla="*/ 2149475 w 2329392"/>
                <a:gd name="connsiteY32" fmla="*/ 401108 h 2319866"/>
                <a:gd name="connsiteX33" fmla="*/ 2270125 w 2329392"/>
                <a:gd name="connsiteY33" fmla="*/ 280458 h 2319866"/>
                <a:gd name="connsiteX34" fmla="*/ 2295525 w 2329392"/>
                <a:gd name="connsiteY34" fmla="*/ 134408 h 2319866"/>
                <a:gd name="connsiteX35" fmla="*/ 2314575 w 2329392"/>
                <a:gd name="connsiteY35" fmla="*/ 32808 h 231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29392" h="2319866">
                  <a:moveTo>
                    <a:pt x="2314575" y="32808"/>
                  </a:moveTo>
                  <a:cubicBezTo>
                    <a:pt x="2299758" y="10583"/>
                    <a:pt x="2246842" y="0"/>
                    <a:pt x="2206625" y="1058"/>
                  </a:cubicBezTo>
                  <a:cubicBezTo>
                    <a:pt x="2166408" y="2116"/>
                    <a:pt x="2102908" y="31750"/>
                    <a:pt x="2073275" y="39158"/>
                  </a:cubicBezTo>
                  <a:cubicBezTo>
                    <a:pt x="2043642" y="46566"/>
                    <a:pt x="2041525" y="27516"/>
                    <a:pt x="2028825" y="45508"/>
                  </a:cubicBezTo>
                  <a:cubicBezTo>
                    <a:pt x="2016125" y="63500"/>
                    <a:pt x="2024592" y="129116"/>
                    <a:pt x="1997075" y="147108"/>
                  </a:cubicBezTo>
                  <a:cubicBezTo>
                    <a:pt x="1969558" y="165100"/>
                    <a:pt x="1920875" y="148166"/>
                    <a:pt x="1863725" y="153458"/>
                  </a:cubicBezTo>
                  <a:cubicBezTo>
                    <a:pt x="1806575" y="158750"/>
                    <a:pt x="1715558" y="176741"/>
                    <a:pt x="1654175" y="178858"/>
                  </a:cubicBezTo>
                  <a:cubicBezTo>
                    <a:pt x="1592792" y="180975"/>
                    <a:pt x="1551517" y="168275"/>
                    <a:pt x="1495425" y="166158"/>
                  </a:cubicBezTo>
                  <a:cubicBezTo>
                    <a:pt x="1439333" y="164041"/>
                    <a:pt x="1380067" y="156633"/>
                    <a:pt x="1317625" y="166158"/>
                  </a:cubicBezTo>
                  <a:cubicBezTo>
                    <a:pt x="1255183" y="175683"/>
                    <a:pt x="1183217" y="190500"/>
                    <a:pt x="1120775" y="223308"/>
                  </a:cubicBezTo>
                  <a:cubicBezTo>
                    <a:pt x="1058333" y="256116"/>
                    <a:pt x="1008592" y="305858"/>
                    <a:pt x="942975" y="363008"/>
                  </a:cubicBezTo>
                  <a:cubicBezTo>
                    <a:pt x="877358" y="420158"/>
                    <a:pt x="789517" y="516466"/>
                    <a:pt x="727075" y="566208"/>
                  </a:cubicBezTo>
                  <a:cubicBezTo>
                    <a:pt x="664633" y="615950"/>
                    <a:pt x="623358" y="645583"/>
                    <a:pt x="568325" y="661458"/>
                  </a:cubicBezTo>
                  <a:cubicBezTo>
                    <a:pt x="513292" y="677333"/>
                    <a:pt x="465667" y="664633"/>
                    <a:pt x="396875" y="661458"/>
                  </a:cubicBezTo>
                  <a:cubicBezTo>
                    <a:pt x="328083" y="658283"/>
                    <a:pt x="216958" y="632883"/>
                    <a:pt x="155575" y="642408"/>
                  </a:cubicBezTo>
                  <a:cubicBezTo>
                    <a:pt x="94192" y="651933"/>
                    <a:pt x="53975" y="670983"/>
                    <a:pt x="28575" y="718608"/>
                  </a:cubicBezTo>
                  <a:cubicBezTo>
                    <a:pt x="3175" y="766233"/>
                    <a:pt x="6350" y="856191"/>
                    <a:pt x="3175" y="928158"/>
                  </a:cubicBezTo>
                  <a:cubicBezTo>
                    <a:pt x="0" y="1000125"/>
                    <a:pt x="6350" y="1093258"/>
                    <a:pt x="9525" y="1150408"/>
                  </a:cubicBezTo>
                  <a:cubicBezTo>
                    <a:pt x="12700" y="1207558"/>
                    <a:pt x="20108" y="1212850"/>
                    <a:pt x="22225" y="1271058"/>
                  </a:cubicBezTo>
                  <a:cubicBezTo>
                    <a:pt x="24342" y="1329266"/>
                    <a:pt x="16933" y="1414991"/>
                    <a:pt x="22225" y="1499658"/>
                  </a:cubicBezTo>
                  <a:cubicBezTo>
                    <a:pt x="27517" y="1584325"/>
                    <a:pt x="40217" y="1699683"/>
                    <a:pt x="53975" y="1779058"/>
                  </a:cubicBezTo>
                  <a:cubicBezTo>
                    <a:pt x="67733" y="1858433"/>
                    <a:pt x="75142" y="1898650"/>
                    <a:pt x="104775" y="1975908"/>
                  </a:cubicBezTo>
                  <a:cubicBezTo>
                    <a:pt x="134408" y="2053166"/>
                    <a:pt x="192617" y="2187575"/>
                    <a:pt x="231775" y="2242608"/>
                  </a:cubicBezTo>
                  <a:cubicBezTo>
                    <a:pt x="270933" y="2297641"/>
                    <a:pt x="293158" y="2319866"/>
                    <a:pt x="339725" y="2306108"/>
                  </a:cubicBezTo>
                  <a:cubicBezTo>
                    <a:pt x="386292" y="2292350"/>
                    <a:pt x="457200" y="2206625"/>
                    <a:pt x="511175" y="2160058"/>
                  </a:cubicBezTo>
                  <a:cubicBezTo>
                    <a:pt x="565150" y="2113491"/>
                    <a:pt x="607483" y="2077508"/>
                    <a:pt x="663575" y="2026708"/>
                  </a:cubicBezTo>
                  <a:cubicBezTo>
                    <a:pt x="719667" y="1975908"/>
                    <a:pt x="784225" y="1927225"/>
                    <a:pt x="847725" y="1855258"/>
                  </a:cubicBezTo>
                  <a:cubicBezTo>
                    <a:pt x="911225" y="1783291"/>
                    <a:pt x="1044575" y="1594908"/>
                    <a:pt x="1044575" y="1594908"/>
                  </a:cubicBezTo>
                  <a:cubicBezTo>
                    <a:pt x="1110192" y="1508125"/>
                    <a:pt x="1174750" y="1424516"/>
                    <a:pt x="1241425" y="1334558"/>
                  </a:cubicBezTo>
                  <a:cubicBezTo>
                    <a:pt x="1308100" y="1244600"/>
                    <a:pt x="1370542" y="1146175"/>
                    <a:pt x="1444625" y="1055158"/>
                  </a:cubicBezTo>
                  <a:cubicBezTo>
                    <a:pt x="1518708" y="964141"/>
                    <a:pt x="1601258" y="864658"/>
                    <a:pt x="1685925" y="788458"/>
                  </a:cubicBezTo>
                  <a:cubicBezTo>
                    <a:pt x="1770592" y="712258"/>
                    <a:pt x="1875367" y="662516"/>
                    <a:pt x="1952625" y="597958"/>
                  </a:cubicBezTo>
                  <a:cubicBezTo>
                    <a:pt x="2029883" y="533400"/>
                    <a:pt x="2149475" y="401108"/>
                    <a:pt x="2149475" y="401108"/>
                  </a:cubicBezTo>
                  <a:cubicBezTo>
                    <a:pt x="2202392" y="348191"/>
                    <a:pt x="2245783" y="324908"/>
                    <a:pt x="2270125" y="280458"/>
                  </a:cubicBezTo>
                  <a:cubicBezTo>
                    <a:pt x="2294467" y="236008"/>
                    <a:pt x="2293408" y="174625"/>
                    <a:pt x="2295525" y="134408"/>
                  </a:cubicBezTo>
                  <a:cubicBezTo>
                    <a:pt x="2297642" y="94191"/>
                    <a:pt x="2329392" y="55033"/>
                    <a:pt x="2314575" y="32808"/>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rot="5400000" flipH="1" flipV="1">
              <a:off x="419100" y="4076700"/>
              <a:ext cx="9144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7910" y="4682529"/>
              <a:ext cx="1828800" cy="369332"/>
            </a:xfrm>
            <a:prstGeom prst="rect">
              <a:avLst/>
            </a:prstGeom>
            <a:noFill/>
          </p:spPr>
          <p:txBody>
            <a:bodyPr wrap="square" rtlCol="0">
              <a:spAutoFit/>
            </a:bodyPr>
            <a:lstStyle/>
            <a:p>
              <a:r>
                <a:rPr lang="en-US" dirty="0" err="1" smtClean="0"/>
                <a:t>Infraspinatus</a:t>
              </a:r>
              <a:endParaRPr lang="en-US" dirty="0"/>
            </a:p>
          </p:txBody>
        </p:sp>
      </p:grpSp>
      <p:grpSp>
        <p:nvGrpSpPr>
          <p:cNvPr id="30" name="Group 29"/>
          <p:cNvGrpSpPr/>
          <p:nvPr/>
        </p:nvGrpSpPr>
        <p:grpSpPr>
          <a:xfrm>
            <a:off x="228600" y="1217165"/>
            <a:ext cx="3810000" cy="5612921"/>
            <a:chOff x="-3505200" y="3200400"/>
            <a:chExt cx="3810000" cy="5612921"/>
          </a:xfrm>
        </p:grpSpPr>
        <p:grpSp>
          <p:nvGrpSpPr>
            <p:cNvPr id="23" name="Group 22"/>
            <p:cNvGrpSpPr/>
            <p:nvPr/>
          </p:nvGrpSpPr>
          <p:grpSpPr>
            <a:xfrm>
              <a:off x="-3505200" y="3200400"/>
              <a:ext cx="3810000" cy="5612921"/>
              <a:chOff x="228600" y="1066800"/>
              <a:chExt cx="3810000" cy="5612921"/>
            </a:xfrm>
          </p:grpSpPr>
          <p:pic>
            <p:nvPicPr>
              <p:cNvPr id="24" name="Picture 23" descr="Picture 11.png"/>
              <p:cNvPicPr>
                <a:picLocks noChangeAspect="1"/>
              </p:cNvPicPr>
              <p:nvPr/>
            </p:nvPicPr>
            <p:blipFill>
              <a:blip r:embed="rId6">
                <a:alphaModFix/>
              </a:blip>
              <a:srcRect l="25033" t="10127" r="13519" b="8861"/>
              <a:stretch>
                <a:fillRect/>
              </a:stretch>
            </p:blipFill>
            <p:spPr>
              <a:xfrm>
                <a:off x="228600" y="1066800"/>
                <a:ext cx="3810000" cy="5612921"/>
              </a:xfrm>
              <a:prstGeom prst="rect">
                <a:avLst/>
              </a:prstGeom>
            </p:spPr>
          </p:pic>
          <p:sp>
            <p:nvSpPr>
              <p:cNvPr id="25" name="Freeform 24"/>
              <p:cNvSpPr/>
              <p:nvPr/>
            </p:nvSpPr>
            <p:spPr>
              <a:xfrm>
                <a:off x="1463675" y="3533775"/>
                <a:ext cx="548217" cy="452967"/>
              </a:xfrm>
              <a:custGeom>
                <a:avLst/>
                <a:gdLst>
                  <a:gd name="connsiteX0" fmla="*/ 314325 w 548217"/>
                  <a:gd name="connsiteY0" fmla="*/ 28575 h 452967"/>
                  <a:gd name="connsiteX1" fmla="*/ 149225 w 548217"/>
                  <a:gd name="connsiteY1" fmla="*/ 257175 h 452967"/>
                  <a:gd name="connsiteX2" fmla="*/ 9525 w 548217"/>
                  <a:gd name="connsiteY2" fmla="*/ 441325 h 452967"/>
                  <a:gd name="connsiteX3" fmla="*/ 206375 w 548217"/>
                  <a:gd name="connsiteY3" fmla="*/ 327025 h 452967"/>
                  <a:gd name="connsiteX4" fmla="*/ 517525 w 548217"/>
                  <a:gd name="connsiteY4" fmla="*/ 180975 h 452967"/>
                  <a:gd name="connsiteX5" fmla="*/ 390525 w 548217"/>
                  <a:gd name="connsiteY5" fmla="*/ 85725 h 452967"/>
                  <a:gd name="connsiteX6" fmla="*/ 314325 w 548217"/>
                  <a:gd name="connsiteY6" fmla="*/ 28575 h 45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217" h="452967">
                    <a:moveTo>
                      <a:pt x="314325" y="28575"/>
                    </a:moveTo>
                    <a:cubicBezTo>
                      <a:pt x="274108" y="57150"/>
                      <a:pt x="200025" y="188383"/>
                      <a:pt x="149225" y="257175"/>
                    </a:cubicBezTo>
                    <a:cubicBezTo>
                      <a:pt x="98425" y="325967"/>
                      <a:pt x="0" y="429683"/>
                      <a:pt x="9525" y="441325"/>
                    </a:cubicBezTo>
                    <a:cubicBezTo>
                      <a:pt x="19050" y="452967"/>
                      <a:pt x="121708" y="370417"/>
                      <a:pt x="206375" y="327025"/>
                    </a:cubicBezTo>
                    <a:cubicBezTo>
                      <a:pt x="291042" y="283633"/>
                      <a:pt x="486833" y="221192"/>
                      <a:pt x="517525" y="180975"/>
                    </a:cubicBezTo>
                    <a:cubicBezTo>
                      <a:pt x="548217" y="140758"/>
                      <a:pt x="423333" y="112183"/>
                      <a:pt x="390525" y="85725"/>
                    </a:cubicBezTo>
                    <a:cubicBezTo>
                      <a:pt x="357717" y="59267"/>
                      <a:pt x="354542" y="0"/>
                      <a:pt x="314325" y="28575"/>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651933" y="1684867"/>
                <a:ext cx="1722967" cy="933450"/>
              </a:xfrm>
              <a:custGeom>
                <a:avLst/>
                <a:gdLst>
                  <a:gd name="connsiteX0" fmla="*/ 1710267 w 1722967"/>
                  <a:gd name="connsiteY0" fmla="*/ 99483 h 933450"/>
                  <a:gd name="connsiteX1" fmla="*/ 1545167 w 1722967"/>
                  <a:gd name="connsiteY1" fmla="*/ 35983 h 933450"/>
                  <a:gd name="connsiteX2" fmla="*/ 1278467 w 1722967"/>
                  <a:gd name="connsiteY2" fmla="*/ 4233 h 933450"/>
                  <a:gd name="connsiteX3" fmla="*/ 941917 w 1722967"/>
                  <a:gd name="connsiteY3" fmla="*/ 61383 h 933450"/>
                  <a:gd name="connsiteX4" fmla="*/ 656167 w 1722967"/>
                  <a:gd name="connsiteY4" fmla="*/ 86783 h 933450"/>
                  <a:gd name="connsiteX5" fmla="*/ 376767 w 1722967"/>
                  <a:gd name="connsiteY5" fmla="*/ 93133 h 933450"/>
                  <a:gd name="connsiteX6" fmla="*/ 281517 w 1722967"/>
                  <a:gd name="connsiteY6" fmla="*/ 194733 h 933450"/>
                  <a:gd name="connsiteX7" fmla="*/ 71967 w 1722967"/>
                  <a:gd name="connsiteY7" fmla="*/ 499533 h 933450"/>
                  <a:gd name="connsiteX8" fmla="*/ 8467 w 1722967"/>
                  <a:gd name="connsiteY8" fmla="*/ 791633 h 933450"/>
                  <a:gd name="connsiteX9" fmla="*/ 122767 w 1722967"/>
                  <a:gd name="connsiteY9" fmla="*/ 918633 h 933450"/>
                  <a:gd name="connsiteX10" fmla="*/ 370417 w 1722967"/>
                  <a:gd name="connsiteY10" fmla="*/ 880533 h 933450"/>
                  <a:gd name="connsiteX11" fmla="*/ 668867 w 1722967"/>
                  <a:gd name="connsiteY11" fmla="*/ 721783 h 933450"/>
                  <a:gd name="connsiteX12" fmla="*/ 916517 w 1722967"/>
                  <a:gd name="connsiteY12" fmla="*/ 601133 h 933450"/>
                  <a:gd name="connsiteX13" fmla="*/ 1202267 w 1722967"/>
                  <a:gd name="connsiteY13" fmla="*/ 467783 h 933450"/>
                  <a:gd name="connsiteX14" fmla="*/ 1468967 w 1722967"/>
                  <a:gd name="connsiteY14" fmla="*/ 321733 h 933450"/>
                  <a:gd name="connsiteX15" fmla="*/ 1710267 w 1722967"/>
                  <a:gd name="connsiteY15" fmla="*/ 99483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2967" h="933450">
                    <a:moveTo>
                      <a:pt x="1710267" y="99483"/>
                    </a:moveTo>
                    <a:cubicBezTo>
                      <a:pt x="1722967" y="51858"/>
                      <a:pt x="1617134" y="51858"/>
                      <a:pt x="1545167" y="35983"/>
                    </a:cubicBezTo>
                    <a:cubicBezTo>
                      <a:pt x="1473200" y="20108"/>
                      <a:pt x="1379009" y="0"/>
                      <a:pt x="1278467" y="4233"/>
                    </a:cubicBezTo>
                    <a:cubicBezTo>
                      <a:pt x="1177925" y="8466"/>
                      <a:pt x="1045634" y="47625"/>
                      <a:pt x="941917" y="61383"/>
                    </a:cubicBezTo>
                    <a:cubicBezTo>
                      <a:pt x="838200" y="75141"/>
                      <a:pt x="750359" y="81491"/>
                      <a:pt x="656167" y="86783"/>
                    </a:cubicBezTo>
                    <a:cubicBezTo>
                      <a:pt x="561975" y="92075"/>
                      <a:pt x="439209" y="75141"/>
                      <a:pt x="376767" y="93133"/>
                    </a:cubicBezTo>
                    <a:cubicBezTo>
                      <a:pt x="314325" y="111125"/>
                      <a:pt x="332317" y="127000"/>
                      <a:pt x="281517" y="194733"/>
                    </a:cubicBezTo>
                    <a:cubicBezTo>
                      <a:pt x="230717" y="262466"/>
                      <a:pt x="117475" y="400050"/>
                      <a:pt x="71967" y="499533"/>
                    </a:cubicBezTo>
                    <a:cubicBezTo>
                      <a:pt x="26459" y="599016"/>
                      <a:pt x="0" y="721783"/>
                      <a:pt x="8467" y="791633"/>
                    </a:cubicBezTo>
                    <a:cubicBezTo>
                      <a:pt x="16934" y="861483"/>
                      <a:pt x="62442" y="903816"/>
                      <a:pt x="122767" y="918633"/>
                    </a:cubicBezTo>
                    <a:cubicBezTo>
                      <a:pt x="183092" y="933450"/>
                      <a:pt x="279401" y="913341"/>
                      <a:pt x="370417" y="880533"/>
                    </a:cubicBezTo>
                    <a:cubicBezTo>
                      <a:pt x="461433" y="847725"/>
                      <a:pt x="577850" y="768350"/>
                      <a:pt x="668867" y="721783"/>
                    </a:cubicBezTo>
                    <a:cubicBezTo>
                      <a:pt x="759884" y="675216"/>
                      <a:pt x="916517" y="601133"/>
                      <a:pt x="916517" y="601133"/>
                    </a:cubicBezTo>
                    <a:cubicBezTo>
                      <a:pt x="1005417" y="558800"/>
                      <a:pt x="1110192" y="514350"/>
                      <a:pt x="1202267" y="467783"/>
                    </a:cubicBezTo>
                    <a:cubicBezTo>
                      <a:pt x="1294342" y="421216"/>
                      <a:pt x="1386417" y="381000"/>
                      <a:pt x="1468967" y="321733"/>
                    </a:cubicBezTo>
                    <a:cubicBezTo>
                      <a:pt x="1551517" y="262466"/>
                      <a:pt x="1697567" y="147108"/>
                      <a:pt x="1710267" y="99483"/>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Freeform 28"/>
            <p:cNvSpPr/>
            <p:nvPr/>
          </p:nvSpPr>
          <p:spPr>
            <a:xfrm>
              <a:off x="-3115733" y="4861983"/>
              <a:ext cx="1178983" cy="1733550"/>
            </a:xfrm>
            <a:custGeom>
              <a:avLst/>
              <a:gdLst>
                <a:gd name="connsiteX0" fmla="*/ 80433 w 1178983"/>
                <a:gd name="connsiteY0" fmla="*/ 97367 h 1733550"/>
                <a:gd name="connsiteX1" fmla="*/ 10583 w 1178983"/>
                <a:gd name="connsiteY1" fmla="*/ 243417 h 1733550"/>
                <a:gd name="connsiteX2" fmla="*/ 16933 w 1178983"/>
                <a:gd name="connsiteY2" fmla="*/ 427567 h 1733550"/>
                <a:gd name="connsiteX3" fmla="*/ 55033 w 1178983"/>
                <a:gd name="connsiteY3" fmla="*/ 662517 h 1733550"/>
                <a:gd name="connsiteX4" fmla="*/ 55033 w 1178983"/>
                <a:gd name="connsiteY4" fmla="*/ 967317 h 1733550"/>
                <a:gd name="connsiteX5" fmla="*/ 80433 w 1178983"/>
                <a:gd name="connsiteY5" fmla="*/ 1278467 h 1733550"/>
                <a:gd name="connsiteX6" fmla="*/ 175683 w 1178983"/>
                <a:gd name="connsiteY6" fmla="*/ 1583267 h 1733550"/>
                <a:gd name="connsiteX7" fmla="*/ 315383 w 1178983"/>
                <a:gd name="connsiteY7" fmla="*/ 1729317 h 1733550"/>
                <a:gd name="connsiteX8" fmla="*/ 448733 w 1178983"/>
                <a:gd name="connsiteY8" fmla="*/ 1608667 h 1733550"/>
                <a:gd name="connsiteX9" fmla="*/ 670983 w 1178983"/>
                <a:gd name="connsiteY9" fmla="*/ 1399117 h 1733550"/>
                <a:gd name="connsiteX10" fmla="*/ 886883 w 1178983"/>
                <a:gd name="connsiteY10" fmla="*/ 1202267 h 1733550"/>
                <a:gd name="connsiteX11" fmla="*/ 1128183 w 1178983"/>
                <a:gd name="connsiteY11" fmla="*/ 903817 h 1733550"/>
                <a:gd name="connsiteX12" fmla="*/ 1172633 w 1178983"/>
                <a:gd name="connsiteY12" fmla="*/ 808567 h 1733550"/>
                <a:gd name="connsiteX13" fmla="*/ 1090083 w 1178983"/>
                <a:gd name="connsiteY13" fmla="*/ 776817 h 1733550"/>
                <a:gd name="connsiteX14" fmla="*/ 893233 w 1178983"/>
                <a:gd name="connsiteY14" fmla="*/ 560917 h 1733550"/>
                <a:gd name="connsiteX15" fmla="*/ 639233 w 1178983"/>
                <a:gd name="connsiteY15" fmla="*/ 268817 h 1733550"/>
                <a:gd name="connsiteX16" fmla="*/ 493183 w 1178983"/>
                <a:gd name="connsiteY16" fmla="*/ 91017 h 1733550"/>
                <a:gd name="connsiteX17" fmla="*/ 328083 w 1178983"/>
                <a:gd name="connsiteY17" fmla="*/ 2117 h 1733550"/>
                <a:gd name="connsiteX18" fmla="*/ 80433 w 1178983"/>
                <a:gd name="connsiteY18" fmla="*/ 97367 h 173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983" h="1733550">
                  <a:moveTo>
                    <a:pt x="80433" y="97367"/>
                  </a:moveTo>
                  <a:cubicBezTo>
                    <a:pt x="27516" y="137584"/>
                    <a:pt x="21166" y="188384"/>
                    <a:pt x="10583" y="243417"/>
                  </a:cubicBezTo>
                  <a:cubicBezTo>
                    <a:pt x="0" y="298450"/>
                    <a:pt x="9525" y="357717"/>
                    <a:pt x="16933" y="427567"/>
                  </a:cubicBezTo>
                  <a:cubicBezTo>
                    <a:pt x="24341" y="497417"/>
                    <a:pt x="48683" y="572559"/>
                    <a:pt x="55033" y="662517"/>
                  </a:cubicBezTo>
                  <a:cubicBezTo>
                    <a:pt x="61383" y="752475"/>
                    <a:pt x="50800" y="864659"/>
                    <a:pt x="55033" y="967317"/>
                  </a:cubicBezTo>
                  <a:cubicBezTo>
                    <a:pt x="59266" y="1069975"/>
                    <a:pt x="60325" y="1175809"/>
                    <a:pt x="80433" y="1278467"/>
                  </a:cubicBezTo>
                  <a:cubicBezTo>
                    <a:pt x="100541" y="1381125"/>
                    <a:pt x="136525" y="1508125"/>
                    <a:pt x="175683" y="1583267"/>
                  </a:cubicBezTo>
                  <a:cubicBezTo>
                    <a:pt x="214841" y="1658409"/>
                    <a:pt x="269875" y="1725084"/>
                    <a:pt x="315383" y="1729317"/>
                  </a:cubicBezTo>
                  <a:cubicBezTo>
                    <a:pt x="360891" y="1733550"/>
                    <a:pt x="389466" y="1663700"/>
                    <a:pt x="448733" y="1608667"/>
                  </a:cubicBezTo>
                  <a:cubicBezTo>
                    <a:pt x="508000" y="1553634"/>
                    <a:pt x="597958" y="1466850"/>
                    <a:pt x="670983" y="1399117"/>
                  </a:cubicBezTo>
                  <a:cubicBezTo>
                    <a:pt x="744008" y="1331384"/>
                    <a:pt x="810683" y="1284817"/>
                    <a:pt x="886883" y="1202267"/>
                  </a:cubicBezTo>
                  <a:cubicBezTo>
                    <a:pt x="963083" y="1119717"/>
                    <a:pt x="1080558" y="969434"/>
                    <a:pt x="1128183" y="903817"/>
                  </a:cubicBezTo>
                  <a:cubicBezTo>
                    <a:pt x="1175808" y="838200"/>
                    <a:pt x="1178983" y="829734"/>
                    <a:pt x="1172633" y="808567"/>
                  </a:cubicBezTo>
                  <a:cubicBezTo>
                    <a:pt x="1166283" y="787400"/>
                    <a:pt x="1136650" y="818092"/>
                    <a:pt x="1090083" y="776817"/>
                  </a:cubicBezTo>
                  <a:cubicBezTo>
                    <a:pt x="1043516" y="735542"/>
                    <a:pt x="968375" y="645584"/>
                    <a:pt x="893233" y="560917"/>
                  </a:cubicBezTo>
                  <a:cubicBezTo>
                    <a:pt x="818091" y="476250"/>
                    <a:pt x="705908" y="347134"/>
                    <a:pt x="639233" y="268817"/>
                  </a:cubicBezTo>
                  <a:cubicBezTo>
                    <a:pt x="572558" y="190500"/>
                    <a:pt x="545041" y="135467"/>
                    <a:pt x="493183" y="91017"/>
                  </a:cubicBezTo>
                  <a:cubicBezTo>
                    <a:pt x="441325" y="46567"/>
                    <a:pt x="397933" y="4234"/>
                    <a:pt x="328083" y="2117"/>
                  </a:cubicBezTo>
                  <a:cubicBezTo>
                    <a:pt x="258233" y="0"/>
                    <a:pt x="133350" y="57150"/>
                    <a:pt x="80433" y="97367"/>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up)">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20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20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000"/>
                                        <p:tgtEl>
                                          <p:spTgt spid="30"/>
                                        </p:tgtEl>
                                      </p:cBhvr>
                                    </p:animEffect>
                                  </p:childTnLst>
                                </p:cTn>
                              </p:par>
                              <p:par>
                                <p:cTn id="23" presetID="10" presetClass="exit" presetSubtype="0" fill="hold" nodeType="withEffect">
                                  <p:stCondLst>
                                    <p:cond delay="0"/>
                                  </p:stCondLst>
                                  <p:childTnLst>
                                    <p:animEffect transition="out" filter="fade">
                                      <p:cBhvr>
                                        <p:cTn id="24" dur="2000"/>
                                        <p:tgtEl>
                                          <p:spTgt spid="42"/>
                                        </p:tgtEl>
                                      </p:cBhvr>
                                    </p:animEffect>
                                    <p:set>
                                      <p:cBhvr>
                                        <p:cTn id="25" dur="1" fill="hold">
                                          <p:stCondLst>
                                            <p:cond delay="1999"/>
                                          </p:stCondLst>
                                        </p:cTn>
                                        <p:tgtEl>
                                          <p:spTgt spid="4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2000"/>
                                        <p:tgtEl>
                                          <p:spTgt spid="44"/>
                                        </p:tgtEl>
                                      </p:cBhvr>
                                    </p:animEffect>
                                    <p:set>
                                      <p:cBhvr>
                                        <p:cTn id="28" dur="1" fill="hold">
                                          <p:stCondLst>
                                            <p:cond delay="1999"/>
                                          </p:stCondLst>
                                        </p:cTn>
                                        <p:tgtEl>
                                          <p:spTgt spid="4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000"/>
                                        <p:tgtEl>
                                          <p:spTgt spid="43"/>
                                        </p:tgtEl>
                                      </p:cBhvr>
                                    </p:animEffect>
                                    <p:set>
                                      <p:cBhvr>
                                        <p:cTn id="31" dur="1" fill="hold">
                                          <p:stCondLst>
                                            <p:cond delay="1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0" name="Group 19"/>
          <p:cNvGrpSpPr/>
          <p:nvPr/>
        </p:nvGrpSpPr>
        <p:grpSpPr>
          <a:xfrm>
            <a:off x="228600" y="1066800"/>
            <a:ext cx="4648200" cy="5612921"/>
            <a:chOff x="228600" y="1066800"/>
            <a:chExt cx="4648200" cy="5612921"/>
          </a:xfrm>
        </p:grpSpPr>
        <p:pic>
          <p:nvPicPr>
            <p:cNvPr id="15" name="Picture 14" descr="Picture 11.png"/>
            <p:cNvPicPr>
              <a:picLocks noChangeAspect="1"/>
            </p:cNvPicPr>
            <p:nvPr/>
          </p:nvPicPr>
          <p:blipFill>
            <a:blip r:embed="rId2"/>
            <a:srcRect l="25033" t="10127" b="8861"/>
            <a:stretch>
              <a:fillRect/>
            </a:stretch>
          </p:blipFill>
          <p:spPr>
            <a:xfrm>
              <a:off x="228600" y="1066800"/>
              <a:ext cx="4648200" cy="5612921"/>
            </a:xfrm>
            <a:prstGeom prst="rect">
              <a:avLst/>
            </a:prstGeom>
          </p:spPr>
        </p:pic>
        <p:sp>
          <p:nvSpPr>
            <p:cNvPr id="17" name="Freeform 16"/>
            <p:cNvSpPr/>
            <p:nvPr/>
          </p:nvSpPr>
          <p:spPr>
            <a:xfrm>
              <a:off x="1463675" y="3533775"/>
              <a:ext cx="548217" cy="452967"/>
            </a:xfrm>
            <a:custGeom>
              <a:avLst/>
              <a:gdLst>
                <a:gd name="connsiteX0" fmla="*/ 314325 w 548217"/>
                <a:gd name="connsiteY0" fmla="*/ 28575 h 452967"/>
                <a:gd name="connsiteX1" fmla="*/ 149225 w 548217"/>
                <a:gd name="connsiteY1" fmla="*/ 257175 h 452967"/>
                <a:gd name="connsiteX2" fmla="*/ 9525 w 548217"/>
                <a:gd name="connsiteY2" fmla="*/ 441325 h 452967"/>
                <a:gd name="connsiteX3" fmla="*/ 206375 w 548217"/>
                <a:gd name="connsiteY3" fmla="*/ 327025 h 452967"/>
                <a:gd name="connsiteX4" fmla="*/ 517525 w 548217"/>
                <a:gd name="connsiteY4" fmla="*/ 180975 h 452967"/>
                <a:gd name="connsiteX5" fmla="*/ 390525 w 548217"/>
                <a:gd name="connsiteY5" fmla="*/ 85725 h 452967"/>
                <a:gd name="connsiteX6" fmla="*/ 314325 w 548217"/>
                <a:gd name="connsiteY6" fmla="*/ 28575 h 45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8217" h="452967">
                  <a:moveTo>
                    <a:pt x="314325" y="28575"/>
                  </a:moveTo>
                  <a:cubicBezTo>
                    <a:pt x="274108" y="57150"/>
                    <a:pt x="200025" y="188383"/>
                    <a:pt x="149225" y="257175"/>
                  </a:cubicBezTo>
                  <a:cubicBezTo>
                    <a:pt x="98425" y="325967"/>
                    <a:pt x="0" y="429683"/>
                    <a:pt x="9525" y="441325"/>
                  </a:cubicBezTo>
                  <a:cubicBezTo>
                    <a:pt x="19050" y="452967"/>
                    <a:pt x="121708" y="370417"/>
                    <a:pt x="206375" y="327025"/>
                  </a:cubicBezTo>
                  <a:cubicBezTo>
                    <a:pt x="291042" y="283633"/>
                    <a:pt x="486833" y="221192"/>
                    <a:pt x="517525" y="180975"/>
                  </a:cubicBezTo>
                  <a:cubicBezTo>
                    <a:pt x="548217" y="140758"/>
                    <a:pt x="423333" y="112183"/>
                    <a:pt x="390525" y="85725"/>
                  </a:cubicBezTo>
                  <a:cubicBezTo>
                    <a:pt x="357717" y="59267"/>
                    <a:pt x="354542" y="0"/>
                    <a:pt x="314325" y="28575"/>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587375" y="2960158"/>
              <a:ext cx="1195917" cy="1556809"/>
            </a:xfrm>
            <a:custGeom>
              <a:avLst/>
              <a:gdLst>
                <a:gd name="connsiteX0" fmla="*/ 663575 w 1195917"/>
                <a:gd name="connsiteY0" fmla="*/ 56092 h 1556809"/>
                <a:gd name="connsiteX1" fmla="*/ 98425 w 1195917"/>
                <a:gd name="connsiteY1" fmla="*/ 424392 h 1556809"/>
                <a:gd name="connsiteX2" fmla="*/ 73025 w 1195917"/>
                <a:gd name="connsiteY2" fmla="*/ 633942 h 1556809"/>
                <a:gd name="connsiteX3" fmla="*/ 117475 w 1195917"/>
                <a:gd name="connsiteY3" fmla="*/ 1065742 h 1556809"/>
                <a:gd name="connsiteX4" fmla="*/ 301625 w 1195917"/>
                <a:gd name="connsiteY4" fmla="*/ 1497542 h 1556809"/>
                <a:gd name="connsiteX5" fmla="*/ 428625 w 1195917"/>
                <a:gd name="connsiteY5" fmla="*/ 1421342 h 1556809"/>
                <a:gd name="connsiteX6" fmla="*/ 600075 w 1195917"/>
                <a:gd name="connsiteY6" fmla="*/ 1275292 h 1556809"/>
                <a:gd name="connsiteX7" fmla="*/ 860425 w 1195917"/>
                <a:gd name="connsiteY7" fmla="*/ 1033992 h 1556809"/>
                <a:gd name="connsiteX8" fmla="*/ 1038225 w 1195917"/>
                <a:gd name="connsiteY8" fmla="*/ 805392 h 1556809"/>
                <a:gd name="connsiteX9" fmla="*/ 1184275 w 1195917"/>
                <a:gd name="connsiteY9" fmla="*/ 570442 h 1556809"/>
                <a:gd name="connsiteX10" fmla="*/ 1108075 w 1195917"/>
                <a:gd name="connsiteY10" fmla="*/ 506942 h 1556809"/>
                <a:gd name="connsiteX11" fmla="*/ 873125 w 1195917"/>
                <a:gd name="connsiteY11" fmla="*/ 271992 h 1556809"/>
                <a:gd name="connsiteX12" fmla="*/ 720725 w 1195917"/>
                <a:gd name="connsiteY12" fmla="*/ 87842 h 1556809"/>
                <a:gd name="connsiteX13" fmla="*/ 663575 w 1195917"/>
                <a:gd name="connsiteY13" fmla="*/ 56092 h 155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5917" h="1556809">
                  <a:moveTo>
                    <a:pt x="663575" y="56092"/>
                  </a:moveTo>
                  <a:cubicBezTo>
                    <a:pt x="559858" y="112184"/>
                    <a:pt x="196850" y="328084"/>
                    <a:pt x="98425" y="424392"/>
                  </a:cubicBezTo>
                  <a:cubicBezTo>
                    <a:pt x="0" y="520700"/>
                    <a:pt x="69850" y="527050"/>
                    <a:pt x="73025" y="633942"/>
                  </a:cubicBezTo>
                  <a:cubicBezTo>
                    <a:pt x="76200" y="740834"/>
                    <a:pt x="79375" y="921809"/>
                    <a:pt x="117475" y="1065742"/>
                  </a:cubicBezTo>
                  <a:cubicBezTo>
                    <a:pt x="155575" y="1209675"/>
                    <a:pt x="249767" y="1438275"/>
                    <a:pt x="301625" y="1497542"/>
                  </a:cubicBezTo>
                  <a:cubicBezTo>
                    <a:pt x="353483" y="1556809"/>
                    <a:pt x="378883" y="1458384"/>
                    <a:pt x="428625" y="1421342"/>
                  </a:cubicBezTo>
                  <a:cubicBezTo>
                    <a:pt x="478367" y="1384300"/>
                    <a:pt x="528108" y="1339850"/>
                    <a:pt x="600075" y="1275292"/>
                  </a:cubicBezTo>
                  <a:cubicBezTo>
                    <a:pt x="672042" y="1210734"/>
                    <a:pt x="787400" y="1112309"/>
                    <a:pt x="860425" y="1033992"/>
                  </a:cubicBezTo>
                  <a:cubicBezTo>
                    <a:pt x="933450" y="955675"/>
                    <a:pt x="984250" y="882650"/>
                    <a:pt x="1038225" y="805392"/>
                  </a:cubicBezTo>
                  <a:cubicBezTo>
                    <a:pt x="1092200" y="728134"/>
                    <a:pt x="1172633" y="620184"/>
                    <a:pt x="1184275" y="570442"/>
                  </a:cubicBezTo>
                  <a:cubicBezTo>
                    <a:pt x="1195917" y="520700"/>
                    <a:pt x="1159933" y="556684"/>
                    <a:pt x="1108075" y="506942"/>
                  </a:cubicBezTo>
                  <a:cubicBezTo>
                    <a:pt x="1056217" y="457200"/>
                    <a:pt x="937683" y="341842"/>
                    <a:pt x="873125" y="271992"/>
                  </a:cubicBezTo>
                  <a:cubicBezTo>
                    <a:pt x="808567" y="202142"/>
                    <a:pt x="756708" y="124884"/>
                    <a:pt x="720725" y="87842"/>
                  </a:cubicBezTo>
                  <a:cubicBezTo>
                    <a:pt x="684742" y="50800"/>
                    <a:pt x="767292" y="0"/>
                    <a:pt x="663575" y="56092"/>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651933" y="1684867"/>
              <a:ext cx="1722967" cy="933450"/>
            </a:xfrm>
            <a:custGeom>
              <a:avLst/>
              <a:gdLst>
                <a:gd name="connsiteX0" fmla="*/ 1710267 w 1722967"/>
                <a:gd name="connsiteY0" fmla="*/ 99483 h 933450"/>
                <a:gd name="connsiteX1" fmla="*/ 1545167 w 1722967"/>
                <a:gd name="connsiteY1" fmla="*/ 35983 h 933450"/>
                <a:gd name="connsiteX2" fmla="*/ 1278467 w 1722967"/>
                <a:gd name="connsiteY2" fmla="*/ 4233 h 933450"/>
                <a:gd name="connsiteX3" fmla="*/ 941917 w 1722967"/>
                <a:gd name="connsiteY3" fmla="*/ 61383 h 933450"/>
                <a:gd name="connsiteX4" fmla="*/ 656167 w 1722967"/>
                <a:gd name="connsiteY4" fmla="*/ 86783 h 933450"/>
                <a:gd name="connsiteX5" fmla="*/ 376767 w 1722967"/>
                <a:gd name="connsiteY5" fmla="*/ 93133 h 933450"/>
                <a:gd name="connsiteX6" fmla="*/ 281517 w 1722967"/>
                <a:gd name="connsiteY6" fmla="*/ 194733 h 933450"/>
                <a:gd name="connsiteX7" fmla="*/ 71967 w 1722967"/>
                <a:gd name="connsiteY7" fmla="*/ 499533 h 933450"/>
                <a:gd name="connsiteX8" fmla="*/ 8467 w 1722967"/>
                <a:gd name="connsiteY8" fmla="*/ 791633 h 933450"/>
                <a:gd name="connsiteX9" fmla="*/ 122767 w 1722967"/>
                <a:gd name="connsiteY9" fmla="*/ 918633 h 933450"/>
                <a:gd name="connsiteX10" fmla="*/ 370417 w 1722967"/>
                <a:gd name="connsiteY10" fmla="*/ 880533 h 933450"/>
                <a:gd name="connsiteX11" fmla="*/ 668867 w 1722967"/>
                <a:gd name="connsiteY11" fmla="*/ 721783 h 933450"/>
                <a:gd name="connsiteX12" fmla="*/ 916517 w 1722967"/>
                <a:gd name="connsiteY12" fmla="*/ 601133 h 933450"/>
                <a:gd name="connsiteX13" fmla="*/ 1202267 w 1722967"/>
                <a:gd name="connsiteY13" fmla="*/ 467783 h 933450"/>
                <a:gd name="connsiteX14" fmla="*/ 1468967 w 1722967"/>
                <a:gd name="connsiteY14" fmla="*/ 321733 h 933450"/>
                <a:gd name="connsiteX15" fmla="*/ 1710267 w 1722967"/>
                <a:gd name="connsiteY15" fmla="*/ 99483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2967" h="933450">
                  <a:moveTo>
                    <a:pt x="1710267" y="99483"/>
                  </a:moveTo>
                  <a:cubicBezTo>
                    <a:pt x="1722967" y="51858"/>
                    <a:pt x="1617134" y="51858"/>
                    <a:pt x="1545167" y="35983"/>
                  </a:cubicBezTo>
                  <a:cubicBezTo>
                    <a:pt x="1473200" y="20108"/>
                    <a:pt x="1379009" y="0"/>
                    <a:pt x="1278467" y="4233"/>
                  </a:cubicBezTo>
                  <a:cubicBezTo>
                    <a:pt x="1177925" y="8466"/>
                    <a:pt x="1045634" y="47625"/>
                    <a:pt x="941917" y="61383"/>
                  </a:cubicBezTo>
                  <a:cubicBezTo>
                    <a:pt x="838200" y="75141"/>
                    <a:pt x="750359" y="81491"/>
                    <a:pt x="656167" y="86783"/>
                  </a:cubicBezTo>
                  <a:cubicBezTo>
                    <a:pt x="561975" y="92075"/>
                    <a:pt x="439209" y="75141"/>
                    <a:pt x="376767" y="93133"/>
                  </a:cubicBezTo>
                  <a:cubicBezTo>
                    <a:pt x="314325" y="111125"/>
                    <a:pt x="332317" y="127000"/>
                    <a:pt x="281517" y="194733"/>
                  </a:cubicBezTo>
                  <a:cubicBezTo>
                    <a:pt x="230717" y="262466"/>
                    <a:pt x="117475" y="400050"/>
                    <a:pt x="71967" y="499533"/>
                  </a:cubicBezTo>
                  <a:cubicBezTo>
                    <a:pt x="26459" y="599016"/>
                    <a:pt x="0" y="721783"/>
                    <a:pt x="8467" y="791633"/>
                  </a:cubicBezTo>
                  <a:cubicBezTo>
                    <a:pt x="16934" y="861483"/>
                    <a:pt x="62442" y="903816"/>
                    <a:pt x="122767" y="918633"/>
                  </a:cubicBezTo>
                  <a:cubicBezTo>
                    <a:pt x="183092" y="933450"/>
                    <a:pt x="279401" y="913341"/>
                    <a:pt x="370417" y="880533"/>
                  </a:cubicBezTo>
                  <a:cubicBezTo>
                    <a:pt x="461433" y="847725"/>
                    <a:pt x="577850" y="768350"/>
                    <a:pt x="668867" y="721783"/>
                  </a:cubicBezTo>
                  <a:cubicBezTo>
                    <a:pt x="759884" y="675216"/>
                    <a:pt x="916517" y="601133"/>
                    <a:pt x="916517" y="601133"/>
                  </a:cubicBezTo>
                  <a:cubicBezTo>
                    <a:pt x="1005417" y="558800"/>
                    <a:pt x="1110192" y="514350"/>
                    <a:pt x="1202267" y="467783"/>
                  </a:cubicBezTo>
                  <a:cubicBezTo>
                    <a:pt x="1294342" y="421216"/>
                    <a:pt x="1386417" y="381000"/>
                    <a:pt x="1468967" y="321733"/>
                  </a:cubicBezTo>
                  <a:cubicBezTo>
                    <a:pt x="1551517" y="262466"/>
                    <a:pt x="1697567" y="147108"/>
                    <a:pt x="1710267" y="99483"/>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smtClean="0">
                <a:latin typeface="+mj-lt"/>
                <a:ea typeface="+mj-ea"/>
                <a:cs typeface="+mj-cs"/>
              </a:rPr>
              <a:t>Muscles of the Shoulder: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smtClean="0">
                <a:latin typeface="+mj-lt"/>
                <a:ea typeface="+mj-ea"/>
                <a:cs typeface="+mj-cs"/>
              </a:rPr>
              <a:t>Parts of the Deltoid</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22" name="Rectangle 21"/>
          <p:cNvSpPr/>
          <p:nvPr/>
        </p:nvSpPr>
        <p:spPr>
          <a:xfrm>
            <a:off x="5105400" y="1676400"/>
            <a:ext cx="3657600" cy="5355313"/>
          </a:xfrm>
          <a:prstGeom prst="rect">
            <a:avLst/>
          </a:prstGeom>
        </p:spPr>
        <p:txBody>
          <a:bodyPr wrap="square">
            <a:spAutoFit/>
          </a:bodyPr>
          <a:lstStyle/>
          <a:p>
            <a:r>
              <a:rPr lang="en-US" dirty="0" smtClean="0"/>
              <a:t>The deltoid is capable of flexing, medially and laterally rotating, abducting and extending the arm.  It is identified by three different portions of the </a:t>
            </a:r>
            <a:r>
              <a:rPr lang="en-US" dirty="0" err="1" smtClean="0"/>
              <a:t>deltiod</a:t>
            </a:r>
            <a:r>
              <a:rPr lang="en-US" dirty="0" smtClean="0"/>
              <a:t> muscle, each named according to its origin.  </a:t>
            </a:r>
          </a:p>
          <a:p>
            <a:endParaRPr lang="en-US" dirty="0" smtClean="0"/>
          </a:p>
          <a:p>
            <a:r>
              <a:rPr lang="en-US" b="1" dirty="0" err="1" smtClean="0"/>
              <a:t>Clavicalar</a:t>
            </a:r>
            <a:r>
              <a:rPr lang="en-US" b="1" dirty="0" smtClean="0"/>
              <a:t> part</a:t>
            </a:r>
            <a:r>
              <a:rPr lang="en-US" dirty="0" smtClean="0"/>
              <a:t> – lateral one third of </a:t>
            </a:r>
            <a:r>
              <a:rPr lang="en-US" dirty="0" err="1" smtClean="0"/>
              <a:t>clavical</a:t>
            </a:r>
            <a:r>
              <a:rPr lang="en-US" dirty="0" smtClean="0"/>
              <a:t> (not shown)</a:t>
            </a:r>
          </a:p>
          <a:p>
            <a:endParaRPr lang="en-US" b="1" dirty="0" smtClean="0"/>
          </a:p>
          <a:p>
            <a:r>
              <a:rPr lang="en-US" b="1" dirty="0" err="1" smtClean="0">
                <a:solidFill>
                  <a:schemeClr val="accent5">
                    <a:lumMod val="50000"/>
                  </a:schemeClr>
                </a:solidFill>
              </a:rPr>
              <a:t>Acromial</a:t>
            </a:r>
            <a:r>
              <a:rPr lang="en-US" b="1" dirty="0" smtClean="0">
                <a:solidFill>
                  <a:schemeClr val="accent5">
                    <a:lumMod val="50000"/>
                  </a:schemeClr>
                </a:solidFill>
              </a:rPr>
              <a:t> part </a:t>
            </a:r>
            <a:r>
              <a:rPr lang="en-US" dirty="0" smtClean="0"/>
              <a:t>– </a:t>
            </a:r>
            <a:r>
              <a:rPr lang="en-US" dirty="0" err="1" smtClean="0"/>
              <a:t>acromion</a:t>
            </a:r>
            <a:endParaRPr lang="en-US" dirty="0" smtClean="0"/>
          </a:p>
          <a:p>
            <a:endParaRPr lang="en-US" b="1" dirty="0" smtClean="0"/>
          </a:p>
          <a:p>
            <a:r>
              <a:rPr lang="en-US" b="1" dirty="0" smtClean="0">
                <a:solidFill>
                  <a:srgbClr val="FF0000"/>
                </a:solidFill>
              </a:rPr>
              <a:t>Spinal part </a:t>
            </a:r>
            <a:r>
              <a:rPr lang="en-US" b="1" dirty="0" smtClean="0"/>
              <a:t>– </a:t>
            </a:r>
            <a:r>
              <a:rPr lang="en-US" dirty="0" smtClean="0"/>
              <a:t>scapular spine</a:t>
            </a:r>
          </a:p>
          <a:p>
            <a:endParaRPr lang="en-US" b="1" dirty="0" smtClean="0"/>
          </a:p>
          <a:p>
            <a:r>
              <a:rPr lang="en-US" dirty="0" smtClean="0"/>
              <a:t>The deltoid as a whole is responsible for………..</a:t>
            </a:r>
          </a:p>
          <a:p>
            <a:endParaRPr lang="en-US" dirty="0" smtClean="0"/>
          </a:p>
          <a:p>
            <a:endParaRPr lang="en-US" dirty="0" smtClean="0">
              <a:solidFill>
                <a:srgbClr val="660066"/>
              </a:solidFill>
            </a:endParaRPr>
          </a:p>
        </p:txBody>
      </p:sp>
      <p:sp>
        <p:nvSpPr>
          <p:cNvPr id="9" name="Freeform 8"/>
          <p:cNvSpPr/>
          <p:nvPr/>
        </p:nvSpPr>
        <p:spPr>
          <a:xfrm>
            <a:off x="1006475" y="2094442"/>
            <a:ext cx="2671233" cy="2755900"/>
          </a:xfrm>
          <a:custGeom>
            <a:avLst/>
            <a:gdLst>
              <a:gd name="connsiteX0" fmla="*/ 1470025 w 2671233"/>
              <a:gd name="connsiteY0" fmla="*/ 20108 h 2755900"/>
              <a:gd name="connsiteX1" fmla="*/ 1558925 w 2671233"/>
              <a:gd name="connsiteY1" fmla="*/ 255058 h 2755900"/>
              <a:gd name="connsiteX2" fmla="*/ 1622425 w 2671233"/>
              <a:gd name="connsiteY2" fmla="*/ 547158 h 2755900"/>
              <a:gd name="connsiteX3" fmla="*/ 1698625 w 2671233"/>
              <a:gd name="connsiteY3" fmla="*/ 953558 h 2755900"/>
              <a:gd name="connsiteX4" fmla="*/ 1939925 w 2671233"/>
              <a:gd name="connsiteY4" fmla="*/ 1321858 h 2755900"/>
              <a:gd name="connsiteX5" fmla="*/ 2200275 w 2671233"/>
              <a:gd name="connsiteY5" fmla="*/ 1696508 h 2755900"/>
              <a:gd name="connsiteX6" fmla="*/ 2536825 w 2671233"/>
              <a:gd name="connsiteY6" fmla="*/ 2248958 h 2755900"/>
              <a:gd name="connsiteX7" fmla="*/ 2619375 w 2671233"/>
              <a:gd name="connsiteY7" fmla="*/ 2604558 h 2755900"/>
              <a:gd name="connsiteX8" fmla="*/ 2670175 w 2671233"/>
              <a:gd name="connsiteY8" fmla="*/ 2744258 h 2755900"/>
              <a:gd name="connsiteX9" fmla="*/ 2613025 w 2671233"/>
              <a:gd name="connsiteY9" fmla="*/ 2674408 h 2755900"/>
              <a:gd name="connsiteX10" fmla="*/ 2397125 w 2671233"/>
              <a:gd name="connsiteY10" fmla="*/ 2541058 h 2755900"/>
              <a:gd name="connsiteX11" fmla="*/ 2111375 w 2671233"/>
              <a:gd name="connsiteY11" fmla="*/ 2344208 h 2755900"/>
              <a:gd name="connsiteX12" fmla="*/ 1800225 w 2671233"/>
              <a:gd name="connsiteY12" fmla="*/ 2039408 h 2755900"/>
              <a:gd name="connsiteX13" fmla="*/ 1628775 w 2671233"/>
              <a:gd name="connsiteY13" fmla="*/ 1887008 h 2755900"/>
              <a:gd name="connsiteX14" fmla="*/ 1273175 w 2671233"/>
              <a:gd name="connsiteY14" fmla="*/ 1747308 h 2755900"/>
              <a:gd name="connsiteX15" fmla="*/ 1019175 w 2671233"/>
              <a:gd name="connsiteY15" fmla="*/ 1633008 h 2755900"/>
              <a:gd name="connsiteX16" fmla="*/ 701675 w 2671233"/>
              <a:gd name="connsiteY16" fmla="*/ 1372658 h 2755900"/>
              <a:gd name="connsiteX17" fmla="*/ 327025 w 2671233"/>
              <a:gd name="connsiteY17" fmla="*/ 998008 h 2755900"/>
              <a:gd name="connsiteX18" fmla="*/ 187325 w 2671233"/>
              <a:gd name="connsiteY18" fmla="*/ 788458 h 2755900"/>
              <a:gd name="connsiteX19" fmla="*/ 3175 w 2671233"/>
              <a:gd name="connsiteY19" fmla="*/ 648758 h 2755900"/>
              <a:gd name="connsiteX20" fmla="*/ 168275 w 2671233"/>
              <a:gd name="connsiteY20" fmla="*/ 559858 h 2755900"/>
              <a:gd name="connsiteX21" fmla="*/ 415925 w 2671233"/>
              <a:gd name="connsiteY21" fmla="*/ 509058 h 2755900"/>
              <a:gd name="connsiteX22" fmla="*/ 650875 w 2671233"/>
              <a:gd name="connsiteY22" fmla="*/ 331258 h 2755900"/>
              <a:gd name="connsiteX23" fmla="*/ 1012825 w 2671233"/>
              <a:gd name="connsiteY23" fmla="*/ 134408 h 2755900"/>
              <a:gd name="connsiteX24" fmla="*/ 1470025 w 2671233"/>
              <a:gd name="connsiteY24" fmla="*/ 20108 h 275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71233" h="2755900">
                <a:moveTo>
                  <a:pt x="1470025" y="20108"/>
                </a:moveTo>
                <a:cubicBezTo>
                  <a:pt x="1561042" y="40216"/>
                  <a:pt x="1533525" y="167216"/>
                  <a:pt x="1558925" y="255058"/>
                </a:cubicBezTo>
                <a:cubicBezTo>
                  <a:pt x="1584325" y="342900"/>
                  <a:pt x="1599142" y="430741"/>
                  <a:pt x="1622425" y="547158"/>
                </a:cubicBezTo>
                <a:cubicBezTo>
                  <a:pt x="1645708" y="663575"/>
                  <a:pt x="1645708" y="824441"/>
                  <a:pt x="1698625" y="953558"/>
                </a:cubicBezTo>
                <a:cubicBezTo>
                  <a:pt x="1751542" y="1082675"/>
                  <a:pt x="1856317" y="1198033"/>
                  <a:pt x="1939925" y="1321858"/>
                </a:cubicBezTo>
                <a:cubicBezTo>
                  <a:pt x="2023533" y="1445683"/>
                  <a:pt x="2100792" y="1541991"/>
                  <a:pt x="2200275" y="1696508"/>
                </a:cubicBezTo>
                <a:cubicBezTo>
                  <a:pt x="2299758" y="1851025"/>
                  <a:pt x="2466975" y="2097616"/>
                  <a:pt x="2536825" y="2248958"/>
                </a:cubicBezTo>
                <a:cubicBezTo>
                  <a:pt x="2606675" y="2400300"/>
                  <a:pt x="2597150" y="2522008"/>
                  <a:pt x="2619375" y="2604558"/>
                </a:cubicBezTo>
                <a:cubicBezTo>
                  <a:pt x="2641600" y="2687108"/>
                  <a:pt x="2671233" y="2732616"/>
                  <a:pt x="2670175" y="2744258"/>
                </a:cubicBezTo>
                <a:cubicBezTo>
                  <a:pt x="2669117" y="2755900"/>
                  <a:pt x="2658533" y="2708275"/>
                  <a:pt x="2613025" y="2674408"/>
                </a:cubicBezTo>
                <a:cubicBezTo>
                  <a:pt x="2567517" y="2640541"/>
                  <a:pt x="2480733" y="2596091"/>
                  <a:pt x="2397125" y="2541058"/>
                </a:cubicBezTo>
                <a:cubicBezTo>
                  <a:pt x="2313517" y="2486025"/>
                  <a:pt x="2210858" y="2427816"/>
                  <a:pt x="2111375" y="2344208"/>
                </a:cubicBezTo>
                <a:cubicBezTo>
                  <a:pt x="2011892" y="2260600"/>
                  <a:pt x="1880658" y="2115608"/>
                  <a:pt x="1800225" y="2039408"/>
                </a:cubicBezTo>
                <a:cubicBezTo>
                  <a:pt x="1719792" y="1963208"/>
                  <a:pt x="1716617" y="1935691"/>
                  <a:pt x="1628775" y="1887008"/>
                </a:cubicBezTo>
                <a:cubicBezTo>
                  <a:pt x="1540933" y="1838325"/>
                  <a:pt x="1374775" y="1789641"/>
                  <a:pt x="1273175" y="1747308"/>
                </a:cubicBezTo>
                <a:cubicBezTo>
                  <a:pt x="1171575" y="1704975"/>
                  <a:pt x="1114425" y="1695450"/>
                  <a:pt x="1019175" y="1633008"/>
                </a:cubicBezTo>
                <a:cubicBezTo>
                  <a:pt x="923925" y="1570566"/>
                  <a:pt x="817033" y="1478491"/>
                  <a:pt x="701675" y="1372658"/>
                </a:cubicBezTo>
                <a:cubicBezTo>
                  <a:pt x="586317" y="1266825"/>
                  <a:pt x="412750" y="1095375"/>
                  <a:pt x="327025" y="998008"/>
                </a:cubicBezTo>
                <a:cubicBezTo>
                  <a:pt x="241300" y="900641"/>
                  <a:pt x="241300" y="846666"/>
                  <a:pt x="187325" y="788458"/>
                </a:cubicBezTo>
                <a:cubicBezTo>
                  <a:pt x="133350" y="730250"/>
                  <a:pt x="6350" y="686858"/>
                  <a:pt x="3175" y="648758"/>
                </a:cubicBezTo>
                <a:cubicBezTo>
                  <a:pt x="0" y="610658"/>
                  <a:pt x="99483" y="583141"/>
                  <a:pt x="168275" y="559858"/>
                </a:cubicBezTo>
                <a:cubicBezTo>
                  <a:pt x="237067" y="536575"/>
                  <a:pt x="335492" y="547158"/>
                  <a:pt x="415925" y="509058"/>
                </a:cubicBezTo>
                <a:cubicBezTo>
                  <a:pt x="496358" y="470958"/>
                  <a:pt x="551392" y="393700"/>
                  <a:pt x="650875" y="331258"/>
                </a:cubicBezTo>
                <a:cubicBezTo>
                  <a:pt x="750358" y="268816"/>
                  <a:pt x="876300" y="186266"/>
                  <a:pt x="1012825" y="134408"/>
                </a:cubicBezTo>
                <a:cubicBezTo>
                  <a:pt x="1149350" y="82550"/>
                  <a:pt x="1379008" y="0"/>
                  <a:pt x="1470025" y="20108"/>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2444750" y="1499658"/>
            <a:ext cx="1257300" cy="3347509"/>
          </a:xfrm>
          <a:custGeom>
            <a:avLst/>
            <a:gdLst>
              <a:gd name="connsiteX0" fmla="*/ 368300 w 1257300"/>
              <a:gd name="connsiteY0" fmla="*/ 17992 h 3347509"/>
              <a:gd name="connsiteX1" fmla="*/ 450850 w 1257300"/>
              <a:gd name="connsiteY1" fmla="*/ 17992 h 3347509"/>
              <a:gd name="connsiteX2" fmla="*/ 698500 w 1257300"/>
              <a:gd name="connsiteY2" fmla="*/ 106892 h 3347509"/>
              <a:gd name="connsiteX3" fmla="*/ 920750 w 1257300"/>
              <a:gd name="connsiteY3" fmla="*/ 379942 h 3347509"/>
              <a:gd name="connsiteX4" fmla="*/ 1073150 w 1257300"/>
              <a:gd name="connsiteY4" fmla="*/ 716492 h 3347509"/>
              <a:gd name="connsiteX5" fmla="*/ 1174750 w 1257300"/>
              <a:gd name="connsiteY5" fmla="*/ 1135592 h 3347509"/>
              <a:gd name="connsiteX6" fmla="*/ 1219200 w 1257300"/>
              <a:gd name="connsiteY6" fmla="*/ 1662642 h 3347509"/>
              <a:gd name="connsiteX7" fmla="*/ 1257300 w 1257300"/>
              <a:gd name="connsiteY7" fmla="*/ 2583392 h 3347509"/>
              <a:gd name="connsiteX8" fmla="*/ 1219200 w 1257300"/>
              <a:gd name="connsiteY8" fmla="*/ 3097742 h 3347509"/>
              <a:gd name="connsiteX9" fmla="*/ 1231900 w 1257300"/>
              <a:gd name="connsiteY9" fmla="*/ 3339042 h 3347509"/>
              <a:gd name="connsiteX10" fmla="*/ 1168400 w 1257300"/>
              <a:gd name="connsiteY10" fmla="*/ 3148542 h 3347509"/>
              <a:gd name="connsiteX11" fmla="*/ 1123950 w 1257300"/>
              <a:gd name="connsiteY11" fmla="*/ 2875492 h 3347509"/>
              <a:gd name="connsiteX12" fmla="*/ 939800 w 1257300"/>
              <a:gd name="connsiteY12" fmla="*/ 2538942 h 3347509"/>
              <a:gd name="connsiteX13" fmla="*/ 596900 w 1257300"/>
              <a:gd name="connsiteY13" fmla="*/ 2043642 h 3347509"/>
              <a:gd name="connsiteX14" fmla="*/ 330200 w 1257300"/>
              <a:gd name="connsiteY14" fmla="*/ 1675342 h 3347509"/>
              <a:gd name="connsiteX15" fmla="*/ 215900 w 1257300"/>
              <a:gd name="connsiteY15" fmla="*/ 1313392 h 3347509"/>
              <a:gd name="connsiteX16" fmla="*/ 127000 w 1257300"/>
              <a:gd name="connsiteY16" fmla="*/ 837142 h 3347509"/>
              <a:gd name="connsiteX17" fmla="*/ 82550 w 1257300"/>
              <a:gd name="connsiteY17" fmla="*/ 652992 h 3347509"/>
              <a:gd name="connsiteX18" fmla="*/ 12700 w 1257300"/>
              <a:gd name="connsiteY18" fmla="*/ 614892 h 3347509"/>
              <a:gd name="connsiteX19" fmla="*/ 158750 w 1257300"/>
              <a:gd name="connsiteY19" fmla="*/ 564092 h 3347509"/>
              <a:gd name="connsiteX20" fmla="*/ 342900 w 1257300"/>
              <a:gd name="connsiteY20" fmla="*/ 341842 h 3347509"/>
              <a:gd name="connsiteX21" fmla="*/ 527050 w 1257300"/>
              <a:gd name="connsiteY21" fmla="*/ 125942 h 3347509"/>
              <a:gd name="connsiteX22" fmla="*/ 368300 w 1257300"/>
              <a:gd name="connsiteY22" fmla="*/ 17992 h 334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57300" h="3347509">
                <a:moveTo>
                  <a:pt x="368300" y="17992"/>
                </a:moveTo>
                <a:cubicBezTo>
                  <a:pt x="355600" y="0"/>
                  <a:pt x="395817" y="3175"/>
                  <a:pt x="450850" y="17992"/>
                </a:cubicBezTo>
                <a:cubicBezTo>
                  <a:pt x="505883" y="32809"/>
                  <a:pt x="620183" y="46567"/>
                  <a:pt x="698500" y="106892"/>
                </a:cubicBezTo>
                <a:cubicBezTo>
                  <a:pt x="776817" y="167217"/>
                  <a:pt x="858308" y="278342"/>
                  <a:pt x="920750" y="379942"/>
                </a:cubicBezTo>
                <a:cubicBezTo>
                  <a:pt x="983192" y="481542"/>
                  <a:pt x="1030817" y="590550"/>
                  <a:pt x="1073150" y="716492"/>
                </a:cubicBezTo>
                <a:cubicBezTo>
                  <a:pt x="1115483" y="842434"/>
                  <a:pt x="1150408" y="977900"/>
                  <a:pt x="1174750" y="1135592"/>
                </a:cubicBezTo>
                <a:cubicBezTo>
                  <a:pt x="1199092" y="1293284"/>
                  <a:pt x="1205442" y="1421342"/>
                  <a:pt x="1219200" y="1662642"/>
                </a:cubicBezTo>
                <a:cubicBezTo>
                  <a:pt x="1232958" y="1903942"/>
                  <a:pt x="1257300" y="2344209"/>
                  <a:pt x="1257300" y="2583392"/>
                </a:cubicBezTo>
                <a:cubicBezTo>
                  <a:pt x="1257300" y="2822575"/>
                  <a:pt x="1223433" y="2971801"/>
                  <a:pt x="1219200" y="3097742"/>
                </a:cubicBezTo>
                <a:cubicBezTo>
                  <a:pt x="1214967" y="3223683"/>
                  <a:pt x="1240367" y="3330575"/>
                  <a:pt x="1231900" y="3339042"/>
                </a:cubicBezTo>
                <a:cubicBezTo>
                  <a:pt x="1223433" y="3347509"/>
                  <a:pt x="1186392" y="3225800"/>
                  <a:pt x="1168400" y="3148542"/>
                </a:cubicBezTo>
                <a:cubicBezTo>
                  <a:pt x="1150408" y="3071284"/>
                  <a:pt x="1162050" y="2977092"/>
                  <a:pt x="1123950" y="2875492"/>
                </a:cubicBezTo>
                <a:cubicBezTo>
                  <a:pt x="1085850" y="2773892"/>
                  <a:pt x="1027642" y="2677584"/>
                  <a:pt x="939800" y="2538942"/>
                </a:cubicBezTo>
                <a:cubicBezTo>
                  <a:pt x="851958" y="2400300"/>
                  <a:pt x="698500" y="2187575"/>
                  <a:pt x="596900" y="2043642"/>
                </a:cubicBezTo>
                <a:cubicBezTo>
                  <a:pt x="495300" y="1899709"/>
                  <a:pt x="393700" y="1797050"/>
                  <a:pt x="330200" y="1675342"/>
                </a:cubicBezTo>
                <a:cubicBezTo>
                  <a:pt x="266700" y="1553634"/>
                  <a:pt x="249767" y="1453092"/>
                  <a:pt x="215900" y="1313392"/>
                </a:cubicBezTo>
                <a:cubicBezTo>
                  <a:pt x="182033" y="1173692"/>
                  <a:pt x="149225" y="947209"/>
                  <a:pt x="127000" y="837142"/>
                </a:cubicBezTo>
                <a:cubicBezTo>
                  <a:pt x="104775" y="727075"/>
                  <a:pt x="101600" y="690034"/>
                  <a:pt x="82550" y="652992"/>
                </a:cubicBezTo>
                <a:cubicBezTo>
                  <a:pt x="63500" y="615950"/>
                  <a:pt x="0" y="629709"/>
                  <a:pt x="12700" y="614892"/>
                </a:cubicBezTo>
                <a:cubicBezTo>
                  <a:pt x="25400" y="600075"/>
                  <a:pt x="103717" y="609600"/>
                  <a:pt x="158750" y="564092"/>
                </a:cubicBezTo>
                <a:cubicBezTo>
                  <a:pt x="213783" y="518584"/>
                  <a:pt x="281517" y="414867"/>
                  <a:pt x="342900" y="341842"/>
                </a:cubicBezTo>
                <a:cubicBezTo>
                  <a:pt x="404283" y="268817"/>
                  <a:pt x="517525" y="180975"/>
                  <a:pt x="527050" y="125942"/>
                </a:cubicBezTo>
                <a:cubicBezTo>
                  <a:pt x="536575" y="70909"/>
                  <a:pt x="381000" y="35984"/>
                  <a:pt x="368300" y="17992"/>
                </a:cubicBezTo>
                <a:close/>
              </a:path>
            </a:pathLst>
          </a:custGeom>
          <a:solidFill>
            <a:srgbClr val="30C8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04800" y="228600"/>
            <a:ext cx="1905000" cy="646331"/>
          </a:xfrm>
          <a:prstGeom prst="rect">
            <a:avLst/>
          </a:prstGeom>
          <a:noFill/>
        </p:spPr>
        <p:txBody>
          <a:bodyPr wrap="square" rtlCol="0">
            <a:spAutoFit/>
          </a:bodyPr>
          <a:lstStyle/>
          <a:p>
            <a:r>
              <a:rPr lang="en-US" b="1" dirty="0" smtClean="0"/>
              <a:t>Right Shoulder:</a:t>
            </a:r>
          </a:p>
          <a:p>
            <a:r>
              <a:rPr lang="en-US" b="1" dirty="0" smtClean="0"/>
              <a:t>Posterior View</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5" name="Group 14"/>
          <p:cNvGrpSpPr/>
          <p:nvPr/>
        </p:nvGrpSpPr>
        <p:grpSpPr>
          <a:xfrm>
            <a:off x="1219200" y="1143000"/>
            <a:ext cx="6604000" cy="4953000"/>
            <a:chOff x="533400" y="304800"/>
            <a:chExt cx="8128000" cy="6096000"/>
          </a:xfrm>
        </p:grpSpPr>
        <p:pic>
          <p:nvPicPr>
            <p:cNvPr id="5" name="Picture 4"/>
            <p:cNvPicPr>
              <a:picLocks noChangeAspect="1"/>
            </p:cNvPicPr>
            <p:nvPr/>
          </p:nvPicPr>
          <p:blipFill>
            <a:blip r:embed="rId2"/>
            <a:stretch>
              <a:fillRect/>
            </a:stretch>
          </p:blipFill>
          <p:spPr>
            <a:xfrm>
              <a:off x="533400" y="304800"/>
              <a:ext cx="8128000" cy="6096000"/>
            </a:xfrm>
            <a:prstGeom prst="rect">
              <a:avLst/>
            </a:prstGeom>
          </p:spPr>
        </p:pic>
        <p:sp>
          <p:nvSpPr>
            <p:cNvPr id="7" name="Oval 6"/>
            <p:cNvSpPr/>
            <p:nvPr/>
          </p:nvSpPr>
          <p:spPr>
            <a:xfrm>
              <a:off x="2362200" y="457200"/>
              <a:ext cx="4267200" cy="4267200"/>
            </a:xfrm>
            <a:prstGeom prst="ellipse">
              <a:avLst/>
            </a:prstGeom>
            <a:solidFill>
              <a:srgbClr val="0000FF">
                <a:alpha val="24000"/>
              </a:srgbClr>
            </a:solidFill>
            <a:ln>
              <a:solidFill>
                <a:schemeClr val="accent1">
                  <a:shade val="95000"/>
                  <a:satMod val="105000"/>
                  <a:alpha val="1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endCxn id="7" idx="5"/>
            </p:cNvCxnSpPr>
            <p:nvPr/>
          </p:nvCxnSpPr>
          <p:spPr>
            <a:xfrm>
              <a:off x="4572000" y="2895600"/>
              <a:ext cx="1432483" cy="1203883"/>
            </a:xfrm>
            <a:prstGeom prst="line">
              <a:avLst/>
            </a:prstGeom>
            <a:ln w="47625">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stCxn id="7" idx="0"/>
            </p:cNvCxnSpPr>
            <p:nvPr/>
          </p:nvCxnSpPr>
          <p:spPr>
            <a:xfrm rot="16200000" flipH="1">
              <a:off x="3314699" y="1638300"/>
              <a:ext cx="2423083" cy="60883"/>
            </a:xfrm>
            <a:prstGeom prst="line">
              <a:avLst/>
            </a:prstGeom>
            <a:ln w="47625">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14" name="Freeform 13"/>
            <p:cNvSpPr/>
            <p:nvPr/>
          </p:nvSpPr>
          <p:spPr>
            <a:xfrm>
              <a:off x="2355528" y="459339"/>
              <a:ext cx="3726960" cy="4293919"/>
            </a:xfrm>
            <a:custGeom>
              <a:avLst/>
              <a:gdLst>
                <a:gd name="connsiteX0" fmla="*/ 2089800 w 3726960"/>
                <a:gd name="connsiteY0" fmla="*/ 0 h 4293919"/>
                <a:gd name="connsiteX1" fmla="*/ 1414219 w 3726960"/>
                <a:gd name="connsiteY1" fmla="*/ 108080 h 4293919"/>
                <a:gd name="connsiteX2" fmla="*/ 779172 w 3726960"/>
                <a:gd name="connsiteY2" fmla="*/ 472849 h 4293919"/>
                <a:gd name="connsiteX3" fmla="*/ 238706 w 3726960"/>
                <a:gd name="connsiteY3" fmla="*/ 1121328 h 4293919"/>
                <a:gd name="connsiteX4" fmla="*/ 9008 w 3726960"/>
                <a:gd name="connsiteY4" fmla="*/ 1972456 h 4293919"/>
                <a:gd name="connsiteX5" fmla="*/ 184660 w 3726960"/>
                <a:gd name="connsiteY5" fmla="*/ 2972194 h 4293919"/>
                <a:gd name="connsiteX6" fmla="*/ 562985 w 3726960"/>
                <a:gd name="connsiteY6" fmla="*/ 3553123 h 4293919"/>
                <a:gd name="connsiteX7" fmla="*/ 1157497 w 3726960"/>
                <a:gd name="connsiteY7" fmla="*/ 4025972 h 4293919"/>
                <a:gd name="connsiteX8" fmla="*/ 2143847 w 3726960"/>
                <a:gd name="connsiteY8" fmla="*/ 4282661 h 4293919"/>
                <a:gd name="connsiteX9" fmla="*/ 2981568 w 3726960"/>
                <a:gd name="connsiteY9" fmla="*/ 4093522 h 4293919"/>
                <a:gd name="connsiteX10" fmla="*/ 3616615 w 3726960"/>
                <a:gd name="connsiteY10" fmla="*/ 3688223 h 4293919"/>
                <a:gd name="connsiteX11" fmla="*/ 3643639 w 3726960"/>
                <a:gd name="connsiteY11" fmla="*/ 3661203 h 429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6960" h="4293919">
                  <a:moveTo>
                    <a:pt x="2089800" y="0"/>
                  </a:moveTo>
                  <a:cubicBezTo>
                    <a:pt x="1861228" y="14636"/>
                    <a:pt x="1632657" y="29272"/>
                    <a:pt x="1414219" y="108080"/>
                  </a:cubicBezTo>
                  <a:cubicBezTo>
                    <a:pt x="1195781" y="186888"/>
                    <a:pt x="975091" y="303974"/>
                    <a:pt x="779172" y="472849"/>
                  </a:cubicBezTo>
                  <a:cubicBezTo>
                    <a:pt x="583253" y="641724"/>
                    <a:pt x="367067" y="871394"/>
                    <a:pt x="238706" y="1121328"/>
                  </a:cubicBezTo>
                  <a:cubicBezTo>
                    <a:pt x="110345" y="1371262"/>
                    <a:pt x="18016" y="1663979"/>
                    <a:pt x="9008" y="1972456"/>
                  </a:cubicBezTo>
                  <a:cubicBezTo>
                    <a:pt x="0" y="2280933"/>
                    <a:pt x="92331" y="2708750"/>
                    <a:pt x="184660" y="2972194"/>
                  </a:cubicBezTo>
                  <a:cubicBezTo>
                    <a:pt x="276989" y="3235638"/>
                    <a:pt x="400846" y="3377493"/>
                    <a:pt x="562985" y="3553123"/>
                  </a:cubicBezTo>
                  <a:cubicBezTo>
                    <a:pt x="725124" y="3728753"/>
                    <a:pt x="894020" y="3904382"/>
                    <a:pt x="1157497" y="4025972"/>
                  </a:cubicBezTo>
                  <a:cubicBezTo>
                    <a:pt x="1420974" y="4147562"/>
                    <a:pt x="1839835" y="4271403"/>
                    <a:pt x="2143847" y="4282661"/>
                  </a:cubicBezTo>
                  <a:cubicBezTo>
                    <a:pt x="2447859" y="4293919"/>
                    <a:pt x="2736107" y="4192595"/>
                    <a:pt x="2981568" y="4093522"/>
                  </a:cubicBezTo>
                  <a:cubicBezTo>
                    <a:pt x="3227029" y="3994449"/>
                    <a:pt x="3506270" y="3760276"/>
                    <a:pt x="3616615" y="3688223"/>
                  </a:cubicBezTo>
                  <a:cubicBezTo>
                    <a:pt x="3726960" y="3616170"/>
                    <a:pt x="3643639" y="3661203"/>
                    <a:pt x="3643639" y="3661203"/>
                  </a:cubicBezTo>
                </a:path>
              </a:pathLst>
            </a:custGeom>
            <a:ln w="76200">
              <a:solidFill>
                <a:schemeClr val="accent2"/>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6"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Shoulder: General Range of Motion</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7" name="Rectangle 16"/>
          <p:cNvSpPr/>
          <p:nvPr/>
        </p:nvSpPr>
        <p:spPr>
          <a:xfrm>
            <a:off x="685800" y="6260068"/>
            <a:ext cx="8001000" cy="369332"/>
          </a:xfrm>
          <a:prstGeom prst="rect">
            <a:avLst/>
          </a:prstGeom>
        </p:spPr>
        <p:txBody>
          <a:bodyPr wrap="square">
            <a:spAutoFit/>
          </a:bodyPr>
          <a:lstStyle/>
          <a:p>
            <a:r>
              <a:rPr lang="en-US" dirty="0" smtClean="0"/>
              <a:t>Note: the </a:t>
            </a:r>
            <a:r>
              <a:rPr lang="en-US" dirty="0" err="1" smtClean="0"/>
              <a:t>clavical</a:t>
            </a:r>
            <a:r>
              <a:rPr lang="en-US" dirty="0" smtClean="0"/>
              <a:t> moves greatly with the rotation of the </a:t>
            </a:r>
            <a:r>
              <a:rPr lang="en-US" dirty="0" err="1" smtClean="0"/>
              <a:t>glenohumeral</a:t>
            </a:r>
            <a:r>
              <a:rPr lang="en-US" dirty="0" smtClean="0"/>
              <a:t> joint.</a:t>
            </a:r>
          </a:p>
        </p:txBody>
      </p:sp>
      <p:sp>
        <p:nvSpPr>
          <p:cNvPr id="18" name="Rectangle 17"/>
          <p:cNvSpPr/>
          <p:nvPr/>
        </p:nvSpPr>
        <p:spPr>
          <a:xfrm>
            <a:off x="3657600" y="6734889"/>
            <a:ext cx="5486400" cy="246221"/>
          </a:xfrm>
          <a:prstGeom prst="rect">
            <a:avLst/>
          </a:prstGeom>
        </p:spPr>
        <p:txBody>
          <a:bodyPr wrap="square">
            <a:spAutoFit/>
          </a:bodyPr>
          <a:lstStyle/>
          <a:p>
            <a:r>
              <a:rPr lang="en-US" sz="1000" dirty="0" smtClean="0"/>
              <a:t>http://www.pregnancy-yoga.net/wp-content/uploads/2010/09/3-Inhale-Arms-up.png</a:t>
            </a:r>
            <a:endParaRPr lang="en-US" sz="1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Picture 57.png"/>
          <p:cNvPicPr>
            <a:picLocks noChangeAspect="1"/>
          </p:cNvPicPr>
          <p:nvPr/>
        </p:nvPicPr>
        <p:blipFill>
          <a:blip r:embed="rId2"/>
          <a:stretch>
            <a:fillRect/>
          </a:stretch>
        </p:blipFill>
        <p:spPr>
          <a:xfrm>
            <a:off x="0" y="0"/>
            <a:ext cx="2286000" cy="4860001"/>
          </a:xfrm>
          <a:prstGeom prst="rect">
            <a:avLst/>
          </a:prstGeom>
        </p:spPr>
      </p:pic>
      <p:sp>
        <p:nvSpPr>
          <p:cNvPr id="4" name="Title 4"/>
          <p:cNvSpPr txBox="1">
            <a:spLocks/>
          </p:cNvSpPr>
          <p:nvPr/>
        </p:nvSpPr>
        <p:spPr>
          <a:xfrm>
            <a:off x="0" y="76200"/>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noProof="0" dirty="0" smtClean="0">
                <a:latin typeface="+mj-lt"/>
                <a:ea typeface="+mj-ea"/>
                <a:cs typeface="+mj-cs"/>
              </a:rPr>
              <a:t>The Shoulder Capsule: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dirty="0" err="1" smtClean="0">
                <a:ln>
                  <a:noFill/>
                </a:ln>
                <a:solidFill>
                  <a:schemeClr val="tx1"/>
                </a:solidFill>
                <a:effectLst/>
                <a:uLnTx/>
                <a:uFillTx/>
                <a:latin typeface="+mj-lt"/>
                <a:ea typeface="+mj-ea"/>
                <a:cs typeface="+mj-cs"/>
              </a:rPr>
              <a:t>Glenohumeral</a:t>
            </a:r>
            <a:r>
              <a:rPr kumimoji="0" lang="en-US" sz="2800" b="1" i="0" u="none" strike="noStrike" kern="1200" cap="none" spc="0" normalizeH="0" baseline="0" dirty="0" smtClean="0">
                <a:ln>
                  <a:noFill/>
                </a:ln>
                <a:solidFill>
                  <a:schemeClr val="tx1"/>
                </a:solidFill>
                <a:effectLst/>
                <a:uLnTx/>
                <a:uFillTx/>
                <a:latin typeface="+mj-lt"/>
                <a:ea typeface="+mj-ea"/>
                <a:cs typeface="+mj-cs"/>
              </a:rPr>
              <a:t> Joint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8" name="Picture 7" descr="Picture 3.png"/>
          <p:cNvPicPr>
            <a:picLocks noChangeAspect="1"/>
          </p:cNvPicPr>
          <p:nvPr/>
        </p:nvPicPr>
        <p:blipFill>
          <a:blip r:embed="rId3"/>
          <a:stretch>
            <a:fillRect/>
          </a:stretch>
        </p:blipFill>
        <p:spPr>
          <a:xfrm>
            <a:off x="5590176" y="1219200"/>
            <a:ext cx="3553824" cy="3429000"/>
          </a:xfrm>
          <a:prstGeom prst="rect">
            <a:avLst/>
          </a:prstGeom>
        </p:spPr>
      </p:pic>
      <p:sp>
        <p:nvSpPr>
          <p:cNvPr id="9" name="TextBox 8"/>
          <p:cNvSpPr txBox="1"/>
          <p:nvPr/>
        </p:nvSpPr>
        <p:spPr>
          <a:xfrm>
            <a:off x="2362200" y="1143000"/>
            <a:ext cx="3581400" cy="3693319"/>
          </a:xfrm>
          <a:prstGeom prst="rect">
            <a:avLst/>
          </a:prstGeom>
          <a:noFill/>
        </p:spPr>
        <p:txBody>
          <a:bodyPr wrap="square" rtlCol="0">
            <a:spAutoFit/>
          </a:bodyPr>
          <a:lstStyle/>
          <a:p>
            <a:r>
              <a:rPr lang="en-US" dirty="0" smtClean="0"/>
              <a:t>The shoulder joint is reinforced by multiple ligaments and muscles, including the S.I.T.S. muscles and the biceps </a:t>
            </a:r>
            <a:r>
              <a:rPr lang="en-US" dirty="0" err="1" smtClean="0"/>
              <a:t>brachii</a:t>
            </a:r>
            <a:r>
              <a:rPr lang="en-US" dirty="0" smtClean="0"/>
              <a:t>. </a:t>
            </a:r>
          </a:p>
          <a:p>
            <a:endParaRPr lang="en-US" dirty="0" smtClean="0"/>
          </a:p>
          <a:p>
            <a:r>
              <a:rPr lang="en-US" dirty="0" smtClean="0"/>
              <a:t>The </a:t>
            </a:r>
            <a:r>
              <a:rPr lang="en-US" b="1" dirty="0" err="1" smtClean="0"/>
              <a:t>glenoid</a:t>
            </a:r>
            <a:r>
              <a:rPr lang="en-US" b="1" dirty="0" smtClean="0"/>
              <a:t> labrum </a:t>
            </a:r>
            <a:r>
              <a:rPr lang="en-US" dirty="0" smtClean="0"/>
              <a:t>is a ring that runs around the actual shoulder cavity and</a:t>
            </a:r>
            <a:r>
              <a:rPr lang="en-US" b="1" dirty="0" smtClean="0"/>
              <a:t> </a:t>
            </a:r>
            <a:r>
              <a:rPr lang="en-US" dirty="0" smtClean="0"/>
              <a:t>deepens joint.</a:t>
            </a:r>
          </a:p>
          <a:p>
            <a:endParaRPr lang="en-US" dirty="0" smtClean="0"/>
          </a:p>
          <a:p>
            <a:r>
              <a:rPr lang="en-US" dirty="0" smtClean="0"/>
              <a:t>Below are some examples of </a:t>
            </a:r>
            <a:r>
              <a:rPr lang="en-US" dirty="0" err="1" smtClean="0"/>
              <a:t>sholder</a:t>
            </a:r>
            <a:r>
              <a:rPr lang="en-US" dirty="0" smtClean="0"/>
              <a:t> movements while dancing:</a:t>
            </a:r>
            <a:endParaRPr lang="en-US" dirty="0"/>
          </a:p>
        </p:txBody>
      </p:sp>
      <p:pic>
        <p:nvPicPr>
          <p:cNvPr id="11" name="Picture 10"/>
          <p:cNvPicPr>
            <a:picLocks noChangeAspect="1"/>
          </p:cNvPicPr>
          <p:nvPr/>
        </p:nvPicPr>
        <p:blipFill>
          <a:blip r:embed="rId4"/>
          <a:srcRect t="2051" b="55897"/>
          <a:stretch>
            <a:fillRect/>
          </a:stretch>
        </p:blipFill>
        <p:spPr>
          <a:xfrm>
            <a:off x="0" y="4818126"/>
            <a:ext cx="4419600" cy="1812036"/>
          </a:xfrm>
          <a:prstGeom prst="rect">
            <a:avLst/>
          </a:prstGeom>
        </p:spPr>
      </p:pic>
      <p:pic>
        <p:nvPicPr>
          <p:cNvPr id="12" name="Picture 11"/>
          <p:cNvPicPr>
            <a:picLocks noChangeAspect="1"/>
          </p:cNvPicPr>
          <p:nvPr/>
        </p:nvPicPr>
        <p:blipFill>
          <a:blip r:embed="rId4"/>
          <a:srcRect t="47141" b="10807"/>
          <a:stretch>
            <a:fillRect/>
          </a:stretch>
        </p:blipFill>
        <p:spPr>
          <a:xfrm>
            <a:off x="4482572" y="4750860"/>
            <a:ext cx="4648200" cy="1905762"/>
          </a:xfrm>
          <a:prstGeom prst="rect">
            <a:avLst/>
          </a:prstGeom>
        </p:spPr>
      </p:pic>
      <p:sp>
        <p:nvSpPr>
          <p:cNvPr id="13" name="Rectangle 12"/>
          <p:cNvSpPr/>
          <p:nvPr/>
        </p:nvSpPr>
        <p:spPr>
          <a:xfrm>
            <a:off x="4267200" y="6611779"/>
            <a:ext cx="6477000" cy="246221"/>
          </a:xfrm>
          <a:prstGeom prst="rect">
            <a:avLst/>
          </a:prstGeom>
        </p:spPr>
        <p:txBody>
          <a:bodyPr wrap="square">
            <a:spAutoFit/>
          </a:bodyPr>
          <a:lstStyle/>
          <a:p>
            <a:r>
              <a:rPr lang="en-US" sz="1000" dirty="0" err="1" smtClean="0"/>
              <a:t>http://www.buzzfeed.com/chrismenning/how-to-dance-like-thom-yorke</a:t>
            </a:r>
            <a:endParaRPr lang="en-US" sz="1000" dirty="0"/>
          </a:p>
        </p:txBody>
      </p:sp>
      <p:grpSp>
        <p:nvGrpSpPr>
          <p:cNvPr id="20" name="Group 19"/>
          <p:cNvGrpSpPr/>
          <p:nvPr/>
        </p:nvGrpSpPr>
        <p:grpSpPr>
          <a:xfrm>
            <a:off x="757767" y="510646"/>
            <a:ext cx="1604433" cy="2878885"/>
            <a:chOff x="757767" y="510646"/>
            <a:chExt cx="1604433" cy="2878885"/>
          </a:xfrm>
        </p:grpSpPr>
        <p:cxnSp>
          <p:nvCxnSpPr>
            <p:cNvPr id="7" name="Straight Arrow Connector 6"/>
            <p:cNvCxnSpPr/>
            <p:nvPr/>
          </p:nvCxnSpPr>
          <p:spPr>
            <a:xfrm rot="16200000" flipV="1">
              <a:off x="914400" y="1981200"/>
              <a:ext cx="99060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71600" y="2743200"/>
              <a:ext cx="990600" cy="646331"/>
            </a:xfrm>
            <a:prstGeom prst="rect">
              <a:avLst/>
            </a:prstGeom>
            <a:noFill/>
          </p:spPr>
          <p:txBody>
            <a:bodyPr wrap="square" rtlCol="0">
              <a:spAutoFit/>
            </a:bodyPr>
            <a:lstStyle/>
            <a:p>
              <a:r>
                <a:rPr lang="en-US" dirty="0" err="1" smtClean="0"/>
                <a:t>Glenoid</a:t>
              </a:r>
              <a:r>
                <a:rPr lang="en-US" dirty="0" smtClean="0"/>
                <a:t> labrum</a:t>
              </a:r>
              <a:endParaRPr lang="en-US" dirty="0"/>
            </a:p>
          </p:txBody>
        </p:sp>
        <p:sp>
          <p:nvSpPr>
            <p:cNvPr id="19" name="Freeform 18"/>
            <p:cNvSpPr/>
            <p:nvPr/>
          </p:nvSpPr>
          <p:spPr>
            <a:xfrm>
              <a:off x="757767" y="510646"/>
              <a:ext cx="910696" cy="1287462"/>
            </a:xfrm>
            <a:custGeom>
              <a:avLst/>
              <a:gdLst>
                <a:gd name="connsiteX0" fmla="*/ 661458 w 910696"/>
                <a:gd name="connsiteY0" fmla="*/ 10054 h 1287462"/>
                <a:gd name="connsiteX1" fmla="*/ 626533 w 910696"/>
                <a:gd name="connsiteY1" fmla="*/ 105304 h 1287462"/>
                <a:gd name="connsiteX2" fmla="*/ 543983 w 910696"/>
                <a:gd name="connsiteY2" fmla="*/ 191029 h 1287462"/>
                <a:gd name="connsiteX3" fmla="*/ 359833 w 910696"/>
                <a:gd name="connsiteY3" fmla="*/ 273579 h 1287462"/>
                <a:gd name="connsiteX4" fmla="*/ 175683 w 910696"/>
                <a:gd name="connsiteY4" fmla="*/ 391054 h 1287462"/>
                <a:gd name="connsiteX5" fmla="*/ 61383 w 910696"/>
                <a:gd name="connsiteY5" fmla="*/ 587904 h 1287462"/>
                <a:gd name="connsiteX6" fmla="*/ 10583 w 910696"/>
                <a:gd name="connsiteY6" fmla="*/ 746654 h 1287462"/>
                <a:gd name="connsiteX7" fmla="*/ 23283 w 910696"/>
                <a:gd name="connsiteY7" fmla="*/ 984779 h 1287462"/>
                <a:gd name="connsiteX8" fmla="*/ 150283 w 910696"/>
                <a:gd name="connsiteY8" fmla="*/ 1165754 h 1287462"/>
                <a:gd name="connsiteX9" fmla="*/ 302683 w 910696"/>
                <a:gd name="connsiteY9" fmla="*/ 1251479 h 1287462"/>
                <a:gd name="connsiteX10" fmla="*/ 496358 w 910696"/>
                <a:gd name="connsiteY10" fmla="*/ 1273704 h 1287462"/>
                <a:gd name="connsiteX11" fmla="*/ 728133 w 910696"/>
                <a:gd name="connsiteY11" fmla="*/ 1168929 h 1287462"/>
                <a:gd name="connsiteX12" fmla="*/ 851958 w 910696"/>
                <a:gd name="connsiteY12" fmla="*/ 1045104 h 1287462"/>
                <a:gd name="connsiteX13" fmla="*/ 886883 w 910696"/>
                <a:gd name="connsiteY13" fmla="*/ 946679 h 1287462"/>
                <a:gd name="connsiteX14" fmla="*/ 909108 w 910696"/>
                <a:gd name="connsiteY14" fmla="*/ 826029 h 1287462"/>
                <a:gd name="connsiteX15" fmla="*/ 896408 w 910696"/>
                <a:gd name="connsiteY15" fmla="*/ 597429 h 1287462"/>
                <a:gd name="connsiteX16" fmla="*/ 864658 w 910696"/>
                <a:gd name="connsiteY16" fmla="*/ 387879 h 1287462"/>
                <a:gd name="connsiteX17" fmla="*/ 813858 w 910696"/>
                <a:gd name="connsiteY17" fmla="*/ 257704 h 1287462"/>
                <a:gd name="connsiteX18" fmla="*/ 750358 w 910696"/>
                <a:gd name="connsiteY18" fmla="*/ 187854 h 1287462"/>
                <a:gd name="connsiteX19" fmla="*/ 705908 w 910696"/>
                <a:gd name="connsiteY19" fmla="*/ 194204 h 1287462"/>
                <a:gd name="connsiteX20" fmla="*/ 702733 w 910696"/>
                <a:gd name="connsiteY20" fmla="*/ 219604 h 1287462"/>
                <a:gd name="connsiteX21" fmla="*/ 766233 w 910696"/>
                <a:gd name="connsiteY21" fmla="*/ 248179 h 1287462"/>
                <a:gd name="connsiteX22" fmla="*/ 826558 w 910696"/>
                <a:gd name="connsiteY22" fmla="*/ 406929 h 1287462"/>
                <a:gd name="connsiteX23" fmla="*/ 820208 w 910696"/>
                <a:gd name="connsiteY23" fmla="*/ 499004 h 1287462"/>
                <a:gd name="connsiteX24" fmla="*/ 855133 w 910696"/>
                <a:gd name="connsiteY24" fmla="*/ 689504 h 1287462"/>
                <a:gd name="connsiteX25" fmla="*/ 867833 w 910696"/>
                <a:gd name="connsiteY25" fmla="*/ 819679 h 1287462"/>
                <a:gd name="connsiteX26" fmla="*/ 858308 w 910696"/>
                <a:gd name="connsiteY26" fmla="*/ 946679 h 1287462"/>
                <a:gd name="connsiteX27" fmla="*/ 740833 w 910696"/>
                <a:gd name="connsiteY27" fmla="*/ 1111779 h 1287462"/>
                <a:gd name="connsiteX28" fmla="*/ 534458 w 910696"/>
                <a:gd name="connsiteY28" fmla="*/ 1200679 h 1287462"/>
                <a:gd name="connsiteX29" fmla="*/ 334433 w 910696"/>
                <a:gd name="connsiteY29" fmla="*/ 1187979 h 1287462"/>
                <a:gd name="connsiteX30" fmla="*/ 178858 w 910696"/>
                <a:gd name="connsiteY30" fmla="*/ 1102254 h 1287462"/>
                <a:gd name="connsiteX31" fmla="*/ 74083 w 910696"/>
                <a:gd name="connsiteY31" fmla="*/ 930804 h 1287462"/>
                <a:gd name="connsiteX32" fmla="*/ 67733 w 910696"/>
                <a:gd name="connsiteY32" fmla="*/ 718079 h 1287462"/>
                <a:gd name="connsiteX33" fmla="*/ 150283 w 910696"/>
                <a:gd name="connsiteY33" fmla="*/ 524404 h 1287462"/>
                <a:gd name="connsiteX34" fmla="*/ 328083 w 910696"/>
                <a:gd name="connsiteY34" fmla="*/ 343429 h 1287462"/>
                <a:gd name="connsiteX35" fmla="*/ 594783 w 910696"/>
                <a:gd name="connsiteY35" fmla="*/ 222779 h 1287462"/>
                <a:gd name="connsiteX36" fmla="*/ 693208 w 910696"/>
                <a:gd name="connsiteY36" fmla="*/ 216429 h 1287462"/>
                <a:gd name="connsiteX37" fmla="*/ 778933 w 910696"/>
                <a:gd name="connsiteY37" fmla="*/ 171979 h 1287462"/>
                <a:gd name="connsiteX38" fmla="*/ 823383 w 910696"/>
                <a:gd name="connsiteY38" fmla="*/ 44979 h 1287462"/>
                <a:gd name="connsiteX39" fmla="*/ 661458 w 910696"/>
                <a:gd name="connsiteY39" fmla="*/ 10054 h 12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0696" h="1287462">
                  <a:moveTo>
                    <a:pt x="661458" y="10054"/>
                  </a:moveTo>
                  <a:cubicBezTo>
                    <a:pt x="628650" y="20108"/>
                    <a:pt x="646112" y="75142"/>
                    <a:pt x="626533" y="105304"/>
                  </a:cubicBezTo>
                  <a:cubicBezTo>
                    <a:pt x="606954" y="135467"/>
                    <a:pt x="588433" y="162983"/>
                    <a:pt x="543983" y="191029"/>
                  </a:cubicBezTo>
                  <a:cubicBezTo>
                    <a:pt x="499533" y="219075"/>
                    <a:pt x="421216" y="240242"/>
                    <a:pt x="359833" y="273579"/>
                  </a:cubicBezTo>
                  <a:cubicBezTo>
                    <a:pt x="298450" y="306916"/>
                    <a:pt x="225425" y="338667"/>
                    <a:pt x="175683" y="391054"/>
                  </a:cubicBezTo>
                  <a:cubicBezTo>
                    <a:pt x="125941" y="443441"/>
                    <a:pt x="88900" y="528637"/>
                    <a:pt x="61383" y="587904"/>
                  </a:cubicBezTo>
                  <a:cubicBezTo>
                    <a:pt x="33866" y="647171"/>
                    <a:pt x="16933" y="680508"/>
                    <a:pt x="10583" y="746654"/>
                  </a:cubicBezTo>
                  <a:cubicBezTo>
                    <a:pt x="4233" y="812800"/>
                    <a:pt x="0" y="914929"/>
                    <a:pt x="23283" y="984779"/>
                  </a:cubicBezTo>
                  <a:cubicBezTo>
                    <a:pt x="46566" y="1054629"/>
                    <a:pt x="103716" y="1121304"/>
                    <a:pt x="150283" y="1165754"/>
                  </a:cubicBezTo>
                  <a:cubicBezTo>
                    <a:pt x="196850" y="1210204"/>
                    <a:pt x="245004" y="1233487"/>
                    <a:pt x="302683" y="1251479"/>
                  </a:cubicBezTo>
                  <a:cubicBezTo>
                    <a:pt x="360362" y="1269471"/>
                    <a:pt x="425450" y="1287462"/>
                    <a:pt x="496358" y="1273704"/>
                  </a:cubicBezTo>
                  <a:cubicBezTo>
                    <a:pt x="567266" y="1259946"/>
                    <a:pt x="668866" y="1207029"/>
                    <a:pt x="728133" y="1168929"/>
                  </a:cubicBezTo>
                  <a:cubicBezTo>
                    <a:pt x="787400" y="1130829"/>
                    <a:pt x="825500" y="1082146"/>
                    <a:pt x="851958" y="1045104"/>
                  </a:cubicBezTo>
                  <a:cubicBezTo>
                    <a:pt x="878416" y="1008062"/>
                    <a:pt x="877358" y="983191"/>
                    <a:pt x="886883" y="946679"/>
                  </a:cubicBezTo>
                  <a:cubicBezTo>
                    <a:pt x="896408" y="910167"/>
                    <a:pt x="907520" y="884237"/>
                    <a:pt x="909108" y="826029"/>
                  </a:cubicBezTo>
                  <a:cubicBezTo>
                    <a:pt x="910696" y="767821"/>
                    <a:pt x="903816" y="670454"/>
                    <a:pt x="896408" y="597429"/>
                  </a:cubicBezTo>
                  <a:cubicBezTo>
                    <a:pt x="889000" y="524404"/>
                    <a:pt x="878416" y="444500"/>
                    <a:pt x="864658" y="387879"/>
                  </a:cubicBezTo>
                  <a:cubicBezTo>
                    <a:pt x="850900" y="331258"/>
                    <a:pt x="832908" y="291042"/>
                    <a:pt x="813858" y="257704"/>
                  </a:cubicBezTo>
                  <a:cubicBezTo>
                    <a:pt x="794808" y="224367"/>
                    <a:pt x="768350" y="198437"/>
                    <a:pt x="750358" y="187854"/>
                  </a:cubicBezTo>
                  <a:cubicBezTo>
                    <a:pt x="732366" y="177271"/>
                    <a:pt x="713845" y="188912"/>
                    <a:pt x="705908" y="194204"/>
                  </a:cubicBezTo>
                  <a:cubicBezTo>
                    <a:pt x="697971" y="199496"/>
                    <a:pt x="692679" y="210608"/>
                    <a:pt x="702733" y="219604"/>
                  </a:cubicBezTo>
                  <a:cubicBezTo>
                    <a:pt x="712787" y="228600"/>
                    <a:pt x="745596" y="216958"/>
                    <a:pt x="766233" y="248179"/>
                  </a:cubicBezTo>
                  <a:cubicBezTo>
                    <a:pt x="786870" y="279400"/>
                    <a:pt x="817562" y="365125"/>
                    <a:pt x="826558" y="406929"/>
                  </a:cubicBezTo>
                  <a:cubicBezTo>
                    <a:pt x="835554" y="448733"/>
                    <a:pt x="815446" y="451908"/>
                    <a:pt x="820208" y="499004"/>
                  </a:cubicBezTo>
                  <a:cubicBezTo>
                    <a:pt x="824970" y="546100"/>
                    <a:pt x="847196" y="636058"/>
                    <a:pt x="855133" y="689504"/>
                  </a:cubicBezTo>
                  <a:cubicBezTo>
                    <a:pt x="863071" y="742950"/>
                    <a:pt x="867304" y="776817"/>
                    <a:pt x="867833" y="819679"/>
                  </a:cubicBezTo>
                  <a:cubicBezTo>
                    <a:pt x="868362" y="862541"/>
                    <a:pt x="879475" y="897996"/>
                    <a:pt x="858308" y="946679"/>
                  </a:cubicBezTo>
                  <a:cubicBezTo>
                    <a:pt x="837141" y="995362"/>
                    <a:pt x="794808" y="1069446"/>
                    <a:pt x="740833" y="1111779"/>
                  </a:cubicBezTo>
                  <a:cubicBezTo>
                    <a:pt x="686858" y="1154112"/>
                    <a:pt x="602191" y="1187979"/>
                    <a:pt x="534458" y="1200679"/>
                  </a:cubicBezTo>
                  <a:cubicBezTo>
                    <a:pt x="466725" y="1213379"/>
                    <a:pt x="393700" y="1204383"/>
                    <a:pt x="334433" y="1187979"/>
                  </a:cubicBezTo>
                  <a:cubicBezTo>
                    <a:pt x="275166" y="1171575"/>
                    <a:pt x="222249" y="1145116"/>
                    <a:pt x="178858" y="1102254"/>
                  </a:cubicBezTo>
                  <a:cubicBezTo>
                    <a:pt x="135467" y="1059392"/>
                    <a:pt x="92604" y="994833"/>
                    <a:pt x="74083" y="930804"/>
                  </a:cubicBezTo>
                  <a:cubicBezTo>
                    <a:pt x="55562" y="866775"/>
                    <a:pt x="55033" y="785812"/>
                    <a:pt x="67733" y="718079"/>
                  </a:cubicBezTo>
                  <a:cubicBezTo>
                    <a:pt x="80433" y="650346"/>
                    <a:pt x="106891" y="586846"/>
                    <a:pt x="150283" y="524404"/>
                  </a:cubicBezTo>
                  <a:cubicBezTo>
                    <a:pt x="193675" y="461962"/>
                    <a:pt x="254000" y="393700"/>
                    <a:pt x="328083" y="343429"/>
                  </a:cubicBezTo>
                  <a:cubicBezTo>
                    <a:pt x="402166" y="293158"/>
                    <a:pt x="533929" y="243946"/>
                    <a:pt x="594783" y="222779"/>
                  </a:cubicBezTo>
                  <a:cubicBezTo>
                    <a:pt x="655637" y="201612"/>
                    <a:pt x="662516" y="224896"/>
                    <a:pt x="693208" y="216429"/>
                  </a:cubicBezTo>
                  <a:cubicBezTo>
                    <a:pt x="723900" y="207962"/>
                    <a:pt x="757237" y="200554"/>
                    <a:pt x="778933" y="171979"/>
                  </a:cubicBezTo>
                  <a:cubicBezTo>
                    <a:pt x="800629" y="143404"/>
                    <a:pt x="839258" y="75141"/>
                    <a:pt x="823383" y="44979"/>
                  </a:cubicBezTo>
                  <a:cubicBezTo>
                    <a:pt x="807508" y="14817"/>
                    <a:pt x="694266" y="0"/>
                    <a:pt x="661458" y="10054"/>
                  </a:cubicBezTo>
                  <a:close/>
                </a:path>
              </a:pathLst>
            </a:custGeom>
            <a:solidFill>
              <a:srgbClr val="00009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Clinical: The Rotator Cuff</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Rounded Rectangle 2"/>
          <p:cNvSpPr/>
          <p:nvPr/>
        </p:nvSpPr>
        <p:spPr>
          <a:xfrm>
            <a:off x="533400" y="838200"/>
            <a:ext cx="8382000" cy="5410200"/>
          </a:xfrm>
          <a:prstGeom prst="roundRect">
            <a:avLst/>
          </a:prstGeom>
          <a:solidFill>
            <a:srgbClr val="3366FF">
              <a:alpha val="20000"/>
            </a:srgbClr>
          </a:solidFill>
          <a:ln w="25400">
            <a:solidFill>
              <a:srgbClr val="000090">
                <a:alpha val="4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803415" y="990600"/>
            <a:ext cx="8153400" cy="2308324"/>
          </a:xfrm>
          <a:prstGeom prst="rect">
            <a:avLst/>
          </a:prstGeom>
          <a:noFill/>
        </p:spPr>
        <p:txBody>
          <a:bodyPr wrap="square" rtlCol="0">
            <a:spAutoFit/>
          </a:bodyPr>
          <a:lstStyle/>
          <a:p>
            <a:r>
              <a:rPr lang="en-US" dirty="0" smtClean="0"/>
              <a:t>Joints, because of their frequent amount of movement and combination of muscles and ligaments holding them together, injury is common to these supporting structures.  Sports demand a large amount of physical strength and mobility from the body and its joints and a person can often overwork or hyperextend joints leading to strain or possible tears.   </a:t>
            </a:r>
          </a:p>
          <a:p>
            <a:endParaRPr lang="en-US" dirty="0" smtClean="0"/>
          </a:p>
          <a:p>
            <a:r>
              <a:rPr lang="en-US" dirty="0" smtClean="0"/>
              <a:t>Injury to the </a:t>
            </a:r>
            <a:r>
              <a:rPr lang="en-US" b="1" dirty="0" err="1" smtClean="0"/>
              <a:t>axilary</a:t>
            </a:r>
            <a:r>
              <a:rPr lang="en-US" b="1" dirty="0" smtClean="0"/>
              <a:t> nerve </a:t>
            </a:r>
            <a:r>
              <a:rPr lang="en-US" dirty="0" smtClean="0"/>
              <a:t>is common with dislocation of the </a:t>
            </a:r>
            <a:r>
              <a:rPr lang="en-US" dirty="0" err="1" smtClean="0"/>
              <a:t>glenohumeral</a:t>
            </a:r>
            <a:r>
              <a:rPr lang="en-US" dirty="0" smtClean="0"/>
              <a:t> joint.</a:t>
            </a:r>
          </a:p>
        </p:txBody>
      </p:sp>
      <p:pic>
        <p:nvPicPr>
          <p:cNvPr id="5" name="Picture 4"/>
          <p:cNvPicPr>
            <a:picLocks noChangeAspect="1"/>
          </p:cNvPicPr>
          <p:nvPr/>
        </p:nvPicPr>
        <p:blipFill>
          <a:blip r:embed="rId2"/>
          <a:stretch>
            <a:fillRect/>
          </a:stretch>
        </p:blipFill>
        <p:spPr>
          <a:xfrm>
            <a:off x="4330700" y="3352800"/>
            <a:ext cx="1930400" cy="1930400"/>
          </a:xfrm>
          <a:prstGeom prst="rect">
            <a:avLst/>
          </a:prstGeom>
        </p:spPr>
      </p:pic>
      <p:pic>
        <p:nvPicPr>
          <p:cNvPr id="6" name="Picture 5"/>
          <p:cNvPicPr>
            <a:picLocks noChangeAspect="1"/>
          </p:cNvPicPr>
          <p:nvPr/>
        </p:nvPicPr>
        <p:blipFill>
          <a:blip r:embed="rId3"/>
          <a:stretch>
            <a:fillRect/>
          </a:stretch>
        </p:blipFill>
        <p:spPr>
          <a:xfrm>
            <a:off x="6348476" y="3352800"/>
            <a:ext cx="1804924" cy="1930400"/>
          </a:xfrm>
          <a:prstGeom prst="rect">
            <a:avLst/>
          </a:prstGeom>
        </p:spPr>
      </p:pic>
      <p:sp>
        <p:nvSpPr>
          <p:cNvPr id="7" name="Rectangle 6"/>
          <p:cNvSpPr/>
          <p:nvPr/>
        </p:nvSpPr>
        <p:spPr>
          <a:xfrm>
            <a:off x="4572000" y="6611779"/>
            <a:ext cx="4572000" cy="246221"/>
          </a:xfrm>
          <a:prstGeom prst="rect">
            <a:avLst/>
          </a:prstGeom>
        </p:spPr>
        <p:txBody>
          <a:bodyPr>
            <a:spAutoFit/>
          </a:bodyPr>
          <a:lstStyle/>
          <a:p>
            <a:r>
              <a:rPr lang="en-US" sz="1000" dirty="0" smtClean="0"/>
              <a:t>http://</a:t>
            </a:r>
            <a:r>
              <a:rPr lang="en-US" sz="1000" dirty="0" err="1" smtClean="0"/>
              <a:t>en.wikipedia.org/wiki/Rotator_cuff_tear</a:t>
            </a:r>
            <a:endParaRPr lang="en-US" sz="1000" dirty="0"/>
          </a:p>
        </p:txBody>
      </p:sp>
      <p:pic>
        <p:nvPicPr>
          <p:cNvPr id="8" name="Picture 7" descr="Picture 6.png"/>
          <p:cNvPicPr>
            <a:picLocks noChangeAspect="1"/>
          </p:cNvPicPr>
          <p:nvPr/>
        </p:nvPicPr>
        <p:blipFill>
          <a:blip r:embed="rId4">
            <a:clrChange>
              <a:clrFrom>
                <a:srgbClr val="FFFFFF"/>
              </a:clrFrom>
              <a:clrTo>
                <a:srgbClr val="FFFFFF">
                  <a:alpha val="0"/>
                </a:srgbClr>
              </a:clrTo>
            </a:clrChange>
          </a:blip>
          <a:stretch>
            <a:fillRect/>
          </a:stretch>
        </p:blipFill>
        <p:spPr>
          <a:xfrm>
            <a:off x="609600" y="3276600"/>
            <a:ext cx="2937875" cy="2971800"/>
          </a:xfrm>
          <a:prstGeom prst="rect">
            <a:avLst/>
          </a:prstGeom>
        </p:spPr>
      </p:pic>
      <p:sp>
        <p:nvSpPr>
          <p:cNvPr id="9" name="Oval 8"/>
          <p:cNvSpPr/>
          <p:nvPr/>
        </p:nvSpPr>
        <p:spPr>
          <a:xfrm>
            <a:off x="2514600" y="4038600"/>
            <a:ext cx="457200" cy="4572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343400" y="5334000"/>
            <a:ext cx="1828800" cy="646331"/>
          </a:xfrm>
          <a:prstGeom prst="rect">
            <a:avLst/>
          </a:prstGeom>
          <a:noFill/>
        </p:spPr>
        <p:txBody>
          <a:bodyPr wrap="square" rtlCol="0">
            <a:spAutoFit/>
          </a:bodyPr>
          <a:lstStyle/>
          <a:p>
            <a:r>
              <a:rPr lang="en-US" dirty="0" smtClean="0"/>
              <a:t>MRI of healthy shoulder</a:t>
            </a:r>
            <a:endParaRPr lang="en-US" dirty="0"/>
          </a:p>
        </p:txBody>
      </p:sp>
      <p:sp>
        <p:nvSpPr>
          <p:cNvPr id="11" name="TextBox 10"/>
          <p:cNvSpPr txBox="1"/>
          <p:nvPr/>
        </p:nvSpPr>
        <p:spPr>
          <a:xfrm>
            <a:off x="6324600" y="5334000"/>
            <a:ext cx="1828800" cy="923330"/>
          </a:xfrm>
          <a:prstGeom prst="rect">
            <a:avLst/>
          </a:prstGeom>
          <a:noFill/>
        </p:spPr>
        <p:txBody>
          <a:bodyPr wrap="square" rtlCol="0">
            <a:spAutoFit/>
          </a:bodyPr>
          <a:lstStyle/>
          <a:p>
            <a:r>
              <a:rPr lang="en-US" dirty="0" smtClean="0"/>
              <a:t>MRI of completely torn rotator cuff</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_19.19_A.jpg"/>
          <p:cNvPicPr>
            <a:picLocks noGrp="1" noChangeAspect="1"/>
          </p:cNvPicPr>
          <p:nvPr>
            <p:ph sz="half" idx="1"/>
          </p:nvPr>
        </p:nvPicPr>
        <p:blipFill>
          <a:blip r:embed="rId3" cstate="print"/>
          <a:stretch>
            <a:fillRect/>
          </a:stretch>
        </p:blipFill>
        <p:spPr>
          <a:xfrm>
            <a:off x="3200400" y="381000"/>
            <a:ext cx="5715000" cy="6248400"/>
          </a:xfrm>
        </p:spPr>
      </p:pic>
      <p:sp>
        <p:nvSpPr>
          <p:cNvPr id="5" name="Title 4"/>
          <p:cNvSpPr>
            <a:spLocks noGrp="1"/>
          </p:cNvSpPr>
          <p:nvPr>
            <p:ph type="title"/>
          </p:nvPr>
        </p:nvSpPr>
        <p:spPr>
          <a:xfrm>
            <a:off x="152400" y="152400"/>
            <a:ext cx="5410200" cy="1143000"/>
          </a:xfrm>
        </p:spPr>
        <p:txBody>
          <a:bodyPr>
            <a:normAutofit/>
          </a:bodyPr>
          <a:lstStyle/>
          <a:p>
            <a:r>
              <a:rPr lang="en-US" sz="2800" b="1" dirty="0" smtClean="0"/>
              <a:t>Major Muscles Acting on the Humerus</a:t>
            </a:r>
            <a:endParaRPr lang="en-US" sz="2800" b="1" dirty="0"/>
          </a:p>
        </p:txBody>
      </p:sp>
      <p:grpSp>
        <p:nvGrpSpPr>
          <p:cNvPr id="20" name="Group 19"/>
          <p:cNvGrpSpPr/>
          <p:nvPr/>
        </p:nvGrpSpPr>
        <p:grpSpPr>
          <a:xfrm>
            <a:off x="3810000" y="1638795"/>
            <a:ext cx="2557153" cy="3466605"/>
            <a:chOff x="3810000" y="1638795"/>
            <a:chExt cx="2557153" cy="3466605"/>
          </a:xfrm>
        </p:grpSpPr>
        <p:sp>
          <p:nvSpPr>
            <p:cNvPr id="7" name="Freeform 6"/>
            <p:cNvSpPr/>
            <p:nvPr/>
          </p:nvSpPr>
          <p:spPr>
            <a:xfrm>
              <a:off x="4476997" y="1638795"/>
              <a:ext cx="1890156" cy="3032166"/>
            </a:xfrm>
            <a:custGeom>
              <a:avLst/>
              <a:gdLst>
                <a:gd name="connsiteX0" fmla="*/ 985652 w 1890156"/>
                <a:gd name="connsiteY0" fmla="*/ 11875 h 3032166"/>
                <a:gd name="connsiteX1" fmla="*/ 771897 w 1890156"/>
                <a:gd name="connsiteY1" fmla="*/ 59376 h 3032166"/>
                <a:gd name="connsiteX2" fmla="*/ 558141 w 1890156"/>
                <a:gd name="connsiteY2" fmla="*/ 95002 h 3032166"/>
                <a:gd name="connsiteX3" fmla="*/ 296884 w 1890156"/>
                <a:gd name="connsiteY3" fmla="*/ 237506 h 3032166"/>
                <a:gd name="connsiteX4" fmla="*/ 190006 w 1890156"/>
                <a:gd name="connsiteY4" fmla="*/ 427511 h 3032166"/>
                <a:gd name="connsiteX5" fmla="*/ 59377 w 1890156"/>
                <a:gd name="connsiteY5" fmla="*/ 676893 h 3032166"/>
                <a:gd name="connsiteX6" fmla="*/ 11876 w 1890156"/>
                <a:gd name="connsiteY6" fmla="*/ 997527 h 3032166"/>
                <a:gd name="connsiteX7" fmla="*/ 11876 w 1890156"/>
                <a:gd name="connsiteY7" fmla="*/ 1258784 h 3032166"/>
                <a:gd name="connsiteX8" fmla="*/ 0 w 1890156"/>
                <a:gd name="connsiteY8" fmla="*/ 1698171 h 3032166"/>
                <a:gd name="connsiteX9" fmla="*/ 11876 w 1890156"/>
                <a:gd name="connsiteY9" fmla="*/ 2006930 h 3032166"/>
                <a:gd name="connsiteX10" fmla="*/ 35626 w 1890156"/>
                <a:gd name="connsiteY10" fmla="*/ 2363189 h 3032166"/>
                <a:gd name="connsiteX11" fmla="*/ 118754 w 1890156"/>
                <a:gd name="connsiteY11" fmla="*/ 2731324 h 3032166"/>
                <a:gd name="connsiteX12" fmla="*/ 249382 w 1890156"/>
                <a:gd name="connsiteY12" fmla="*/ 3028208 h 3032166"/>
                <a:gd name="connsiteX13" fmla="*/ 320634 w 1890156"/>
                <a:gd name="connsiteY13" fmla="*/ 2755075 h 3032166"/>
                <a:gd name="connsiteX14" fmla="*/ 368135 w 1890156"/>
                <a:gd name="connsiteY14" fmla="*/ 2517569 h 3032166"/>
                <a:gd name="connsiteX15" fmla="*/ 391886 w 1890156"/>
                <a:gd name="connsiteY15" fmla="*/ 2315688 h 3032166"/>
                <a:gd name="connsiteX16" fmla="*/ 534390 w 1890156"/>
                <a:gd name="connsiteY16" fmla="*/ 1864426 h 3032166"/>
                <a:gd name="connsiteX17" fmla="*/ 700645 w 1890156"/>
                <a:gd name="connsiteY17" fmla="*/ 1591293 h 3032166"/>
                <a:gd name="connsiteX18" fmla="*/ 926276 w 1890156"/>
                <a:gd name="connsiteY18" fmla="*/ 1270660 h 3032166"/>
                <a:gd name="connsiteX19" fmla="*/ 1235034 w 1890156"/>
                <a:gd name="connsiteY19" fmla="*/ 985652 h 3032166"/>
                <a:gd name="connsiteX20" fmla="*/ 1425039 w 1890156"/>
                <a:gd name="connsiteY20" fmla="*/ 724395 h 3032166"/>
                <a:gd name="connsiteX21" fmla="*/ 1745673 w 1890156"/>
                <a:gd name="connsiteY21" fmla="*/ 439387 h 3032166"/>
                <a:gd name="connsiteX22" fmla="*/ 1888177 w 1890156"/>
                <a:gd name="connsiteY22" fmla="*/ 356260 h 3032166"/>
                <a:gd name="connsiteX23" fmla="*/ 1733798 w 1890156"/>
                <a:gd name="connsiteY23" fmla="*/ 190005 h 3032166"/>
                <a:gd name="connsiteX24" fmla="*/ 1425039 w 1890156"/>
                <a:gd name="connsiteY24" fmla="*/ 95002 h 3032166"/>
                <a:gd name="connsiteX25" fmla="*/ 1163782 w 1890156"/>
                <a:gd name="connsiteY25" fmla="*/ 11875 h 3032166"/>
                <a:gd name="connsiteX26" fmla="*/ 985652 w 1890156"/>
                <a:gd name="connsiteY26" fmla="*/ 11875 h 303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0156" h="3032166">
                  <a:moveTo>
                    <a:pt x="985652" y="11875"/>
                  </a:moveTo>
                  <a:cubicBezTo>
                    <a:pt x="920338" y="19792"/>
                    <a:pt x="843149" y="45521"/>
                    <a:pt x="771897" y="59376"/>
                  </a:cubicBezTo>
                  <a:cubicBezTo>
                    <a:pt x="700645" y="73231"/>
                    <a:pt x="637310" y="65314"/>
                    <a:pt x="558141" y="95002"/>
                  </a:cubicBezTo>
                  <a:cubicBezTo>
                    <a:pt x="478972" y="124690"/>
                    <a:pt x="358240" y="182088"/>
                    <a:pt x="296884" y="237506"/>
                  </a:cubicBezTo>
                  <a:cubicBezTo>
                    <a:pt x="235528" y="292924"/>
                    <a:pt x="229590" y="354280"/>
                    <a:pt x="190006" y="427511"/>
                  </a:cubicBezTo>
                  <a:cubicBezTo>
                    <a:pt x="150422" y="500742"/>
                    <a:pt x="89065" y="581890"/>
                    <a:pt x="59377" y="676893"/>
                  </a:cubicBezTo>
                  <a:cubicBezTo>
                    <a:pt x="29689" y="771896"/>
                    <a:pt x="19793" y="900545"/>
                    <a:pt x="11876" y="997527"/>
                  </a:cubicBezTo>
                  <a:cubicBezTo>
                    <a:pt x="3959" y="1094509"/>
                    <a:pt x="13855" y="1142010"/>
                    <a:pt x="11876" y="1258784"/>
                  </a:cubicBezTo>
                  <a:cubicBezTo>
                    <a:pt x="9897" y="1375558"/>
                    <a:pt x="0" y="1573480"/>
                    <a:pt x="0" y="1698171"/>
                  </a:cubicBezTo>
                  <a:cubicBezTo>
                    <a:pt x="0" y="1822862"/>
                    <a:pt x="5938" y="1896094"/>
                    <a:pt x="11876" y="2006930"/>
                  </a:cubicBezTo>
                  <a:cubicBezTo>
                    <a:pt x="17814" y="2117766"/>
                    <a:pt x="17813" y="2242457"/>
                    <a:pt x="35626" y="2363189"/>
                  </a:cubicBezTo>
                  <a:cubicBezTo>
                    <a:pt x="53439" y="2483921"/>
                    <a:pt x="83128" y="2620488"/>
                    <a:pt x="118754" y="2731324"/>
                  </a:cubicBezTo>
                  <a:cubicBezTo>
                    <a:pt x="154380" y="2842160"/>
                    <a:pt x="215735" y="3024250"/>
                    <a:pt x="249382" y="3028208"/>
                  </a:cubicBezTo>
                  <a:cubicBezTo>
                    <a:pt x="283029" y="3032166"/>
                    <a:pt x="300842" y="2840181"/>
                    <a:pt x="320634" y="2755075"/>
                  </a:cubicBezTo>
                  <a:cubicBezTo>
                    <a:pt x="340426" y="2669969"/>
                    <a:pt x="356260" y="2590800"/>
                    <a:pt x="368135" y="2517569"/>
                  </a:cubicBezTo>
                  <a:cubicBezTo>
                    <a:pt x="380010" y="2444338"/>
                    <a:pt x="364177" y="2424545"/>
                    <a:pt x="391886" y="2315688"/>
                  </a:cubicBezTo>
                  <a:cubicBezTo>
                    <a:pt x="419595" y="2206831"/>
                    <a:pt x="482930" y="1985159"/>
                    <a:pt x="534390" y="1864426"/>
                  </a:cubicBezTo>
                  <a:cubicBezTo>
                    <a:pt x="585850" y="1743694"/>
                    <a:pt x="635331" y="1690254"/>
                    <a:pt x="700645" y="1591293"/>
                  </a:cubicBezTo>
                  <a:cubicBezTo>
                    <a:pt x="765959" y="1492332"/>
                    <a:pt x="837211" y="1371600"/>
                    <a:pt x="926276" y="1270660"/>
                  </a:cubicBezTo>
                  <a:cubicBezTo>
                    <a:pt x="1015341" y="1169720"/>
                    <a:pt x="1151907" y="1076696"/>
                    <a:pt x="1235034" y="985652"/>
                  </a:cubicBezTo>
                  <a:cubicBezTo>
                    <a:pt x="1318161" y="894608"/>
                    <a:pt x="1339933" y="815439"/>
                    <a:pt x="1425039" y="724395"/>
                  </a:cubicBezTo>
                  <a:cubicBezTo>
                    <a:pt x="1510145" y="633351"/>
                    <a:pt x="1668483" y="500743"/>
                    <a:pt x="1745673" y="439387"/>
                  </a:cubicBezTo>
                  <a:cubicBezTo>
                    <a:pt x="1822863" y="378031"/>
                    <a:pt x="1890156" y="397824"/>
                    <a:pt x="1888177" y="356260"/>
                  </a:cubicBezTo>
                  <a:cubicBezTo>
                    <a:pt x="1886198" y="314696"/>
                    <a:pt x="1810988" y="233548"/>
                    <a:pt x="1733798" y="190005"/>
                  </a:cubicBezTo>
                  <a:cubicBezTo>
                    <a:pt x="1656608" y="146462"/>
                    <a:pt x="1425039" y="95002"/>
                    <a:pt x="1425039" y="95002"/>
                  </a:cubicBezTo>
                  <a:cubicBezTo>
                    <a:pt x="1330036" y="65314"/>
                    <a:pt x="1238992" y="23750"/>
                    <a:pt x="1163782" y="11875"/>
                  </a:cubicBezTo>
                  <a:cubicBezTo>
                    <a:pt x="1088572" y="0"/>
                    <a:pt x="1050966" y="3958"/>
                    <a:pt x="985652" y="11875"/>
                  </a:cubicBezTo>
                  <a:close/>
                </a:path>
              </a:pathLst>
            </a:custGeom>
            <a:solidFill>
              <a:srgbClr val="008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0" y="4724400"/>
              <a:ext cx="1600200" cy="381000"/>
            </a:xfrm>
            <a:prstGeom prst="rect">
              <a:avLst/>
            </a:prstGeom>
            <a:noFill/>
          </p:spPr>
          <p:txBody>
            <a:bodyPr wrap="square" rtlCol="0">
              <a:spAutoFit/>
            </a:bodyPr>
            <a:lstStyle/>
            <a:p>
              <a:r>
                <a:rPr lang="en-US" dirty="0" smtClean="0">
                  <a:solidFill>
                    <a:srgbClr val="000000"/>
                  </a:solidFill>
                </a:rPr>
                <a:t>Deltoid</a:t>
              </a:r>
              <a:endParaRPr lang="en-US" dirty="0">
                <a:solidFill>
                  <a:srgbClr val="000000"/>
                </a:solidFill>
              </a:endParaRPr>
            </a:p>
          </p:txBody>
        </p:sp>
        <p:cxnSp>
          <p:nvCxnSpPr>
            <p:cNvPr id="15" name="Straight Arrow Connector 14"/>
            <p:cNvCxnSpPr/>
            <p:nvPr/>
          </p:nvCxnSpPr>
          <p:spPr>
            <a:xfrm rot="5400000" flipH="1" flipV="1">
              <a:off x="3733800" y="3657600"/>
              <a:ext cx="1676400" cy="6096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76200" y="1371600"/>
            <a:ext cx="4267200" cy="5262980"/>
          </a:xfrm>
          <a:prstGeom prst="rect">
            <a:avLst/>
          </a:prstGeom>
          <a:noFill/>
        </p:spPr>
        <p:txBody>
          <a:bodyPr wrap="square" rtlCol="0">
            <a:spAutoFit/>
          </a:bodyPr>
          <a:lstStyle/>
          <a:p>
            <a:r>
              <a:rPr lang="en-US" sz="1600" dirty="0" smtClean="0"/>
              <a:t>Nine muscles cross the </a:t>
            </a:r>
            <a:r>
              <a:rPr lang="en-US" sz="1600" dirty="0" err="1" smtClean="0"/>
              <a:t>glenohumeral</a:t>
            </a:r>
            <a:r>
              <a:rPr lang="en-US" sz="1600" dirty="0" smtClean="0"/>
              <a:t>  joint and insert on the </a:t>
            </a:r>
            <a:r>
              <a:rPr lang="en-US" sz="1600" dirty="0" err="1" smtClean="0"/>
              <a:t>humerus</a:t>
            </a:r>
            <a:r>
              <a:rPr lang="en-US" sz="1600" dirty="0" smtClean="0"/>
              <a:t>. Of these particular muscles, the </a:t>
            </a:r>
            <a:r>
              <a:rPr lang="en-US" sz="1600" b="1" dirty="0" err="1" smtClean="0">
                <a:solidFill>
                  <a:srgbClr val="C0B74F"/>
                </a:solidFill>
              </a:rPr>
              <a:t>pectoralis</a:t>
            </a:r>
            <a:r>
              <a:rPr lang="en-US" sz="1600" b="1" dirty="0" smtClean="0">
                <a:solidFill>
                  <a:srgbClr val="C0B74F"/>
                </a:solidFill>
              </a:rPr>
              <a:t> major </a:t>
            </a:r>
            <a:r>
              <a:rPr lang="en-US" sz="1600" dirty="0" smtClean="0"/>
              <a:t>and </a:t>
            </a:r>
            <a:r>
              <a:rPr lang="en-US" sz="1600" i="1" dirty="0" err="1" smtClean="0"/>
              <a:t>latissimus</a:t>
            </a:r>
            <a:r>
              <a:rPr lang="en-US" sz="1600" i="1" dirty="0" smtClean="0"/>
              <a:t> </a:t>
            </a:r>
            <a:r>
              <a:rPr lang="en-US" sz="1600" i="1" dirty="0" err="1" smtClean="0"/>
              <a:t>dorsi</a:t>
            </a:r>
            <a:r>
              <a:rPr lang="en-US" sz="1600" dirty="0" smtClean="0"/>
              <a:t> (posterior) serve as prime movers of the </a:t>
            </a:r>
            <a:r>
              <a:rPr lang="en-US" sz="1600" dirty="0" err="1" smtClean="0"/>
              <a:t>humerus</a:t>
            </a:r>
            <a:r>
              <a:rPr lang="en-US" sz="1600" dirty="0" smtClean="0"/>
              <a:t>.</a:t>
            </a:r>
          </a:p>
          <a:p>
            <a:endParaRPr lang="en-US" sz="1600" dirty="0" smtClean="0"/>
          </a:p>
          <a:p>
            <a:r>
              <a:rPr lang="en-US" sz="1600" dirty="0" smtClean="0"/>
              <a:t>One major </a:t>
            </a:r>
            <a:r>
              <a:rPr lang="en-US" sz="1600" dirty="0" err="1" smtClean="0"/>
              <a:t>aBductor</a:t>
            </a:r>
            <a:r>
              <a:rPr lang="en-US" sz="1600" dirty="0" smtClean="0"/>
              <a:t> of the arm is the </a:t>
            </a:r>
            <a:r>
              <a:rPr lang="en-US" sz="1600" i="1" dirty="0" smtClean="0"/>
              <a:t>deltoid</a:t>
            </a:r>
            <a:r>
              <a:rPr lang="en-US" sz="1600" dirty="0" smtClean="0"/>
              <a:t>. The </a:t>
            </a:r>
            <a:r>
              <a:rPr lang="en-US" sz="1600" b="1" dirty="0" smtClean="0">
                <a:solidFill>
                  <a:srgbClr val="008000"/>
                </a:solidFill>
              </a:rPr>
              <a:t>deltoid</a:t>
            </a:r>
            <a:r>
              <a:rPr lang="en-US" sz="1600" dirty="0" smtClean="0"/>
              <a:t> muscle originates with the clavicle, scapular spine and </a:t>
            </a:r>
            <a:r>
              <a:rPr lang="en-US" sz="1600" dirty="0" err="1" smtClean="0"/>
              <a:t>acromion</a:t>
            </a:r>
            <a:r>
              <a:rPr lang="en-US" sz="1600" dirty="0" smtClean="0"/>
              <a:t>, yet the insertion point is on the deltoid </a:t>
            </a:r>
            <a:r>
              <a:rPr lang="en-US" sz="1600" dirty="0" err="1" smtClean="0"/>
              <a:t>tuberosity</a:t>
            </a:r>
            <a:r>
              <a:rPr lang="en-US" sz="1600" dirty="0" smtClean="0"/>
              <a:t> of the </a:t>
            </a:r>
            <a:r>
              <a:rPr lang="en-US" sz="1600" dirty="0" err="1" smtClean="0"/>
              <a:t>humerus</a:t>
            </a:r>
            <a:r>
              <a:rPr lang="en-US" sz="1600" dirty="0" smtClean="0"/>
              <a:t>. </a:t>
            </a:r>
          </a:p>
          <a:p>
            <a:endParaRPr lang="en-US" sz="1600" dirty="0" smtClean="0"/>
          </a:p>
          <a:p>
            <a:r>
              <a:rPr lang="en-US" sz="1600" dirty="0" smtClean="0"/>
              <a:t>With its anterior fibers there is flexion with the shoulder, posterior fibers extend it, and lateral fibers abduct it. </a:t>
            </a:r>
          </a:p>
          <a:p>
            <a:endParaRPr lang="en-US" sz="1600" dirty="0" smtClean="0"/>
          </a:p>
          <a:p>
            <a:r>
              <a:rPr lang="en-US" sz="1600" dirty="0" smtClean="0"/>
              <a:t>Also, this </a:t>
            </a:r>
            <a:r>
              <a:rPr lang="en-US" sz="1600" dirty="0" err="1" smtClean="0"/>
              <a:t>aBduction</a:t>
            </a:r>
            <a:r>
              <a:rPr lang="en-US" sz="1600" dirty="0" smtClean="0"/>
              <a:t> by the deltoid is antagonized by the movement of the  </a:t>
            </a:r>
            <a:r>
              <a:rPr lang="en-US" sz="1600" dirty="0" err="1" smtClean="0"/>
              <a:t>aDductors</a:t>
            </a:r>
            <a:r>
              <a:rPr lang="en-US" sz="1600" dirty="0" smtClean="0"/>
              <a:t>, </a:t>
            </a:r>
            <a:r>
              <a:rPr lang="en-US" sz="1600" dirty="0" err="1" smtClean="0"/>
              <a:t>pectoralis</a:t>
            </a:r>
            <a:r>
              <a:rPr lang="en-US" sz="1600" dirty="0" smtClean="0"/>
              <a:t> major and </a:t>
            </a:r>
            <a:r>
              <a:rPr lang="en-US" sz="1600" dirty="0" err="1" smtClean="0"/>
              <a:t>latissimus</a:t>
            </a:r>
            <a:r>
              <a:rPr lang="en-US" sz="1600" dirty="0" smtClean="0"/>
              <a:t> </a:t>
            </a:r>
            <a:r>
              <a:rPr lang="en-US" sz="1600" dirty="0" err="1" smtClean="0"/>
              <a:t>dorsi</a:t>
            </a:r>
            <a:r>
              <a:rPr lang="en-US" sz="1600" dirty="0" smtClean="0"/>
              <a:t>. </a:t>
            </a:r>
          </a:p>
          <a:p>
            <a:endParaRPr lang="en-US" sz="1600" dirty="0"/>
          </a:p>
        </p:txBody>
      </p:sp>
      <p:grpSp>
        <p:nvGrpSpPr>
          <p:cNvPr id="19" name="Group 18"/>
          <p:cNvGrpSpPr/>
          <p:nvPr/>
        </p:nvGrpSpPr>
        <p:grpSpPr>
          <a:xfrm>
            <a:off x="4648200" y="914400"/>
            <a:ext cx="3512828" cy="5417273"/>
            <a:chOff x="4648200" y="914400"/>
            <a:chExt cx="3512828" cy="5417273"/>
          </a:xfrm>
        </p:grpSpPr>
        <p:sp>
          <p:nvSpPr>
            <p:cNvPr id="13" name="TextBox 12"/>
            <p:cNvSpPr txBox="1"/>
            <p:nvPr/>
          </p:nvSpPr>
          <p:spPr>
            <a:xfrm>
              <a:off x="4648200" y="914400"/>
              <a:ext cx="1905000" cy="369332"/>
            </a:xfrm>
            <a:prstGeom prst="rect">
              <a:avLst/>
            </a:prstGeom>
            <a:noFill/>
          </p:spPr>
          <p:txBody>
            <a:bodyPr wrap="square" rtlCol="0">
              <a:spAutoFit/>
            </a:bodyPr>
            <a:lstStyle/>
            <a:p>
              <a:r>
                <a:rPr lang="en-US" dirty="0" err="1" smtClean="0"/>
                <a:t>Pectoralis</a:t>
              </a:r>
              <a:r>
                <a:rPr lang="en-US" dirty="0" smtClean="0"/>
                <a:t> major</a:t>
              </a:r>
              <a:endParaRPr lang="en-US" dirty="0"/>
            </a:p>
          </p:txBody>
        </p:sp>
        <p:sp>
          <p:nvSpPr>
            <p:cNvPr id="16" name="Freeform 15"/>
            <p:cNvSpPr/>
            <p:nvPr/>
          </p:nvSpPr>
          <p:spPr>
            <a:xfrm>
              <a:off x="4830410" y="2087291"/>
              <a:ext cx="3330618" cy="4244382"/>
            </a:xfrm>
            <a:custGeom>
              <a:avLst/>
              <a:gdLst>
                <a:gd name="connsiteX0" fmla="*/ 1520059 w 3330618"/>
                <a:gd name="connsiteY0" fmla="*/ 20265 h 4244382"/>
                <a:gd name="connsiteX1" fmla="*/ 1763269 w 3330618"/>
                <a:gd name="connsiteY1" fmla="*/ 6755 h 4244382"/>
                <a:gd name="connsiteX2" fmla="*/ 2019990 w 3330618"/>
                <a:gd name="connsiteY2" fmla="*/ 47285 h 4244382"/>
                <a:gd name="connsiteX3" fmla="*/ 2371292 w 3330618"/>
                <a:gd name="connsiteY3" fmla="*/ 114835 h 4244382"/>
                <a:gd name="connsiteX4" fmla="*/ 2655037 w 3330618"/>
                <a:gd name="connsiteY4" fmla="*/ 128345 h 4244382"/>
                <a:gd name="connsiteX5" fmla="*/ 3073897 w 3330618"/>
                <a:gd name="connsiteY5" fmla="*/ 398544 h 4244382"/>
                <a:gd name="connsiteX6" fmla="*/ 3303595 w 3330618"/>
                <a:gd name="connsiteY6" fmla="*/ 1128083 h 4244382"/>
                <a:gd name="connsiteX7" fmla="*/ 3236037 w 3330618"/>
                <a:gd name="connsiteY7" fmla="*/ 2019741 h 4244382"/>
                <a:gd name="connsiteX8" fmla="*/ 3195502 w 3330618"/>
                <a:gd name="connsiteY8" fmla="*/ 2992459 h 4244382"/>
                <a:gd name="connsiteX9" fmla="*/ 2844200 w 3330618"/>
                <a:gd name="connsiteY9" fmla="*/ 3195108 h 4244382"/>
                <a:gd name="connsiteX10" fmla="*/ 2573967 w 3330618"/>
                <a:gd name="connsiteY10" fmla="*/ 3505838 h 4244382"/>
                <a:gd name="connsiteX11" fmla="*/ 2492897 w 3330618"/>
                <a:gd name="connsiteY11" fmla="*/ 4046237 h 4244382"/>
                <a:gd name="connsiteX12" fmla="*/ 2290222 w 3330618"/>
                <a:gd name="connsiteY12" fmla="*/ 4208356 h 4244382"/>
                <a:gd name="connsiteX13" fmla="*/ 2114571 w 3330618"/>
                <a:gd name="connsiteY13" fmla="*/ 4208356 h 4244382"/>
                <a:gd name="connsiteX14" fmla="*/ 1871362 w 3330618"/>
                <a:gd name="connsiteY14" fmla="*/ 3992197 h 4244382"/>
                <a:gd name="connsiteX15" fmla="*/ 1533571 w 3330618"/>
                <a:gd name="connsiteY15" fmla="*/ 3478818 h 4244382"/>
                <a:gd name="connsiteX16" fmla="*/ 1276850 w 3330618"/>
                <a:gd name="connsiteY16" fmla="*/ 2870869 h 4244382"/>
                <a:gd name="connsiteX17" fmla="*/ 1168757 w 3330618"/>
                <a:gd name="connsiteY17" fmla="*/ 2560140 h 4244382"/>
                <a:gd name="connsiteX18" fmla="*/ 1060664 w 3330618"/>
                <a:gd name="connsiteY18" fmla="*/ 1992721 h 4244382"/>
                <a:gd name="connsiteX19" fmla="*/ 1033640 w 3330618"/>
                <a:gd name="connsiteY19" fmla="*/ 1573912 h 4244382"/>
                <a:gd name="connsiteX20" fmla="*/ 939059 w 3330618"/>
                <a:gd name="connsiteY20" fmla="*/ 1425302 h 4244382"/>
                <a:gd name="connsiteX21" fmla="*/ 776919 w 3330618"/>
                <a:gd name="connsiteY21" fmla="*/ 1411792 h 4244382"/>
                <a:gd name="connsiteX22" fmla="*/ 479663 w 3330618"/>
                <a:gd name="connsiteY22" fmla="*/ 1627952 h 4244382"/>
                <a:gd name="connsiteX23" fmla="*/ 47291 w 3330618"/>
                <a:gd name="connsiteY23" fmla="*/ 1925171 h 4244382"/>
                <a:gd name="connsiteX24" fmla="*/ 195919 w 3330618"/>
                <a:gd name="connsiteY24" fmla="*/ 1519872 h 4244382"/>
                <a:gd name="connsiteX25" fmla="*/ 560733 w 3330618"/>
                <a:gd name="connsiteY25" fmla="*/ 857883 h 4244382"/>
                <a:gd name="connsiteX26" fmla="*/ 952570 w 3330618"/>
                <a:gd name="connsiteY26" fmla="*/ 479604 h 4244382"/>
                <a:gd name="connsiteX27" fmla="*/ 1330896 w 3330618"/>
                <a:gd name="connsiteY27" fmla="*/ 128345 h 4244382"/>
                <a:gd name="connsiteX28" fmla="*/ 1520059 w 3330618"/>
                <a:gd name="connsiteY28" fmla="*/ 20265 h 424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30618" h="4244382">
                  <a:moveTo>
                    <a:pt x="1520059" y="20265"/>
                  </a:moveTo>
                  <a:cubicBezTo>
                    <a:pt x="1592121" y="0"/>
                    <a:pt x="1679947" y="2252"/>
                    <a:pt x="1763269" y="6755"/>
                  </a:cubicBezTo>
                  <a:cubicBezTo>
                    <a:pt x="1846591" y="11258"/>
                    <a:pt x="1918653" y="29272"/>
                    <a:pt x="2019990" y="47285"/>
                  </a:cubicBezTo>
                  <a:cubicBezTo>
                    <a:pt x="2121327" y="65298"/>
                    <a:pt x="2265451" y="101325"/>
                    <a:pt x="2371292" y="114835"/>
                  </a:cubicBezTo>
                  <a:cubicBezTo>
                    <a:pt x="2477133" y="128345"/>
                    <a:pt x="2537936" y="81060"/>
                    <a:pt x="2655037" y="128345"/>
                  </a:cubicBezTo>
                  <a:cubicBezTo>
                    <a:pt x="2772138" y="175630"/>
                    <a:pt x="2965804" y="231921"/>
                    <a:pt x="3073897" y="398544"/>
                  </a:cubicBezTo>
                  <a:cubicBezTo>
                    <a:pt x="3181990" y="565167"/>
                    <a:pt x="3276572" y="857884"/>
                    <a:pt x="3303595" y="1128083"/>
                  </a:cubicBezTo>
                  <a:cubicBezTo>
                    <a:pt x="3330618" y="1398282"/>
                    <a:pt x="3254052" y="1709012"/>
                    <a:pt x="3236037" y="2019741"/>
                  </a:cubicBezTo>
                  <a:cubicBezTo>
                    <a:pt x="3218022" y="2330470"/>
                    <a:pt x="3260808" y="2796564"/>
                    <a:pt x="3195502" y="2992459"/>
                  </a:cubicBezTo>
                  <a:cubicBezTo>
                    <a:pt x="3130196" y="3188354"/>
                    <a:pt x="2947789" y="3109545"/>
                    <a:pt x="2844200" y="3195108"/>
                  </a:cubicBezTo>
                  <a:cubicBezTo>
                    <a:pt x="2740611" y="3280671"/>
                    <a:pt x="2632517" y="3363983"/>
                    <a:pt x="2573967" y="3505838"/>
                  </a:cubicBezTo>
                  <a:cubicBezTo>
                    <a:pt x="2515417" y="3647693"/>
                    <a:pt x="2540188" y="3929151"/>
                    <a:pt x="2492897" y="4046237"/>
                  </a:cubicBezTo>
                  <a:cubicBezTo>
                    <a:pt x="2445606" y="4163323"/>
                    <a:pt x="2353276" y="4181336"/>
                    <a:pt x="2290222" y="4208356"/>
                  </a:cubicBezTo>
                  <a:cubicBezTo>
                    <a:pt x="2227168" y="4235376"/>
                    <a:pt x="2184381" y="4244382"/>
                    <a:pt x="2114571" y="4208356"/>
                  </a:cubicBezTo>
                  <a:cubicBezTo>
                    <a:pt x="2044761" y="4172330"/>
                    <a:pt x="1968195" y="4113787"/>
                    <a:pt x="1871362" y="3992197"/>
                  </a:cubicBezTo>
                  <a:cubicBezTo>
                    <a:pt x="1774529" y="3870607"/>
                    <a:pt x="1632656" y="3665706"/>
                    <a:pt x="1533571" y="3478818"/>
                  </a:cubicBezTo>
                  <a:cubicBezTo>
                    <a:pt x="1434486" y="3291930"/>
                    <a:pt x="1337652" y="3023982"/>
                    <a:pt x="1276850" y="2870869"/>
                  </a:cubicBezTo>
                  <a:cubicBezTo>
                    <a:pt x="1216048" y="2717756"/>
                    <a:pt x="1204788" y="2706498"/>
                    <a:pt x="1168757" y="2560140"/>
                  </a:cubicBezTo>
                  <a:cubicBezTo>
                    <a:pt x="1132726" y="2413782"/>
                    <a:pt x="1083184" y="2157092"/>
                    <a:pt x="1060664" y="1992721"/>
                  </a:cubicBezTo>
                  <a:cubicBezTo>
                    <a:pt x="1038145" y="1828350"/>
                    <a:pt x="1053908" y="1668482"/>
                    <a:pt x="1033640" y="1573912"/>
                  </a:cubicBezTo>
                  <a:cubicBezTo>
                    <a:pt x="1013373" y="1479342"/>
                    <a:pt x="981846" y="1452322"/>
                    <a:pt x="939059" y="1425302"/>
                  </a:cubicBezTo>
                  <a:cubicBezTo>
                    <a:pt x="896272" y="1398282"/>
                    <a:pt x="853485" y="1378017"/>
                    <a:pt x="776919" y="1411792"/>
                  </a:cubicBezTo>
                  <a:cubicBezTo>
                    <a:pt x="700353" y="1445567"/>
                    <a:pt x="601268" y="1542389"/>
                    <a:pt x="479663" y="1627952"/>
                  </a:cubicBezTo>
                  <a:cubicBezTo>
                    <a:pt x="358058" y="1713515"/>
                    <a:pt x="94582" y="1943184"/>
                    <a:pt x="47291" y="1925171"/>
                  </a:cubicBezTo>
                  <a:cubicBezTo>
                    <a:pt x="0" y="1907158"/>
                    <a:pt x="110345" y="1697753"/>
                    <a:pt x="195919" y="1519872"/>
                  </a:cubicBezTo>
                  <a:cubicBezTo>
                    <a:pt x="281493" y="1341991"/>
                    <a:pt x="434625" y="1031261"/>
                    <a:pt x="560733" y="857883"/>
                  </a:cubicBezTo>
                  <a:cubicBezTo>
                    <a:pt x="686841" y="684505"/>
                    <a:pt x="824210" y="601194"/>
                    <a:pt x="952570" y="479604"/>
                  </a:cubicBezTo>
                  <a:cubicBezTo>
                    <a:pt x="1080930" y="358014"/>
                    <a:pt x="1234062" y="204902"/>
                    <a:pt x="1330896" y="128345"/>
                  </a:cubicBezTo>
                  <a:cubicBezTo>
                    <a:pt x="1427730" y="51788"/>
                    <a:pt x="1447997" y="40530"/>
                    <a:pt x="1520059" y="20265"/>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13" idx="2"/>
            </p:cNvCxnSpPr>
            <p:nvPr/>
          </p:nvCxnSpPr>
          <p:spPr>
            <a:xfrm rot="16200000" flipH="1">
              <a:off x="5271016" y="1613416"/>
              <a:ext cx="1916668" cy="12573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1" name="Picture 20"/>
          <p:cNvPicPr>
            <a:picLocks noChangeAspect="1"/>
          </p:cNvPicPr>
          <p:nvPr/>
        </p:nvPicPr>
        <p:blipFill>
          <a:blip r:embed="rId4"/>
          <a:stretch>
            <a:fillRect/>
          </a:stretch>
        </p:blipFill>
        <p:spPr>
          <a:xfrm>
            <a:off x="5638800" y="4724400"/>
            <a:ext cx="2713182" cy="1790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Life – The Upper Limb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cs typeface="Times New Roman" pitchFamily="18" charset="0"/>
              </a:rPr>
              <a:t>The Upper Limb will be presented in three different modules:</a:t>
            </a:r>
          </a:p>
          <a:p>
            <a:pPr algn="ctr">
              <a:buNone/>
            </a:pPr>
            <a:endParaRPr lang="en-US" dirty="0">
              <a:cs typeface="Times New Roman" pitchFamily="18" charset="0"/>
            </a:endParaRPr>
          </a:p>
          <a:p>
            <a:pPr marL="514350" indent="-514350" algn="ctr">
              <a:buAutoNum type="arabicPeriod"/>
            </a:pPr>
            <a:r>
              <a:rPr lang="en-US" b="1" dirty="0" smtClean="0">
                <a:cs typeface="Times New Roman" pitchFamily="18" charset="0"/>
              </a:rPr>
              <a:t>The  Arm</a:t>
            </a:r>
          </a:p>
          <a:p>
            <a:pPr marL="514350" indent="-514350" algn="ctr">
              <a:buAutoNum type="arabicPeriod"/>
            </a:pPr>
            <a:r>
              <a:rPr lang="en-US" dirty="0" smtClean="0">
                <a:cs typeface="Times New Roman" pitchFamily="18" charset="0"/>
              </a:rPr>
              <a:t>The Forearm</a:t>
            </a:r>
          </a:p>
          <a:p>
            <a:pPr marL="514350" indent="-514350" algn="ctr">
              <a:buAutoNum type="arabicPeriod"/>
            </a:pPr>
            <a:r>
              <a:rPr lang="en-US" dirty="0" smtClean="0">
                <a:cs typeface="Times New Roman" pitchFamily="18" charset="0"/>
              </a:rPr>
              <a:t>The Hand</a:t>
            </a:r>
          </a:p>
          <a:p>
            <a:pPr marL="514350" indent="-514350">
              <a:buNone/>
            </a:pPr>
            <a:endParaRPr lang="en-US" dirty="0">
              <a:cs typeface="Times New Roman" pitchFamily="18" charset="0"/>
            </a:endParaRPr>
          </a:p>
          <a:p>
            <a:pPr marL="514350" indent="-514350">
              <a:buNone/>
            </a:pPr>
            <a:r>
              <a:rPr lang="en-US" dirty="0" smtClean="0">
                <a:cs typeface="Times New Roman" pitchFamily="18" charset="0"/>
              </a:rPr>
              <a:t>Within each module relevant structure of bone, muscle, arterial supply, venous supply, lymphatic system, and nerve innervation will be described as a unit.</a:t>
            </a:r>
            <a:endParaRPr lang="en-US" dirty="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Picture 58.png"/>
          <p:cNvPicPr>
            <a:picLocks noChangeAspect="1"/>
          </p:cNvPicPr>
          <p:nvPr/>
        </p:nvPicPr>
        <p:blipFill>
          <a:blip r:embed="rId2"/>
          <a:srcRect b="17241"/>
          <a:stretch>
            <a:fillRect/>
          </a:stretch>
        </p:blipFill>
        <p:spPr>
          <a:xfrm>
            <a:off x="3864186" y="762000"/>
            <a:ext cx="4517814" cy="3657600"/>
          </a:xfrm>
          <a:prstGeom prst="rect">
            <a:avLst/>
          </a:prstGeom>
        </p:spPr>
      </p:pic>
      <p:pic>
        <p:nvPicPr>
          <p:cNvPr id="6" name="Picture 5" descr="Picture 64.png"/>
          <p:cNvPicPr>
            <a:picLocks noChangeAspect="1"/>
          </p:cNvPicPr>
          <p:nvPr/>
        </p:nvPicPr>
        <p:blipFill>
          <a:blip r:embed="rId3">
            <a:alphaModFix/>
          </a:blip>
          <a:stretch>
            <a:fillRect/>
          </a:stretch>
        </p:blipFill>
        <p:spPr>
          <a:xfrm>
            <a:off x="1197186" y="838200"/>
            <a:ext cx="3160888" cy="3593431"/>
          </a:xfrm>
          <a:prstGeom prst="rect">
            <a:avLst/>
          </a:prstGeom>
        </p:spPr>
      </p:pic>
      <p:sp>
        <p:nvSpPr>
          <p:cNvPr id="8" name="Rectangle 7"/>
          <p:cNvSpPr/>
          <p:nvPr/>
        </p:nvSpPr>
        <p:spPr>
          <a:xfrm>
            <a:off x="0" y="4724400"/>
            <a:ext cx="9144000" cy="1015663"/>
          </a:xfrm>
          <a:prstGeom prst="rect">
            <a:avLst/>
          </a:prstGeom>
        </p:spPr>
        <p:txBody>
          <a:bodyPr wrap="square">
            <a:spAutoFit/>
          </a:bodyPr>
          <a:lstStyle/>
          <a:p>
            <a:pPr algn="ctr"/>
            <a:r>
              <a:rPr lang="en-US" sz="2000" dirty="0" smtClean="0"/>
              <a:t>The </a:t>
            </a:r>
            <a:r>
              <a:rPr lang="en-US" sz="2000" b="1" dirty="0" err="1" smtClean="0"/>
              <a:t>pectoralis</a:t>
            </a:r>
            <a:r>
              <a:rPr lang="en-US" sz="2000" b="1" dirty="0" smtClean="0"/>
              <a:t> major muscle </a:t>
            </a:r>
            <a:r>
              <a:rPr lang="en-US" sz="2000" dirty="0" smtClean="0"/>
              <a:t>consists of three parts (</a:t>
            </a:r>
            <a:r>
              <a:rPr lang="en-US" sz="2000" dirty="0" err="1" smtClean="0"/>
              <a:t>clavicular</a:t>
            </a:r>
            <a:r>
              <a:rPr lang="en-US" sz="2000" dirty="0" smtClean="0"/>
              <a:t>, </a:t>
            </a:r>
            <a:r>
              <a:rPr lang="en-US" sz="2000" dirty="0" err="1" smtClean="0"/>
              <a:t>sternocostal</a:t>
            </a:r>
            <a:r>
              <a:rPr lang="en-US" sz="2000" dirty="0" smtClean="0"/>
              <a:t> and abdominal) in which cross before inserting on the </a:t>
            </a:r>
            <a:r>
              <a:rPr lang="en-US" sz="2000" dirty="0" err="1" smtClean="0"/>
              <a:t>humerus</a:t>
            </a:r>
            <a:r>
              <a:rPr lang="en-US" sz="2000" dirty="0" smtClean="0"/>
              <a:t>, resulting in a neutral position when the arm is raised.</a:t>
            </a:r>
            <a:endParaRPr 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Cross Section of the Arm</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5" descr="Fig._22.50_A.jpg"/>
          <p:cNvPicPr>
            <a:picLocks noChangeAspect="1"/>
          </p:cNvPicPr>
          <p:nvPr/>
        </p:nvPicPr>
        <p:blipFill>
          <a:blip r:embed="rId2"/>
          <a:srcRect l="33148" t="20556" r="17963" b="23889"/>
          <a:stretch>
            <a:fillRect/>
          </a:stretch>
        </p:blipFill>
        <p:spPr>
          <a:xfrm rot="10800000">
            <a:off x="3962400" y="1219200"/>
            <a:ext cx="4693920" cy="5334000"/>
          </a:xfrm>
          <a:prstGeom prst="rect">
            <a:avLst/>
          </a:prstGeom>
        </p:spPr>
      </p:pic>
      <p:pic>
        <p:nvPicPr>
          <p:cNvPr id="8" name="Picture 7" descr="Fig._19.19_A.jpg"/>
          <p:cNvPicPr>
            <a:picLocks noChangeAspect="1"/>
          </p:cNvPicPr>
          <p:nvPr/>
        </p:nvPicPr>
        <p:blipFill>
          <a:blip r:embed="rId3"/>
          <a:srcRect l="16667" t="17866" r="32311"/>
          <a:stretch>
            <a:fillRect/>
          </a:stretch>
        </p:blipFill>
        <p:spPr>
          <a:xfrm flipH="1">
            <a:off x="304800" y="1143000"/>
            <a:ext cx="3200400" cy="5029200"/>
          </a:xfrm>
          <a:prstGeom prst="rect">
            <a:avLst/>
          </a:prstGeom>
        </p:spPr>
      </p:pic>
      <p:sp>
        <p:nvSpPr>
          <p:cNvPr id="10" name="Down Arrow 9"/>
          <p:cNvSpPr/>
          <p:nvPr/>
        </p:nvSpPr>
        <p:spPr>
          <a:xfrm rot="10800000" flipH="1">
            <a:off x="2133600" y="5334000"/>
            <a:ext cx="324243" cy="457200"/>
          </a:xfrm>
          <a:prstGeom prst="down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flipH="1">
            <a:off x="2286000" y="3200400"/>
            <a:ext cx="665665" cy="2638425"/>
          </a:xfrm>
          <a:custGeom>
            <a:avLst/>
            <a:gdLst>
              <a:gd name="connsiteX0" fmla="*/ 337608 w 649816"/>
              <a:gd name="connsiteY0" fmla="*/ 183092 h 2638425"/>
              <a:gd name="connsiteX1" fmla="*/ 458258 w 649816"/>
              <a:gd name="connsiteY1" fmla="*/ 81492 h 2638425"/>
              <a:gd name="connsiteX2" fmla="*/ 566208 w 649816"/>
              <a:gd name="connsiteY2" fmla="*/ 17992 h 2638425"/>
              <a:gd name="connsiteX3" fmla="*/ 597958 w 649816"/>
              <a:gd name="connsiteY3" fmla="*/ 189442 h 2638425"/>
              <a:gd name="connsiteX4" fmla="*/ 642408 w 649816"/>
              <a:gd name="connsiteY4" fmla="*/ 570442 h 2638425"/>
              <a:gd name="connsiteX5" fmla="*/ 642408 w 649816"/>
              <a:gd name="connsiteY5" fmla="*/ 951442 h 2638425"/>
              <a:gd name="connsiteX6" fmla="*/ 617008 w 649816"/>
              <a:gd name="connsiteY6" fmla="*/ 1434042 h 2638425"/>
              <a:gd name="connsiteX7" fmla="*/ 547158 w 649816"/>
              <a:gd name="connsiteY7" fmla="*/ 1815042 h 2638425"/>
              <a:gd name="connsiteX8" fmla="*/ 382058 w 649816"/>
              <a:gd name="connsiteY8" fmla="*/ 2335742 h 2638425"/>
              <a:gd name="connsiteX9" fmla="*/ 210608 w 649816"/>
              <a:gd name="connsiteY9" fmla="*/ 2551642 h 2638425"/>
              <a:gd name="connsiteX10" fmla="*/ 102658 w 649816"/>
              <a:gd name="connsiteY10" fmla="*/ 2634192 h 2638425"/>
              <a:gd name="connsiteX11" fmla="*/ 45508 w 649816"/>
              <a:gd name="connsiteY11" fmla="*/ 2577042 h 2638425"/>
              <a:gd name="connsiteX12" fmla="*/ 1058 w 649816"/>
              <a:gd name="connsiteY12" fmla="*/ 2310342 h 2638425"/>
              <a:gd name="connsiteX13" fmla="*/ 51858 w 649816"/>
              <a:gd name="connsiteY13" fmla="*/ 1732492 h 2638425"/>
              <a:gd name="connsiteX14" fmla="*/ 134408 w 649816"/>
              <a:gd name="connsiteY14" fmla="*/ 1218142 h 2638425"/>
              <a:gd name="connsiteX15" fmla="*/ 197908 w 649816"/>
              <a:gd name="connsiteY15" fmla="*/ 837142 h 2638425"/>
              <a:gd name="connsiteX16" fmla="*/ 267758 w 649816"/>
              <a:gd name="connsiteY16" fmla="*/ 449792 h 2638425"/>
              <a:gd name="connsiteX17" fmla="*/ 337608 w 649816"/>
              <a:gd name="connsiteY17" fmla="*/ 183092 h 263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816" h="2638425">
                <a:moveTo>
                  <a:pt x="337608" y="183092"/>
                </a:moveTo>
                <a:cubicBezTo>
                  <a:pt x="369358" y="121709"/>
                  <a:pt x="420158" y="109009"/>
                  <a:pt x="458258" y="81492"/>
                </a:cubicBezTo>
                <a:cubicBezTo>
                  <a:pt x="496358" y="53975"/>
                  <a:pt x="542925" y="0"/>
                  <a:pt x="566208" y="17992"/>
                </a:cubicBezTo>
                <a:cubicBezTo>
                  <a:pt x="589491" y="35984"/>
                  <a:pt x="585258" y="97367"/>
                  <a:pt x="597958" y="189442"/>
                </a:cubicBezTo>
                <a:cubicBezTo>
                  <a:pt x="610658" y="281517"/>
                  <a:pt x="635000" y="443442"/>
                  <a:pt x="642408" y="570442"/>
                </a:cubicBezTo>
                <a:cubicBezTo>
                  <a:pt x="649816" y="697442"/>
                  <a:pt x="646641" y="807509"/>
                  <a:pt x="642408" y="951442"/>
                </a:cubicBezTo>
                <a:cubicBezTo>
                  <a:pt x="638175" y="1095375"/>
                  <a:pt x="632883" y="1290109"/>
                  <a:pt x="617008" y="1434042"/>
                </a:cubicBezTo>
                <a:cubicBezTo>
                  <a:pt x="601133" y="1577975"/>
                  <a:pt x="586316" y="1664759"/>
                  <a:pt x="547158" y="1815042"/>
                </a:cubicBezTo>
                <a:cubicBezTo>
                  <a:pt x="508000" y="1965325"/>
                  <a:pt x="438150" y="2212975"/>
                  <a:pt x="382058" y="2335742"/>
                </a:cubicBezTo>
                <a:cubicBezTo>
                  <a:pt x="325966" y="2458509"/>
                  <a:pt x="257174" y="2501901"/>
                  <a:pt x="210608" y="2551642"/>
                </a:cubicBezTo>
                <a:cubicBezTo>
                  <a:pt x="164042" y="2601383"/>
                  <a:pt x="130175" y="2629959"/>
                  <a:pt x="102658" y="2634192"/>
                </a:cubicBezTo>
                <a:cubicBezTo>
                  <a:pt x="75141" y="2638425"/>
                  <a:pt x="62441" y="2631017"/>
                  <a:pt x="45508" y="2577042"/>
                </a:cubicBezTo>
                <a:cubicBezTo>
                  <a:pt x="28575" y="2523067"/>
                  <a:pt x="0" y="2451100"/>
                  <a:pt x="1058" y="2310342"/>
                </a:cubicBezTo>
                <a:cubicBezTo>
                  <a:pt x="2116" y="2169584"/>
                  <a:pt x="29633" y="1914525"/>
                  <a:pt x="51858" y="1732492"/>
                </a:cubicBezTo>
                <a:cubicBezTo>
                  <a:pt x="74083" y="1550459"/>
                  <a:pt x="110066" y="1367367"/>
                  <a:pt x="134408" y="1218142"/>
                </a:cubicBezTo>
                <a:cubicBezTo>
                  <a:pt x="158750" y="1068917"/>
                  <a:pt x="175683" y="965200"/>
                  <a:pt x="197908" y="837142"/>
                </a:cubicBezTo>
                <a:cubicBezTo>
                  <a:pt x="220133" y="709084"/>
                  <a:pt x="246591" y="559859"/>
                  <a:pt x="267758" y="449792"/>
                </a:cubicBezTo>
                <a:cubicBezTo>
                  <a:pt x="288925" y="339725"/>
                  <a:pt x="305858" y="244475"/>
                  <a:pt x="337608" y="183092"/>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flipH="1">
            <a:off x="2649344" y="3378200"/>
            <a:ext cx="474856" cy="2336800"/>
          </a:xfrm>
          <a:custGeom>
            <a:avLst/>
            <a:gdLst>
              <a:gd name="connsiteX0" fmla="*/ 440267 w 463550"/>
              <a:gd name="connsiteY0" fmla="*/ 7408 h 2336800"/>
              <a:gd name="connsiteX1" fmla="*/ 275167 w 463550"/>
              <a:gd name="connsiteY1" fmla="*/ 89958 h 2336800"/>
              <a:gd name="connsiteX2" fmla="*/ 192617 w 463550"/>
              <a:gd name="connsiteY2" fmla="*/ 350308 h 2336800"/>
              <a:gd name="connsiteX3" fmla="*/ 122767 w 463550"/>
              <a:gd name="connsiteY3" fmla="*/ 775758 h 2336800"/>
              <a:gd name="connsiteX4" fmla="*/ 40217 w 463550"/>
              <a:gd name="connsiteY4" fmla="*/ 1379008 h 2336800"/>
              <a:gd name="connsiteX5" fmla="*/ 14817 w 463550"/>
              <a:gd name="connsiteY5" fmla="*/ 2045758 h 2336800"/>
              <a:gd name="connsiteX6" fmla="*/ 129117 w 463550"/>
              <a:gd name="connsiteY6" fmla="*/ 2325158 h 2336800"/>
              <a:gd name="connsiteX7" fmla="*/ 129117 w 463550"/>
              <a:gd name="connsiteY7" fmla="*/ 2115608 h 2336800"/>
              <a:gd name="connsiteX8" fmla="*/ 179917 w 463550"/>
              <a:gd name="connsiteY8" fmla="*/ 1613958 h 2336800"/>
              <a:gd name="connsiteX9" fmla="*/ 268817 w 463550"/>
              <a:gd name="connsiteY9" fmla="*/ 1023408 h 2336800"/>
              <a:gd name="connsiteX10" fmla="*/ 345017 w 463550"/>
              <a:gd name="connsiteY10" fmla="*/ 591608 h 2336800"/>
              <a:gd name="connsiteX11" fmla="*/ 414867 w 463550"/>
              <a:gd name="connsiteY11" fmla="*/ 134408 h 2336800"/>
              <a:gd name="connsiteX12" fmla="*/ 440267 w 463550"/>
              <a:gd name="connsiteY12" fmla="*/ 7408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550" h="2336800">
                <a:moveTo>
                  <a:pt x="440267" y="7408"/>
                </a:moveTo>
                <a:cubicBezTo>
                  <a:pt x="416984" y="0"/>
                  <a:pt x="316442" y="32808"/>
                  <a:pt x="275167" y="89958"/>
                </a:cubicBezTo>
                <a:cubicBezTo>
                  <a:pt x="233892" y="147108"/>
                  <a:pt x="218017" y="236008"/>
                  <a:pt x="192617" y="350308"/>
                </a:cubicBezTo>
                <a:cubicBezTo>
                  <a:pt x="167217" y="464608"/>
                  <a:pt x="148167" y="604308"/>
                  <a:pt x="122767" y="775758"/>
                </a:cubicBezTo>
                <a:cubicBezTo>
                  <a:pt x="97367" y="947208"/>
                  <a:pt x="58209" y="1167341"/>
                  <a:pt x="40217" y="1379008"/>
                </a:cubicBezTo>
                <a:cubicBezTo>
                  <a:pt x="22225" y="1590675"/>
                  <a:pt x="0" y="1888066"/>
                  <a:pt x="14817" y="2045758"/>
                </a:cubicBezTo>
                <a:cubicBezTo>
                  <a:pt x="29634" y="2203450"/>
                  <a:pt x="110067" y="2313516"/>
                  <a:pt x="129117" y="2325158"/>
                </a:cubicBezTo>
                <a:cubicBezTo>
                  <a:pt x="148167" y="2336800"/>
                  <a:pt x="120650" y="2234141"/>
                  <a:pt x="129117" y="2115608"/>
                </a:cubicBezTo>
                <a:cubicBezTo>
                  <a:pt x="137584" y="1997075"/>
                  <a:pt x="156634" y="1795991"/>
                  <a:pt x="179917" y="1613958"/>
                </a:cubicBezTo>
                <a:cubicBezTo>
                  <a:pt x="203200" y="1431925"/>
                  <a:pt x="241300" y="1193800"/>
                  <a:pt x="268817" y="1023408"/>
                </a:cubicBezTo>
                <a:cubicBezTo>
                  <a:pt x="296334" y="853016"/>
                  <a:pt x="320675" y="739775"/>
                  <a:pt x="345017" y="591608"/>
                </a:cubicBezTo>
                <a:cubicBezTo>
                  <a:pt x="369359" y="443441"/>
                  <a:pt x="398992" y="229658"/>
                  <a:pt x="414867" y="134408"/>
                </a:cubicBezTo>
                <a:cubicBezTo>
                  <a:pt x="430742" y="39158"/>
                  <a:pt x="463550" y="14816"/>
                  <a:pt x="440267" y="7408"/>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flipH="1">
            <a:off x="2133600" y="4038600"/>
            <a:ext cx="1004461" cy="446617"/>
          </a:xfrm>
          <a:custGeom>
            <a:avLst/>
            <a:gdLst>
              <a:gd name="connsiteX0" fmla="*/ 178858 w 980545"/>
              <a:gd name="connsiteY0" fmla="*/ 21167 h 446617"/>
              <a:gd name="connsiteX1" fmla="*/ 26458 w 980545"/>
              <a:gd name="connsiteY1" fmla="*/ 14817 h 446617"/>
              <a:gd name="connsiteX2" fmla="*/ 20108 w 980545"/>
              <a:gd name="connsiteY2" fmla="*/ 17992 h 446617"/>
              <a:gd name="connsiteX3" fmla="*/ 105833 w 980545"/>
              <a:gd name="connsiteY3" fmla="*/ 122767 h 446617"/>
              <a:gd name="connsiteX4" fmla="*/ 324908 w 980545"/>
              <a:gd name="connsiteY4" fmla="*/ 395817 h 446617"/>
              <a:gd name="connsiteX5" fmla="*/ 363008 w 980545"/>
              <a:gd name="connsiteY5" fmla="*/ 427567 h 446617"/>
              <a:gd name="connsiteX6" fmla="*/ 553508 w 980545"/>
              <a:gd name="connsiteY6" fmla="*/ 424392 h 446617"/>
              <a:gd name="connsiteX7" fmla="*/ 855133 w 980545"/>
              <a:gd name="connsiteY7" fmla="*/ 418042 h 446617"/>
              <a:gd name="connsiteX8" fmla="*/ 956733 w 980545"/>
              <a:gd name="connsiteY8" fmla="*/ 418042 h 446617"/>
              <a:gd name="connsiteX9" fmla="*/ 953558 w 980545"/>
              <a:gd name="connsiteY9" fmla="*/ 405342 h 446617"/>
              <a:gd name="connsiteX10" fmla="*/ 794808 w 980545"/>
              <a:gd name="connsiteY10" fmla="*/ 170392 h 446617"/>
              <a:gd name="connsiteX11" fmla="*/ 791633 w 980545"/>
              <a:gd name="connsiteY11" fmla="*/ 179917 h 446617"/>
              <a:gd name="connsiteX12" fmla="*/ 747183 w 980545"/>
              <a:gd name="connsiteY12" fmla="*/ 252942 h 446617"/>
              <a:gd name="connsiteX13" fmla="*/ 677333 w 980545"/>
              <a:gd name="connsiteY13" fmla="*/ 284692 h 446617"/>
              <a:gd name="connsiteX14" fmla="*/ 537633 w 980545"/>
              <a:gd name="connsiteY14" fmla="*/ 306917 h 446617"/>
              <a:gd name="connsiteX15" fmla="*/ 436033 w 980545"/>
              <a:gd name="connsiteY15" fmla="*/ 297392 h 446617"/>
              <a:gd name="connsiteX16" fmla="*/ 340783 w 980545"/>
              <a:gd name="connsiteY16" fmla="*/ 221192 h 446617"/>
              <a:gd name="connsiteX17" fmla="*/ 286808 w 980545"/>
              <a:gd name="connsiteY17" fmla="*/ 214842 h 446617"/>
              <a:gd name="connsiteX18" fmla="*/ 236008 w 980545"/>
              <a:gd name="connsiteY18" fmla="*/ 195792 h 446617"/>
              <a:gd name="connsiteX19" fmla="*/ 175683 w 980545"/>
              <a:gd name="connsiteY19" fmla="*/ 113242 h 446617"/>
              <a:gd name="connsiteX20" fmla="*/ 178858 w 980545"/>
              <a:gd name="connsiteY20" fmla="*/ 21167 h 44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0545" h="446617">
                <a:moveTo>
                  <a:pt x="178858" y="21167"/>
                </a:moveTo>
                <a:cubicBezTo>
                  <a:pt x="153987" y="4763"/>
                  <a:pt x="52916" y="15346"/>
                  <a:pt x="26458" y="14817"/>
                </a:cubicBezTo>
                <a:cubicBezTo>
                  <a:pt x="0" y="14288"/>
                  <a:pt x="6879" y="0"/>
                  <a:pt x="20108" y="17992"/>
                </a:cubicBezTo>
                <a:cubicBezTo>
                  <a:pt x="33337" y="35984"/>
                  <a:pt x="105833" y="122767"/>
                  <a:pt x="105833" y="122767"/>
                </a:cubicBezTo>
                <a:cubicBezTo>
                  <a:pt x="156633" y="185738"/>
                  <a:pt x="282046" y="345017"/>
                  <a:pt x="324908" y="395817"/>
                </a:cubicBezTo>
                <a:cubicBezTo>
                  <a:pt x="367770" y="446617"/>
                  <a:pt x="324908" y="422805"/>
                  <a:pt x="363008" y="427567"/>
                </a:cubicBezTo>
                <a:cubicBezTo>
                  <a:pt x="401108" y="432330"/>
                  <a:pt x="553508" y="424392"/>
                  <a:pt x="553508" y="424392"/>
                </a:cubicBezTo>
                <a:lnTo>
                  <a:pt x="855133" y="418042"/>
                </a:lnTo>
                <a:cubicBezTo>
                  <a:pt x="922337" y="416984"/>
                  <a:pt x="940329" y="420159"/>
                  <a:pt x="956733" y="418042"/>
                </a:cubicBezTo>
                <a:cubicBezTo>
                  <a:pt x="973137" y="415925"/>
                  <a:pt x="980545" y="446617"/>
                  <a:pt x="953558" y="405342"/>
                </a:cubicBezTo>
                <a:cubicBezTo>
                  <a:pt x="926571" y="364067"/>
                  <a:pt x="821796" y="207963"/>
                  <a:pt x="794808" y="170392"/>
                </a:cubicBezTo>
                <a:cubicBezTo>
                  <a:pt x="767820" y="132821"/>
                  <a:pt x="799571" y="166159"/>
                  <a:pt x="791633" y="179917"/>
                </a:cubicBezTo>
                <a:cubicBezTo>
                  <a:pt x="783696" y="193675"/>
                  <a:pt x="766233" y="235480"/>
                  <a:pt x="747183" y="252942"/>
                </a:cubicBezTo>
                <a:cubicBezTo>
                  <a:pt x="728133" y="270404"/>
                  <a:pt x="712258" y="275696"/>
                  <a:pt x="677333" y="284692"/>
                </a:cubicBezTo>
                <a:cubicBezTo>
                  <a:pt x="642408" y="293688"/>
                  <a:pt x="577850" y="304800"/>
                  <a:pt x="537633" y="306917"/>
                </a:cubicBezTo>
                <a:cubicBezTo>
                  <a:pt x="497416" y="309034"/>
                  <a:pt x="468841" y="311680"/>
                  <a:pt x="436033" y="297392"/>
                </a:cubicBezTo>
                <a:cubicBezTo>
                  <a:pt x="403225" y="283105"/>
                  <a:pt x="365654" y="234950"/>
                  <a:pt x="340783" y="221192"/>
                </a:cubicBezTo>
                <a:cubicBezTo>
                  <a:pt x="315912" y="207434"/>
                  <a:pt x="304270" y="219075"/>
                  <a:pt x="286808" y="214842"/>
                </a:cubicBezTo>
                <a:cubicBezTo>
                  <a:pt x="269346" y="210609"/>
                  <a:pt x="254529" y="212725"/>
                  <a:pt x="236008" y="195792"/>
                </a:cubicBezTo>
                <a:cubicBezTo>
                  <a:pt x="217487" y="178859"/>
                  <a:pt x="185737" y="136525"/>
                  <a:pt x="175683" y="113242"/>
                </a:cubicBezTo>
                <a:cubicBezTo>
                  <a:pt x="165629" y="89959"/>
                  <a:pt x="203729" y="37571"/>
                  <a:pt x="178858" y="21167"/>
                </a:cubicBezTo>
                <a:close/>
              </a:path>
            </a:pathLst>
          </a:custGeom>
          <a:solidFill>
            <a:srgbClr val="660066">
              <a:alpha val="30000"/>
            </a:srgbClr>
          </a:solid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rot="10800000">
            <a:off x="4648200" y="1524000"/>
            <a:ext cx="2512484" cy="1653117"/>
          </a:xfrm>
          <a:custGeom>
            <a:avLst/>
            <a:gdLst>
              <a:gd name="connsiteX0" fmla="*/ 1954742 w 2512484"/>
              <a:gd name="connsiteY0" fmla="*/ 28575 h 1653117"/>
              <a:gd name="connsiteX1" fmla="*/ 1707092 w 2512484"/>
              <a:gd name="connsiteY1" fmla="*/ 111125 h 1653117"/>
              <a:gd name="connsiteX2" fmla="*/ 1484842 w 2512484"/>
              <a:gd name="connsiteY2" fmla="*/ 174625 h 1653117"/>
              <a:gd name="connsiteX3" fmla="*/ 1300692 w 2512484"/>
              <a:gd name="connsiteY3" fmla="*/ 250825 h 1653117"/>
              <a:gd name="connsiteX4" fmla="*/ 1326092 w 2512484"/>
              <a:gd name="connsiteY4" fmla="*/ 409575 h 1653117"/>
              <a:gd name="connsiteX5" fmla="*/ 1256242 w 2512484"/>
              <a:gd name="connsiteY5" fmla="*/ 339725 h 1653117"/>
              <a:gd name="connsiteX6" fmla="*/ 1141942 w 2512484"/>
              <a:gd name="connsiteY6" fmla="*/ 460375 h 1653117"/>
              <a:gd name="connsiteX7" fmla="*/ 868892 w 2512484"/>
              <a:gd name="connsiteY7" fmla="*/ 669925 h 1653117"/>
              <a:gd name="connsiteX8" fmla="*/ 672042 w 2512484"/>
              <a:gd name="connsiteY8" fmla="*/ 860425 h 1653117"/>
              <a:gd name="connsiteX9" fmla="*/ 468842 w 2512484"/>
              <a:gd name="connsiteY9" fmla="*/ 1063625 h 1653117"/>
              <a:gd name="connsiteX10" fmla="*/ 208492 w 2512484"/>
              <a:gd name="connsiteY10" fmla="*/ 1311275 h 1653117"/>
              <a:gd name="connsiteX11" fmla="*/ 11642 w 2512484"/>
              <a:gd name="connsiteY11" fmla="*/ 1412875 h 1653117"/>
              <a:gd name="connsiteX12" fmla="*/ 138642 w 2512484"/>
              <a:gd name="connsiteY12" fmla="*/ 1470025 h 1653117"/>
              <a:gd name="connsiteX13" fmla="*/ 500592 w 2512484"/>
              <a:gd name="connsiteY13" fmla="*/ 1597025 h 1653117"/>
              <a:gd name="connsiteX14" fmla="*/ 849842 w 2512484"/>
              <a:gd name="connsiteY14" fmla="*/ 1641475 h 1653117"/>
              <a:gd name="connsiteX15" fmla="*/ 1224492 w 2512484"/>
              <a:gd name="connsiteY15" fmla="*/ 1647825 h 1653117"/>
              <a:gd name="connsiteX16" fmla="*/ 1561042 w 2512484"/>
              <a:gd name="connsiteY16" fmla="*/ 1609725 h 1653117"/>
              <a:gd name="connsiteX17" fmla="*/ 1884892 w 2512484"/>
              <a:gd name="connsiteY17" fmla="*/ 1438275 h 1653117"/>
              <a:gd name="connsiteX18" fmla="*/ 2107142 w 2512484"/>
              <a:gd name="connsiteY18" fmla="*/ 1133475 h 1653117"/>
              <a:gd name="connsiteX19" fmla="*/ 2348442 w 2512484"/>
              <a:gd name="connsiteY19" fmla="*/ 758825 h 1653117"/>
              <a:gd name="connsiteX20" fmla="*/ 2462742 w 2512484"/>
              <a:gd name="connsiteY20" fmla="*/ 460375 h 1653117"/>
              <a:gd name="connsiteX21" fmla="*/ 2500842 w 2512484"/>
              <a:gd name="connsiteY21" fmla="*/ 206375 h 1653117"/>
              <a:gd name="connsiteX22" fmla="*/ 2392892 w 2512484"/>
              <a:gd name="connsiteY22" fmla="*/ 60325 h 1653117"/>
              <a:gd name="connsiteX23" fmla="*/ 2126192 w 2512484"/>
              <a:gd name="connsiteY23" fmla="*/ 3175 h 1653117"/>
              <a:gd name="connsiteX24" fmla="*/ 1954742 w 2512484"/>
              <a:gd name="connsiteY24" fmla="*/ 28575 h 165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2484" h="1653117">
                <a:moveTo>
                  <a:pt x="1954742" y="28575"/>
                </a:moveTo>
                <a:cubicBezTo>
                  <a:pt x="1884892" y="46567"/>
                  <a:pt x="1785409" y="86783"/>
                  <a:pt x="1707092" y="111125"/>
                </a:cubicBezTo>
                <a:cubicBezTo>
                  <a:pt x="1628775" y="135467"/>
                  <a:pt x="1552575" y="151342"/>
                  <a:pt x="1484842" y="174625"/>
                </a:cubicBezTo>
                <a:cubicBezTo>
                  <a:pt x="1417109" y="197908"/>
                  <a:pt x="1327150" y="211667"/>
                  <a:pt x="1300692" y="250825"/>
                </a:cubicBezTo>
                <a:cubicBezTo>
                  <a:pt x="1274234" y="289983"/>
                  <a:pt x="1333500" y="394758"/>
                  <a:pt x="1326092" y="409575"/>
                </a:cubicBezTo>
                <a:cubicBezTo>
                  <a:pt x="1318684" y="424392"/>
                  <a:pt x="1286934" y="331258"/>
                  <a:pt x="1256242" y="339725"/>
                </a:cubicBezTo>
                <a:cubicBezTo>
                  <a:pt x="1225550" y="348192"/>
                  <a:pt x="1206500" y="405342"/>
                  <a:pt x="1141942" y="460375"/>
                </a:cubicBezTo>
                <a:cubicBezTo>
                  <a:pt x="1077384" y="515408"/>
                  <a:pt x="947209" y="603250"/>
                  <a:pt x="868892" y="669925"/>
                </a:cubicBezTo>
                <a:cubicBezTo>
                  <a:pt x="790575" y="736600"/>
                  <a:pt x="738717" y="794808"/>
                  <a:pt x="672042" y="860425"/>
                </a:cubicBezTo>
                <a:cubicBezTo>
                  <a:pt x="605367" y="926042"/>
                  <a:pt x="546100" y="988483"/>
                  <a:pt x="468842" y="1063625"/>
                </a:cubicBezTo>
                <a:cubicBezTo>
                  <a:pt x="391584" y="1138767"/>
                  <a:pt x="284692" y="1253067"/>
                  <a:pt x="208492" y="1311275"/>
                </a:cubicBezTo>
                <a:cubicBezTo>
                  <a:pt x="132292" y="1369483"/>
                  <a:pt x="23284" y="1386417"/>
                  <a:pt x="11642" y="1412875"/>
                </a:cubicBezTo>
                <a:cubicBezTo>
                  <a:pt x="0" y="1439333"/>
                  <a:pt x="57150" y="1439333"/>
                  <a:pt x="138642" y="1470025"/>
                </a:cubicBezTo>
                <a:cubicBezTo>
                  <a:pt x="220134" y="1500717"/>
                  <a:pt x="382059" y="1568450"/>
                  <a:pt x="500592" y="1597025"/>
                </a:cubicBezTo>
                <a:cubicBezTo>
                  <a:pt x="619125" y="1625600"/>
                  <a:pt x="729192" y="1633008"/>
                  <a:pt x="849842" y="1641475"/>
                </a:cubicBezTo>
                <a:cubicBezTo>
                  <a:pt x="970492" y="1649942"/>
                  <a:pt x="1105959" y="1653117"/>
                  <a:pt x="1224492" y="1647825"/>
                </a:cubicBezTo>
                <a:cubicBezTo>
                  <a:pt x="1343025" y="1642533"/>
                  <a:pt x="1450975" y="1644650"/>
                  <a:pt x="1561042" y="1609725"/>
                </a:cubicBezTo>
                <a:cubicBezTo>
                  <a:pt x="1671109" y="1574800"/>
                  <a:pt x="1793875" y="1517650"/>
                  <a:pt x="1884892" y="1438275"/>
                </a:cubicBezTo>
                <a:cubicBezTo>
                  <a:pt x="1975909" y="1358900"/>
                  <a:pt x="2029884" y="1246717"/>
                  <a:pt x="2107142" y="1133475"/>
                </a:cubicBezTo>
                <a:cubicBezTo>
                  <a:pt x="2184400" y="1020233"/>
                  <a:pt x="2289175" y="871008"/>
                  <a:pt x="2348442" y="758825"/>
                </a:cubicBezTo>
                <a:cubicBezTo>
                  <a:pt x="2407709" y="646642"/>
                  <a:pt x="2437342" y="552450"/>
                  <a:pt x="2462742" y="460375"/>
                </a:cubicBezTo>
                <a:cubicBezTo>
                  <a:pt x="2488142" y="368300"/>
                  <a:pt x="2512484" y="273050"/>
                  <a:pt x="2500842" y="206375"/>
                </a:cubicBezTo>
                <a:cubicBezTo>
                  <a:pt x="2489200" y="139700"/>
                  <a:pt x="2455334" y="94192"/>
                  <a:pt x="2392892" y="60325"/>
                </a:cubicBezTo>
                <a:cubicBezTo>
                  <a:pt x="2330450" y="26458"/>
                  <a:pt x="2205567" y="6350"/>
                  <a:pt x="2126192" y="3175"/>
                </a:cubicBezTo>
                <a:cubicBezTo>
                  <a:pt x="2046817" y="0"/>
                  <a:pt x="2024592" y="10583"/>
                  <a:pt x="1954742" y="28575"/>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rot="10800000">
            <a:off x="5791200" y="1828800"/>
            <a:ext cx="2291292" cy="1364192"/>
          </a:xfrm>
          <a:custGeom>
            <a:avLst/>
            <a:gdLst>
              <a:gd name="connsiteX0" fmla="*/ 965200 w 2291292"/>
              <a:gd name="connsiteY0" fmla="*/ 1341967 h 1364192"/>
              <a:gd name="connsiteX1" fmla="*/ 577850 w 2291292"/>
              <a:gd name="connsiteY1" fmla="*/ 1176867 h 1364192"/>
              <a:gd name="connsiteX2" fmla="*/ 279400 w 2291292"/>
              <a:gd name="connsiteY2" fmla="*/ 922867 h 1364192"/>
              <a:gd name="connsiteX3" fmla="*/ 114300 w 2291292"/>
              <a:gd name="connsiteY3" fmla="*/ 643467 h 1364192"/>
              <a:gd name="connsiteX4" fmla="*/ 19050 w 2291292"/>
              <a:gd name="connsiteY4" fmla="*/ 300567 h 1364192"/>
              <a:gd name="connsiteX5" fmla="*/ 31750 w 2291292"/>
              <a:gd name="connsiteY5" fmla="*/ 65617 h 1364192"/>
              <a:gd name="connsiteX6" fmla="*/ 209550 w 2291292"/>
              <a:gd name="connsiteY6" fmla="*/ 2117 h 1364192"/>
              <a:gd name="connsiteX7" fmla="*/ 425450 w 2291292"/>
              <a:gd name="connsiteY7" fmla="*/ 52917 h 1364192"/>
              <a:gd name="connsiteX8" fmla="*/ 958850 w 2291292"/>
              <a:gd name="connsiteY8" fmla="*/ 135467 h 1364192"/>
              <a:gd name="connsiteX9" fmla="*/ 1460500 w 2291292"/>
              <a:gd name="connsiteY9" fmla="*/ 224367 h 1364192"/>
              <a:gd name="connsiteX10" fmla="*/ 1847850 w 2291292"/>
              <a:gd name="connsiteY10" fmla="*/ 186267 h 1364192"/>
              <a:gd name="connsiteX11" fmla="*/ 2076450 w 2291292"/>
              <a:gd name="connsiteY11" fmla="*/ 116417 h 1364192"/>
              <a:gd name="connsiteX12" fmla="*/ 2228850 w 2291292"/>
              <a:gd name="connsiteY12" fmla="*/ 135467 h 1364192"/>
              <a:gd name="connsiteX13" fmla="*/ 2279650 w 2291292"/>
              <a:gd name="connsiteY13" fmla="*/ 211667 h 1364192"/>
              <a:gd name="connsiteX14" fmla="*/ 2159000 w 2291292"/>
              <a:gd name="connsiteY14" fmla="*/ 357717 h 1364192"/>
              <a:gd name="connsiteX15" fmla="*/ 1974850 w 2291292"/>
              <a:gd name="connsiteY15" fmla="*/ 522817 h 1364192"/>
              <a:gd name="connsiteX16" fmla="*/ 1682750 w 2291292"/>
              <a:gd name="connsiteY16" fmla="*/ 757767 h 1364192"/>
              <a:gd name="connsiteX17" fmla="*/ 1454150 w 2291292"/>
              <a:gd name="connsiteY17" fmla="*/ 1043517 h 1364192"/>
              <a:gd name="connsiteX18" fmla="*/ 1130300 w 2291292"/>
              <a:gd name="connsiteY18" fmla="*/ 1310217 h 1364192"/>
              <a:gd name="connsiteX19" fmla="*/ 965200 w 2291292"/>
              <a:gd name="connsiteY19" fmla="*/ 1341967 h 136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91292" h="1364192">
                <a:moveTo>
                  <a:pt x="965200" y="1341967"/>
                </a:moveTo>
                <a:cubicBezTo>
                  <a:pt x="873125" y="1319742"/>
                  <a:pt x="692150" y="1246717"/>
                  <a:pt x="577850" y="1176867"/>
                </a:cubicBezTo>
                <a:cubicBezTo>
                  <a:pt x="463550" y="1107017"/>
                  <a:pt x="356658" y="1011767"/>
                  <a:pt x="279400" y="922867"/>
                </a:cubicBezTo>
                <a:cubicBezTo>
                  <a:pt x="202142" y="833967"/>
                  <a:pt x="157692" y="747184"/>
                  <a:pt x="114300" y="643467"/>
                </a:cubicBezTo>
                <a:cubicBezTo>
                  <a:pt x="70908" y="539750"/>
                  <a:pt x="32808" y="396875"/>
                  <a:pt x="19050" y="300567"/>
                </a:cubicBezTo>
                <a:cubicBezTo>
                  <a:pt x="5292" y="204259"/>
                  <a:pt x="0" y="115359"/>
                  <a:pt x="31750" y="65617"/>
                </a:cubicBezTo>
                <a:cubicBezTo>
                  <a:pt x="63500" y="15875"/>
                  <a:pt x="143933" y="4234"/>
                  <a:pt x="209550" y="2117"/>
                </a:cubicBezTo>
                <a:cubicBezTo>
                  <a:pt x="275167" y="0"/>
                  <a:pt x="300567" y="30692"/>
                  <a:pt x="425450" y="52917"/>
                </a:cubicBezTo>
                <a:cubicBezTo>
                  <a:pt x="550333" y="75142"/>
                  <a:pt x="786342" y="106892"/>
                  <a:pt x="958850" y="135467"/>
                </a:cubicBezTo>
                <a:cubicBezTo>
                  <a:pt x="1131358" y="164042"/>
                  <a:pt x="1312333" y="215900"/>
                  <a:pt x="1460500" y="224367"/>
                </a:cubicBezTo>
                <a:cubicBezTo>
                  <a:pt x="1608667" y="232834"/>
                  <a:pt x="1745192" y="204259"/>
                  <a:pt x="1847850" y="186267"/>
                </a:cubicBezTo>
                <a:cubicBezTo>
                  <a:pt x="1950508" y="168275"/>
                  <a:pt x="2012950" y="124884"/>
                  <a:pt x="2076450" y="116417"/>
                </a:cubicBezTo>
                <a:cubicBezTo>
                  <a:pt x="2139950" y="107950"/>
                  <a:pt x="2194983" y="119592"/>
                  <a:pt x="2228850" y="135467"/>
                </a:cubicBezTo>
                <a:cubicBezTo>
                  <a:pt x="2262717" y="151342"/>
                  <a:pt x="2291292" y="174625"/>
                  <a:pt x="2279650" y="211667"/>
                </a:cubicBezTo>
                <a:cubicBezTo>
                  <a:pt x="2268008" y="248709"/>
                  <a:pt x="2209800" y="305859"/>
                  <a:pt x="2159000" y="357717"/>
                </a:cubicBezTo>
                <a:cubicBezTo>
                  <a:pt x="2108200" y="409575"/>
                  <a:pt x="2054225" y="456142"/>
                  <a:pt x="1974850" y="522817"/>
                </a:cubicBezTo>
                <a:cubicBezTo>
                  <a:pt x="1895475" y="589492"/>
                  <a:pt x="1769533" y="670984"/>
                  <a:pt x="1682750" y="757767"/>
                </a:cubicBezTo>
                <a:cubicBezTo>
                  <a:pt x="1595967" y="844550"/>
                  <a:pt x="1546225" y="951442"/>
                  <a:pt x="1454150" y="1043517"/>
                </a:cubicBezTo>
                <a:cubicBezTo>
                  <a:pt x="1362075" y="1135592"/>
                  <a:pt x="1207558" y="1261534"/>
                  <a:pt x="1130300" y="1310217"/>
                </a:cubicBezTo>
                <a:cubicBezTo>
                  <a:pt x="1053042" y="1358900"/>
                  <a:pt x="1057275" y="1364192"/>
                  <a:pt x="965200" y="1341967"/>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rot="10800000">
            <a:off x="4572001" y="1524000"/>
            <a:ext cx="3690929" cy="3123056"/>
            <a:chOff x="4332731" y="3098287"/>
            <a:chExt cx="3690929" cy="3123056"/>
          </a:xfrm>
        </p:grpSpPr>
        <p:sp>
          <p:nvSpPr>
            <p:cNvPr id="16" name="Freeform 15"/>
            <p:cNvSpPr/>
            <p:nvPr/>
          </p:nvSpPr>
          <p:spPr>
            <a:xfrm>
              <a:off x="4332731" y="3098287"/>
              <a:ext cx="3690929" cy="3123056"/>
            </a:xfrm>
            <a:custGeom>
              <a:avLst/>
              <a:gdLst>
                <a:gd name="connsiteX0" fmla="*/ 3571576 w 3690929"/>
                <a:gd name="connsiteY0" fmla="*/ 1495104 h 3123056"/>
                <a:gd name="connsiteX1" fmla="*/ 3206762 w 3690929"/>
                <a:gd name="connsiteY1" fmla="*/ 1427554 h 3123056"/>
                <a:gd name="connsiteX2" fmla="*/ 2801413 w 3690929"/>
                <a:gd name="connsiteY2" fmla="*/ 1562654 h 3123056"/>
                <a:gd name="connsiteX3" fmla="*/ 2369041 w 3690929"/>
                <a:gd name="connsiteY3" fmla="*/ 1616694 h 3123056"/>
                <a:gd name="connsiteX4" fmla="*/ 2274459 w 3690929"/>
                <a:gd name="connsiteY4" fmla="*/ 1535634 h 3123056"/>
                <a:gd name="connsiteX5" fmla="*/ 2544692 w 3690929"/>
                <a:gd name="connsiteY5" fmla="*/ 1387024 h 3123056"/>
                <a:gd name="connsiteX6" fmla="*/ 2625762 w 3690929"/>
                <a:gd name="connsiteY6" fmla="*/ 1143844 h 3123056"/>
                <a:gd name="connsiteX7" fmla="*/ 2450111 w 3690929"/>
                <a:gd name="connsiteY7" fmla="*/ 1035765 h 3123056"/>
                <a:gd name="connsiteX8" fmla="*/ 2179878 w 3690929"/>
                <a:gd name="connsiteY8" fmla="*/ 1184374 h 3123056"/>
                <a:gd name="connsiteX9" fmla="*/ 1896133 w 3690929"/>
                <a:gd name="connsiteY9" fmla="*/ 1373514 h 3123056"/>
                <a:gd name="connsiteX10" fmla="*/ 1598877 w 3690929"/>
                <a:gd name="connsiteY10" fmla="*/ 1373514 h 3123056"/>
                <a:gd name="connsiteX11" fmla="*/ 1450249 w 3690929"/>
                <a:gd name="connsiteY11" fmla="*/ 1116825 h 3123056"/>
                <a:gd name="connsiteX12" fmla="*/ 1207040 w 3690929"/>
                <a:gd name="connsiteY12" fmla="*/ 806095 h 3123056"/>
                <a:gd name="connsiteX13" fmla="*/ 1180017 w 3690929"/>
                <a:gd name="connsiteY13" fmla="*/ 522386 h 3123056"/>
                <a:gd name="connsiteX14" fmla="*/ 1207040 w 3690929"/>
                <a:gd name="connsiteY14" fmla="*/ 225166 h 3123056"/>
                <a:gd name="connsiteX15" fmla="*/ 1274598 w 3690929"/>
                <a:gd name="connsiteY15" fmla="*/ 63047 h 3123056"/>
                <a:gd name="connsiteX16" fmla="*/ 1044900 w 3690929"/>
                <a:gd name="connsiteY16" fmla="*/ 9007 h 3123056"/>
                <a:gd name="connsiteX17" fmla="*/ 693598 w 3690929"/>
                <a:gd name="connsiteY17" fmla="*/ 9007 h 3123056"/>
                <a:gd name="connsiteX18" fmla="*/ 180156 w 3690929"/>
                <a:gd name="connsiteY18" fmla="*/ 63047 h 3123056"/>
                <a:gd name="connsiteX19" fmla="*/ 85574 w 3690929"/>
                <a:gd name="connsiteY19" fmla="*/ 63047 h 3123056"/>
                <a:gd name="connsiteX20" fmla="*/ 31528 w 3690929"/>
                <a:gd name="connsiteY20" fmla="*/ 279206 h 3123056"/>
                <a:gd name="connsiteX21" fmla="*/ 18016 w 3690929"/>
                <a:gd name="connsiteY21" fmla="*/ 819605 h 3123056"/>
                <a:gd name="connsiteX22" fmla="*/ 139621 w 3690929"/>
                <a:gd name="connsiteY22" fmla="*/ 1319474 h 3123056"/>
                <a:gd name="connsiteX23" fmla="*/ 166644 w 3690929"/>
                <a:gd name="connsiteY23" fmla="*/ 1495104 h 3123056"/>
                <a:gd name="connsiteX24" fmla="*/ 153132 w 3690929"/>
                <a:gd name="connsiteY24" fmla="*/ 1792323 h 3123056"/>
                <a:gd name="connsiteX25" fmla="*/ 396342 w 3690929"/>
                <a:gd name="connsiteY25" fmla="*/ 2386762 h 3123056"/>
                <a:gd name="connsiteX26" fmla="*/ 896272 w 3690929"/>
                <a:gd name="connsiteY26" fmla="*/ 2711001 h 3123056"/>
                <a:gd name="connsiteX27" fmla="*/ 1396203 w 3690929"/>
                <a:gd name="connsiteY27" fmla="*/ 2967691 h 3123056"/>
                <a:gd name="connsiteX28" fmla="*/ 2004227 w 3690929"/>
                <a:gd name="connsiteY28" fmla="*/ 3102791 h 3123056"/>
                <a:gd name="connsiteX29" fmla="*/ 2612250 w 3690929"/>
                <a:gd name="connsiteY29" fmla="*/ 3089281 h 3123056"/>
                <a:gd name="connsiteX30" fmla="*/ 3017599 w 3690929"/>
                <a:gd name="connsiteY30" fmla="*/ 2927161 h 3123056"/>
                <a:gd name="connsiteX31" fmla="*/ 3355390 w 3690929"/>
                <a:gd name="connsiteY31" fmla="*/ 2440802 h 3123056"/>
                <a:gd name="connsiteX32" fmla="*/ 3652646 w 3690929"/>
                <a:gd name="connsiteY32" fmla="*/ 1873383 h 3123056"/>
                <a:gd name="connsiteX33" fmla="*/ 3571576 w 3690929"/>
                <a:gd name="connsiteY33" fmla="*/ 1495104 h 312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690929" h="3123056">
                  <a:moveTo>
                    <a:pt x="3571576" y="1495104"/>
                  </a:moveTo>
                  <a:cubicBezTo>
                    <a:pt x="3497262" y="1420799"/>
                    <a:pt x="3335122" y="1416296"/>
                    <a:pt x="3206762" y="1427554"/>
                  </a:cubicBezTo>
                  <a:cubicBezTo>
                    <a:pt x="3078402" y="1438812"/>
                    <a:pt x="2941033" y="1531131"/>
                    <a:pt x="2801413" y="1562654"/>
                  </a:cubicBezTo>
                  <a:cubicBezTo>
                    <a:pt x="2661793" y="1594177"/>
                    <a:pt x="2456867" y="1621197"/>
                    <a:pt x="2369041" y="1616694"/>
                  </a:cubicBezTo>
                  <a:cubicBezTo>
                    <a:pt x="2281215" y="1612191"/>
                    <a:pt x="2245184" y="1573912"/>
                    <a:pt x="2274459" y="1535634"/>
                  </a:cubicBezTo>
                  <a:cubicBezTo>
                    <a:pt x="2303734" y="1497356"/>
                    <a:pt x="2486142" y="1452322"/>
                    <a:pt x="2544692" y="1387024"/>
                  </a:cubicBezTo>
                  <a:cubicBezTo>
                    <a:pt x="2603242" y="1321726"/>
                    <a:pt x="2641525" y="1202387"/>
                    <a:pt x="2625762" y="1143844"/>
                  </a:cubicBezTo>
                  <a:cubicBezTo>
                    <a:pt x="2609999" y="1085301"/>
                    <a:pt x="2524425" y="1029010"/>
                    <a:pt x="2450111" y="1035765"/>
                  </a:cubicBezTo>
                  <a:cubicBezTo>
                    <a:pt x="2375797" y="1042520"/>
                    <a:pt x="2272208" y="1128083"/>
                    <a:pt x="2179878" y="1184374"/>
                  </a:cubicBezTo>
                  <a:cubicBezTo>
                    <a:pt x="2087548" y="1240665"/>
                    <a:pt x="1992967" y="1341991"/>
                    <a:pt x="1896133" y="1373514"/>
                  </a:cubicBezTo>
                  <a:cubicBezTo>
                    <a:pt x="1799300" y="1405037"/>
                    <a:pt x="1673191" y="1416295"/>
                    <a:pt x="1598877" y="1373514"/>
                  </a:cubicBezTo>
                  <a:cubicBezTo>
                    <a:pt x="1524563" y="1330733"/>
                    <a:pt x="1515555" y="1211395"/>
                    <a:pt x="1450249" y="1116825"/>
                  </a:cubicBezTo>
                  <a:cubicBezTo>
                    <a:pt x="1384943" y="1022255"/>
                    <a:pt x="1252079" y="905168"/>
                    <a:pt x="1207040" y="806095"/>
                  </a:cubicBezTo>
                  <a:cubicBezTo>
                    <a:pt x="1162001" y="707022"/>
                    <a:pt x="1180017" y="619207"/>
                    <a:pt x="1180017" y="522386"/>
                  </a:cubicBezTo>
                  <a:cubicBezTo>
                    <a:pt x="1180017" y="425565"/>
                    <a:pt x="1191277" y="301722"/>
                    <a:pt x="1207040" y="225166"/>
                  </a:cubicBezTo>
                  <a:cubicBezTo>
                    <a:pt x="1222803" y="148610"/>
                    <a:pt x="1301621" y="99073"/>
                    <a:pt x="1274598" y="63047"/>
                  </a:cubicBezTo>
                  <a:cubicBezTo>
                    <a:pt x="1247575" y="27021"/>
                    <a:pt x="1141733" y="18014"/>
                    <a:pt x="1044900" y="9007"/>
                  </a:cubicBezTo>
                  <a:cubicBezTo>
                    <a:pt x="948067" y="0"/>
                    <a:pt x="837722" y="0"/>
                    <a:pt x="693598" y="9007"/>
                  </a:cubicBezTo>
                  <a:cubicBezTo>
                    <a:pt x="549474" y="18014"/>
                    <a:pt x="281493" y="54040"/>
                    <a:pt x="180156" y="63047"/>
                  </a:cubicBezTo>
                  <a:cubicBezTo>
                    <a:pt x="78819" y="72054"/>
                    <a:pt x="110345" y="27021"/>
                    <a:pt x="85574" y="63047"/>
                  </a:cubicBezTo>
                  <a:cubicBezTo>
                    <a:pt x="60803" y="99073"/>
                    <a:pt x="42788" y="153113"/>
                    <a:pt x="31528" y="279206"/>
                  </a:cubicBezTo>
                  <a:cubicBezTo>
                    <a:pt x="20268" y="405299"/>
                    <a:pt x="0" y="646227"/>
                    <a:pt x="18016" y="819605"/>
                  </a:cubicBezTo>
                  <a:cubicBezTo>
                    <a:pt x="36032" y="992983"/>
                    <a:pt x="114850" y="1206891"/>
                    <a:pt x="139621" y="1319474"/>
                  </a:cubicBezTo>
                  <a:cubicBezTo>
                    <a:pt x="164392" y="1432057"/>
                    <a:pt x="164392" y="1416296"/>
                    <a:pt x="166644" y="1495104"/>
                  </a:cubicBezTo>
                  <a:cubicBezTo>
                    <a:pt x="168896" y="1573912"/>
                    <a:pt x="114849" y="1643713"/>
                    <a:pt x="153132" y="1792323"/>
                  </a:cubicBezTo>
                  <a:cubicBezTo>
                    <a:pt x="191415" y="1940933"/>
                    <a:pt x="272485" y="2233649"/>
                    <a:pt x="396342" y="2386762"/>
                  </a:cubicBezTo>
                  <a:cubicBezTo>
                    <a:pt x="520199" y="2539875"/>
                    <a:pt x="729629" y="2614180"/>
                    <a:pt x="896272" y="2711001"/>
                  </a:cubicBezTo>
                  <a:cubicBezTo>
                    <a:pt x="1062915" y="2807822"/>
                    <a:pt x="1211544" y="2902393"/>
                    <a:pt x="1396203" y="2967691"/>
                  </a:cubicBezTo>
                  <a:cubicBezTo>
                    <a:pt x="1580862" y="3032989"/>
                    <a:pt x="1801553" y="3082526"/>
                    <a:pt x="2004227" y="3102791"/>
                  </a:cubicBezTo>
                  <a:cubicBezTo>
                    <a:pt x="2206901" y="3123056"/>
                    <a:pt x="2443355" y="3118553"/>
                    <a:pt x="2612250" y="3089281"/>
                  </a:cubicBezTo>
                  <a:cubicBezTo>
                    <a:pt x="2781145" y="3060009"/>
                    <a:pt x="2893742" y="3035241"/>
                    <a:pt x="3017599" y="2927161"/>
                  </a:cubicBezTo>
                  <a:cubicBezTo>
                    <a:pt x="3141456" y="2819081"/>
                    <a:pt x="3249549" y="2616432"/>
                    <a:pt x="3355390" y="2440802"/>
                  </a:cubicBezTo>
                  <a:cubicBezTo>
                    <a:pt x="3461231" y="2265172"/>
                    <a:pt x="3614363" y="2028748"/>
                    <a:pt x="3652646" y="1873383"/>
                  </a:cubicBezTo>
                  <a:cubicBezTo>
                    <a:pt x="3690929" y="1718018"/>
                    <a:pt x="3645890" y="1569409"/>
                    <a:pt x="3571576" y="1495104"/>
                  </a:cubicBezTo>
                  <a:close/>
                </a:path>
              </a:pathLst>
            </a:custGeom>
            <a:solidFill>
              <a:schemeClr val="bg1">
                <a:alpha val="3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rot="10800000">
              <a:off x="4953000" y="4800600"/>
              <a:ext cx="1752600" cy="646331"/>
            </a:xfrm>
            <a:prstGeom prst="rect">
              <a:avLst/>
            </a:prstGeom>
            <a:noFill/>
          </p:spPr>
          <p:txBody>
            <a:bodyPr wrap="square" rtlCol="0">
              <a:spAutoFit/>
            </a:bodyPr>
            <a:lstStyle/>
            <a:p>
              <a:pPr algn="ctr"/>
              <a:r>
                <a:rPr lang="en-US" b="1" dirty="0" smtClean="0"/>
                <a:t>Anterior Group</a:t>
              </a:r>
              <a:endParaRPr lang="en-US" b="1" dirty="0"/>
            </a:p>
          </p:txBody>
        </p:sp>
      </p:grpSp>
      <p:grpSp>
        <p:nvGrpSpPr>
          <p:cNvPr id="21" name="Group 20"/>
          <p:cNvGrpSpPr/>
          <p:nvPr/>
        </p:nvGrpSpPr>
        <p:grpSpPr>
          <a:xfrm rot="10800000">
            <a:off x="4267200" y="3886200"/>
            <a:ext cx="3934138" cy="2321463"/>
            <a:chOff x="4416053" y="1540137"/>
            <a:chExt cx="3934138" cy="2321463"/>
          </a:xfrm>
        </p:grpSpPr>
        <p:sp>
          <p:nvSpPr>
            <p:cNvPr id="17" name="Freeform 16"/>
            <p:cNvSpPr/>
            <p:nvPr/>
          </p:nvSpPr>
          <p:spPr>
            <a:xfrm>
              <a:off x="4416053" y="1540137"/>
              <a:ext cx="3934138" cy="2321463"/>
            </a:xfrm>
            <a:custGeom>
              <a:avLst/>
              <a:gdLst>
                <a:gd name="connsiteX0" fmla="*/ 2461370 w 3934138"/>
                <a:gd name="connsiteY0" fmla="*/ 2296695 h 2321463"/>
                <a:gd name="connsiteX1" fmla="*/ 2691068 w 3934138"/>
                <a:gd name="connsiteY1" fmla="*/ 2283185 h 2321463"/>
                <a:gd name="connsiteX2" fmla="*/ 3069394 w 3934138"/>
                <a:gd name="connsiteY2" fmla="*/ 2310205 h 2321463"/>
                <a:gd name="connsiteX3" fmla="*/ 3582836 w 3934138"/>
                <a:gd name="connsiteY3" fmla="*/ 2215635 h 2321463"/>
                <a:gd name="connsiteX4" fmla="*/ 3893603 w 3934138"/>
                <a:gd name="connsiteY4" fmla="*/ 1972456 h 2321463"/>
                <a:gd name="connsiteX5" fmla="*/ 3826045 w 3934138"/>
                <a:gd name="connsiteY5" fmla="*/ 1459077 h 2321463"/>
                <a:gd name="connsiteX6" fmla="*/ 3474743 w 3934138"/>
                <a:gd name="connsiteY6" fmla="*/ 864638 h 2321463"/>
                <a:gd name="connsiteX7" fmla="*/ 3001835 w 3934138"/>
                <a:gd name="connsiteY7" fmla="*/ 391789 h 2321463"/>
                <a:gd name="connsiteX8" fmla="*/ 2596486 w 3934138"/>
                <a:gd name="connsiteY8" fmla="*/ 54040 h 2321463"/>
                <a:gd name="connsiteX9" fmla="*/ 1731742 w 3934138"/>
                <a:gd name="connsiteY9" fmla="*/ 67550 h 2321463"/>
                <a:gd name="connsiteX10" fmla="*/ 1191276 w 3934138"/>
                <a:gd name="connsiteY10" fmla="*/ 189140 h 2321463"/>
                <a:gd name="connsiteX11" fmla="*/ 637299 w 3934138"/>
                <a:gd name="connsiteY11" fmla="*/ 567419 h 2321463"/>
                <a:gd name="connsiteX12" fmla="*/ 204927 w 3934138"/>
                <a:gd name="connsiteY12" fmla="*/ 1053778 h 2321463"/>
                <a:gd name="connsiteX13" fmla="*/ 29275 w 3934138"/>
                <a:gd name="connsiteY13" fmla="*/ 1553647 h 2321463"/>
                <a:gd name="connsiteX14" fmla="*/ 380578 w 3934138"/>
                <a:gd name="connsiteY14" fmla="*/ 1513117 h 2321463"/>
                <a:gd name="connsiteX15" fmla="*/ 853485 w 3934138"/>
                <a:gd name="connsiteY15" fmla="*/ 1486097 h 2321463"/>
                <a:gd name="connsiteX16" fmla="*/ 1204788 w 3934138"/>
                <a:gd name="connsiteY16" fmla="*/ 1499607 h 2321463"/>
                <a:gd name="connsiteX17" fmla="*/ 1583114 w 3934138"/>
                <a:gd name="connsiteY17" fmla="*/ 1350997 h 2321463"/>
                <a:gd name="connsiteX18" fmla="*/ 2015486 w 3934138"/>
                <a:gd name="connsiteY18" fmla="*/ 1418547 h 2321463"/>
                <a:gd name="connsiteX19" fmla="*/ 2245184 w 3934138"/>
                <a:gd name="connsiteY19" fmla="*/ 1729276 h 2321463"/>
                <a:gd name="connsiteX20" fmla="*/ 2420835 w 3934138"/>
                <a:gd name="connsiteY20" fmla="*/ 2188616 h 2321463"/>
                <a:gd name="connsiteX21" fmla="*/ 2461370 w 3934138"/>
                <a:gd name="connsiteY21" fmla="*/ 2296695 h 232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4138" h="2321463">
                  <a:moveTo>
                    <a:pt x="2461370" y="2296695"/>
                  </a:moveTo>
                  <a:cubicBezTo>
                    <a:pt x="2506409" y="2312456"/>
                    <a:pt x="2589731" y="2280933"/>
                    <a:pt x="2691068" y="2283185"/>
                  </a:cubicBezTo>
                  <a:cubicBezTo>
                    <a:pt x="2792405" y="2285437"/>
                    <a:pt x="2920766" y="2321463"/>
                    <a:pt x="3069394" y="2310205"/>
                  </a:cubicBezTo>
                  <a:cubicBezTo>
                    <a:pt x="3218022" y="2298947"/>
                    <a:pt x="3445468" y="2271927"/>
                    <a:pt x="3582836" y="2215635"/>
                  </a:cubicBezTo>
                  <a:cubicBezTo>
                    <a:pt x="3720204" y="2159344"/>
                    <a:pt x="3853068" y="2098549"/>
                    <a:pt x="3893603" y="1972456"/>
                  </a:cubicBezTo>
                  <a:cubicBezTo>
                    <a:pt x="3934138" y="1846363"/>
                    <a:pt x="3895855" y="1643713"/>
                    <a:pt x="3826045" y="1459077"/>
                  </a:cubicBezTo>
                  <a:cubicBezTo>
                    <a:pt x="3756235" y="1274441"/>
                    <a:pt x="3612111" y="1042519"/>
                    <a:pt x="3474743" y="864638"/>
                  </a:cubicBezTo>
                  <a:cubicBezTo>
                    <a:pt x="3337375" y="686757"/>
                    <a:pt x="3148211" y="526889"/>
                    <a:pt x="3001835" y="391789"/>
                  </a:cubicBezTo>
                  <a:cubicBezTo>
                    <a:pt x="2855459" y="256689"/>
                    <a:pt x="2808168" y="108080"/>
                    <a:pt x="2596486" y="54040"/>
                  </a:cubicBezTo>
                  <a:cubicBezTo>
                    <a:pt x="2384804" y="0"/>
                    <a:pt x="1965944" y="45033"/>
                    <a:pt x="1731742" y="67550"/>
                  </a:cubicBezTo>
                  <a:cubicBezTo>
                    <a:pt x="1497540" y="90067"/>
                    <a:pt x="1373683" y="105829"/>
                    <a:pt x="1191276" y="189140"/>
                  </a:cubicBezTo>
                  <a:cubicBezTo>
                    <a:pt x="1008869" y="272451"/>
                    <a:pt x="801690" y="423313"/>
                    <a:pt x="637299" y="567419"/>
                  </a:cubicBezTo>
                  <a:cubicBezTo>
                    <a:pt x="472908" y="711525"/>
                    <a:pt x="306264" y="889407"/>
                    <a:pt x="204927" y="1053778"/>
                  </a:cubicBezTo>
                  <a:cubicBezTo>
                    <a:pt x="103590" y="1218149"/>
                    <a:pt x="0" y="1477090"/>
                    <a:pt x="29275" y="1553647"/>
                  </a:cubicBezTo>
                  <a:cubicBezTo>
                    <a:pt x="58550" y="1630204"/>
                    <a:pt x="243210" y="1524375"/>
                    <a:pt x="380578" y="1513117"/>
                  </a:cubicBezTo>
                  <a:cubicBezTo>
                    <a:pt x="517946" y="1501859"/>
                    <a:pt x="716117" y="1488349"/>
                    <a:pt x="853485" y="1486097"/>
                  </a:cubicBezTo>
                  <a:cubicBezTo>
                    <a:pt x="990853" y="1483845"/>
                    <a:pt x="1083183" y="1522124"/>
                    <a:pt x="1204788" y="1499607"/>
                  </a:cubicBezTo>
                  <a:cubicBezTo>
                    <a:pt x="1326393" y="1477090"/>
                    <a:pt x="1447998" y="1364507"/>
                    <a:pt x="1583114" y="1350997"/>
                  </a:cubicBezTo>
                  <a:cubicBezTo>
                    <a:pt x="1718230" y="1337487"/>
                    <a:pt x="1905141" y="1355501"/>
                    <a:pt x="2015486" y="1418547"/>
                  </a:cubicBezTo>
                  <a:cubicBezTo>
                    <a:pt x="2125831" y="1481593"/>
                    <a:pt x="2177626" y="1600931"/>
                    <a:pt x="2245184" y="1729276"/>
                  </a:cubicBezTo>
                  <a:cubicBezTo>
                    <a:pt x="2312742" y="1857621"/>
                    <a:pt x="2391560" y="2089543"/>
                    <a:pt x="2420835" y="2188616"/>
                  </a:cubicBezTo>
                  <a:cubicBezTo>
                    <a:pt x="2450110" y="2287689"/>
                    <a:pt x="2416331" y="2280934"/>
                    <a:pt x="2461370" y="2296695"/>
                  </a:cubicBezTo>
                  <a:close/>
                </a:path>
              </a:pathLst>
            </a:custGeom>
            <a:solidFill>
              <a:schemeClr val="bg1">
                <a:alpha val="3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0800000">
              <a:off x="5638800" y="1905000"/>
              <a:ext cx="1752600" cy="646331"/>
            </a:xfrm>
            <a:prstGeom prst="rect">
              <a:avLst/>
            </a:prstGeom>
            <a:noFill/>
          </p:spPr>
          <p:txBody>
            <a:bodyPr wrap="square" rtlCol="0">
              <a:spAutoFit/>
            </a:bodyPr>
            <a:lstStyle/>
            <a:p>
              <a:pPr algn="ctr"/>
              <a:r>
                <a:rPr lang="en-US" b="1" dirty="0" smtClean="0"/>
                <a:t>Posterior Group</a:t>
              </a:r>
              <a:endParaRPr lang="en-US"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000"/>
                                        <p:tgtEl>
                                          <p:spTgt spid="12"/>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10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2000"/>
                                        <p:tgtEl>
                                          <p:spTgt spid="11"/>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10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Picture 38.png"/>
          <p:cNvPicPr>
            <a:picLocks noChangeAspect="1"/>
          </p:cNvPicPr>
          <p:nvPr/>
        </p:nvPicPr>
        <p:blipFill>
          <a:blip r:embed="rId3"/>
          <a:stretch>
            <a:fillRect/>
          </a:stretch>
        </p:blipFill>
        <p:spPr>
          <a:xfrm>
            <a:off x="1676400" y="0"/>
            <a:ext cx="3375883" cy="6858000"/>
          </a:xfrm>
          <a:prstGeom prst="rect">
            <a:avLst/>
          </a:prstGeom>
        </p:spPr>
      </p:pic>
      <p:sp>
        <p:nvSpPr>
          <p:cNvPr id="7" name="TextBox 6"/>
          <p:cNvSpPr txBox="1"/>
          <p:nvPr/>
        </p:nvSpPr>
        <p:spPr>
          <a:xfrm>
            <a:off x="152400" y="3663077"/>
            <a:ext cx="2286000" cy="2585323"/>
          </a:xfrm>
          <a:prstGeom prst="rect">
            <a:avLst/>
          </a:prstGeom>
          <a:noFill/>
        </p:spPr>
        <p:txBody>
          <a:bodyPr wrap="square" rtlCol="0">
            <a:spAutoFit/>
          </a:bodyPr>
          <a:lstStyle/>
          <a:p>
            <a:r>
              <a:rPr lang="en-US" b="1" dirty="0" smtClean="0">
                <a:solidFill>
                  <a:srgbClr val="00B050"/>
                </a:solidFill>
                <a:latin typeface="Arial Narrow"/>
                <a:cs typeface="Arial Narrow"/>
              </a:rPr>
              <a:t>What’s in a name ?</a:t>
            </a:r>
          </a:p>
          <a:p>
            <a:endParaRPr lang="en-US" dirty="0" smtClean="0">
              <a:solidFill>
                <a:srgbClr val="00B050"/>
              </a:solidFill>
              <a:latin typeface="Arial Narrow"/>
              <a:cs typeface="Arial Narrow"/>
            </a:endParaRPr>
          </a:p>
          <a:p>
            <a:r>
              <a:rPr lang="en-US" dirty="0" smtClean="0">
                <a:solidFill>
                  <a:srgbClr val="00B050"/>
                </a:solidFill>
                <a:latin typeface="Arial Narrow"/>
                <a:cs typeface="Arial Narrow"/>
              </a:rPr>
              <a:t>Bi = two</a:t>
            </a:r>
          </a:p>
          <a:p>
            <a:endParaRPr lang="en-US" dirty="0" smtClean="0">
              <a:solidFill>
                <a:srgbClr val="00B050"/>
              </a:solidFill>
              <a:latin typeface="Arial Narrow"/>
              <a:cs typeface="Arial Narrow"/>
            </a:endParaRPr>
          </a:p>
          <a:p>
            <a:r>
              <a:rPr lang="en-US" dirty="0" err="1" smtClean="0">
                <a:solidFill>
                  <a:srgbClr val="00B050"/>
                </a:solidFill>
                <a:latin typeface="Arial Narrow"/>
                <a:cs typeface="Arial Narrow"/>
              </a:rPr>
              <a:t>Ceps</a:t>
            </a:r>
            <a:r>
              <a:rPr lang="en-US" dirty="0" smtClean="0">
                <a:solidFill>
                  <a:srgbClr val="00B050"/>
                </a:solidFill>
                <a:latin typeface="Arial Narrow"/>
                <a:cs typeface="Arial Narrow"/>
              </a:rPr>
              <a:t> = head</a:t>
            </a:r>
          </a:p>
          <a:p>
            <a:endParaRPr lang="en-US" dirty="0" smtClean="0">
              <a:solidFill>
                <a:srgbClr val="00B050"/>
              </a:solidFill>
              <a:latin typeface="Arial Narrow"/>
              <a:cs typeface="Arial Narrow"/>
            </a:endParaRPr>
          </a:p>
          <a:p>
            <a:r>
              <a:rPr lang="en-US" dirty="0" err="1" smtClean="0">
                <a:solidFill>
                  <a:srgbClr val="00B050"/>
                </a:solidFill>
                <a:latin typeface="Arial Narrow"/>
                <a:cs typeface="Arial Narrow"/>
              </a:rPr>
              <a:t>Brachi</a:t>
            </a:r>
            <a:r>
              <a:rPr lang="en-US" dirty="0" smtClean="0">
                <a:solidFill>
                  <a:srgbClr val="00B050"/>
                </a:solidFill>
                <a:latin typeface="Arial Narrow"/>
                <a:cs typeface="Arial Narrow"/>
              </a:rPr>
              <a:t> = arm</a:t>
            </a:r>
          </a:p>
          <a:p>
            <a:endParaRPr lang="en-US" dirty="0" smtClean="0">
              <a:solidFill>
                <a:srgbClr val="00B050"/>
              </a:solidFill>
              <a:latin typeface="Arial Narrow"/>
              <a:cs typeface="Arial Narrow"/>
            </a:endParaRPr>
          </a:p>
          <a:p>
            <a:r>
              <a:rPr lang="en-US" b="1" dirty="0" smtClean="0">
                <a:solidFill>
                  <a:srgbClr val="00B050"/>
                </a:solidFill>
                <a:latin typeface="Arial Narrow"/>
                <a:cs typeface="Arial Narrow"/>
              </a:rPr>
              <a:t>Bi + </a:t>
            </a:r>
            <a:r>
              <a:rPr lang="en-US" b="1" dirty="0" err="1" smtClean="0">
                <a:solidFill>
                  <a:srgbClr val="00B050"/>
                </a:solidFill>
                <a:latin typeface="Arial Narrow"/>
                <a:cs typeface="Arial Narrow"/>
              </a:rPr>
              <a:t>ceps</a:t>
            </a:r>
            <a:r>
              <a:rPr lang="en-US" b="1" dirty="0" smtClean="0">
                <a:solidFill>
                  <a:srgbClr val="00B050"/>
                </a:solidFill>
                <a:latin typeface="Arial Narrow"/>
                <a:cs typeface="Arial Narrow"/>
              </a:rPr>
              <a:t> + </a:t>
            </a:r>
            <a:r>
              <a:rPr lang="en-US" b="1" dirty="0" err="1" smtClean="0">
                <a:solidFill>
                  <a:srgbClr val="00B050"/>
                </a:solidFill>
                <a:latin typeface="Arial Narrow"/>
                <a:cs typeface="Arial Narrow"/>
              </a:rPr>
              <a:t>brachi</a:t>
            </a:r>
            <a:endParaRPr lang="en-US" b="1" dirty="0">
              <a:solidFill>
                <a:srgbClr val="00B050"/>
              </a:solidFill>
              <a:latin typeface="Arial Narrow"/>
              <a:cs typeface="Arial Narrow"/>
            </a:endParaRPr>
          </a:p>
        </p:txBody>
      </p:sp>
      <p:sp>
        <p:nvSpPr>
          <p:cNvPr id="9" name="Freeform 8"/>
          <p:cNvSpPr/>
          <p:nvPr/>
        </p:nvSpPr>
        <p:spPr>
          <a:xfrm>
            <a:off x="2198511" y="1676400"/>
            <a:ext cx="1001889" cy="3681588"/>
          </a:xfrm>
          <a:custGeom>
            <a:avLst/>
            <a:gdLst>
              <a:gd name="connsiteX0" fmla="*/ 395111 w 1001889"/>
              <a:gd name="connsiteY0" fmla="*/ 162277 h 3681588"/>
              <a:gd name="connsiteX1" fmla="*/ 268111 w 1001889"/>
              <a:gd name="connsiteY1" fmla="*/ 204611 h 3681588"/>
              <a:gd name="connsiteX2" fmla="*/ 268111 w 1001889"/>
              <a:gd name="connsiteY2" fmla="*/ 357011 h 3681588"/>
              <a:gd name="connsiteX3" fmla="*/ 242711 w 1001889"/>
              <a:gd name="connsiteY3" fmla="*/ 738011 h 3681588"/>
              <a:gd name="connsiteX4" fmla="*/ 124178 w 1001889"/>
              <a:gd name="connsiteY4" fmla="*/ 1271411 h 3681588"/>
              <a:gd name="connsiteX5" fmla="*/ 14111 w 1001889"/>
              <a:gd name="connsiteY5" fmla="*/ 2067277 h 3681588"/>
              <a:gd name="connsiteX6" fmla="*/ 39511 w 1001889"/>
              <a:gd name="connsiteY6" fmla="*/ 2668411 h 3681588"/>
              <a:gd name="connsiteX7" fmla="*/ 208845 w 1001889"/>
              <a:gd name="connsiteY7" fmla="*/ 3523544 h 3681588"/>
              <a:gd name="connsiteX8" fmla="*/ 310445 w 1001889"/>
              <a:gd name="connsiteY8" fmla="*/ 3616677 h 3681588"/>
              <a:gd name="connsiteX9" fmla="*/ 564445 w 1001889"/>
              <a:gd name="connsiteY9" fmla="*/ 3574344 h 3681588"/>
              <a:gd name="connsiteX10" fmla="*/ 716845 w 1001889"/>
              <a:gd name="connsiteY10" fmla="*/ 3201811 h 3681588"/>
              <a:gd name="connsiteX11" fmla="*/ 877711 w 1001889"/>
              <a:gd name="connsiteY11" fmla="*/ 2744611 h 3681588"/>
              <a:gd name="connsiteX12" fmla="*/ 987778 w 1001889"/>
              <a:gd name="connsiteY12" fmla="*/ 2084211 h 3681588"/>
              <a:gd name="connsiteX13" fmla="*/ 962378 w 1001889"/>
              <a:gd name="connsiteY13" fmla="*/ 1322211 h 3681588"/>
              <a:gd name="connsiteX14" fmla="*/ 835378 w 1001889"/>
              <a:gd name="connsiteY14" fmla="*/ 467077 h 3681588"/>
              <a:gd name="connsiteX15" fmla="*/ 759178 w 1001889"/>
              <a:gd name="connsiteY15" fmla="*/ 128411 h 3681588"/>
              <a:gd name="connsiteX16" fmla="*/ 530578 w 1001889"/>
              <a:gd name="connsiteY16" fmla="*/ 153811 h 3681588"/>
              <a:gd name="connsiteX17" fmla="*/ 428978 w 1001889"/>
              <a:gd name="connsiteY17" fmla="*/ 1051277 h 3681588"/>
              <a:gd name="connsiteX18" fmla="*/ 445911 w 1001889"/>
              <a:gd name="connsiteY18" fmla="*/ 704144 h 3681588"/>
              <a:gd name="connsiteX19" fmla="*/ 479778 w 1001889"/>
              <a:gd name="connsiteY19" fmla="*/ 314677 h 3681588"/>
              <a:gd name="connsiteX20" fmla="*/ 395111 w 1001889"/>
              <a:gd name="connsiteY20" fmla="*/ 162277 h 368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1889" h="3681588">
                <a:moveTo>
                  <a:pt x="395111" y="162277"/>
                </a:moveTo>
                <a:cubicBezTo>
                  <a:pt x="359833" y="143933"/>
                  <a:pt x="289278" y="172155"/>
                  <a:pt x="268111" y="204611"/>
                </a:cubicBezTo>
                <a:cubicBezTo>
                  <a:pt x="246944" y="237067"/>
                  <a:pt x="272344" y="268111"/>
                  <a:pt x="268111" y="357011"/>
                </a:cubicBezTo>
                <a:cubicBezTo>
                  <a:pt x="263878" y="445911"/>
                  <a:pt x="266700" y="585611"/>
                  <a:pt x="242711" y="738011"/>
                </a:cubicBezTo>
                <a:cubicBezTo>
                  <a:pt x="218722" y="890411"/>
                  <a:pt x="162278" y="1049867"/>
                  <a:pt x="124178" y="1271411"/>
                </a:cubicBezTo>
                <a:cubicBezTo>
                  <a:pt x="86078" y="1492955"/>
                  <a:pt x="28222" y="1834444"/>
                  <a:pt x="14111" y="2067277"/>
                </a:cubicBezTo>
                <a:cubicBezTo>
                  <a:pt x="0" y="2300110"/>
                  <a:pt x="7055" y="2425700"/>
                  <a:pt x="39511" y="2668411"/>
                </a:cubicBezTo>
                <a:cubicBezTo>
                  <a:pt x="71967" y="2911122"/>
                  <a:pt x="163689" y="3365500"/>
                  <a:pt x="208845" y="3523544"/>
                </a:cubicBezTo>
                <a:cubicBezTo>
                  <a:pt x="254001" y="3681588"/>
                  <a:pt x="251178" y="3608210"/>
                  <a:pt x="310445" y="3616677"/>
                </a:cubicBezTo>
                <a:cubicBezTo>
                  <a:pt x="369712" y="3625144"/>
                  <a:pt x="496712" y="3643488"/>
                  <a:pt x="564445" y="3574344"/>
                </a:cubicBezTo>
                <a:cubicBezTo>
                  <a:pt x="632178" y="3505200"/>
                  <a:pt x="664634" y="3340100"/>
                  <a:pt x="716845" y="3201811"/>
                </a:cubicBezTo>
                <a:cubicBezTo>
                  <a:pt x="769056" y="3063522"/>
                  <a:pt x="832556" y="2930878"/>
                  <a:pt x="877711" y="2744611"/>
                </a:cubicBezTo>
                <a:cubicBezTo>
                  <a:pt x="922866" y="2558344"/>
                  <a:pt x="973667" y="2321278"/>
                  <a:pt x="987778" y="2084211"/>
                </a:cubicBezTo>
                <a:cubicBezTo>
                  <a:pt x="1001889" y="1847144"/>
                  <a:pt x="987778" y="1591733"/>
                  <a:pt x="962378" y="1322211"/>
                </a:cubicBezTo>
                <a:cubicBezTo>
                  <a:pt x="936978" y="1052689"/>
                  <a:pt x="869245" y="666044"/>
                  <a:pt x="835378" y="467077"/>
                </a:cubicBezTo>
                <a:cubicBezTo>
                  <a:pt x="801511" y="268110"/>
                  <a:pt x="809978" y="180622"/>
                  <a:pt x="759178" y="128411"/>
                </a:cubicBezTo>
                <a:cubicBezTo>
                  <a:pt x="708378" y="76200"/>
                  <a:pt x="585611" y="0"/>
                  <a:pt x="530578" y="153811"/>
                </a:cubicBezTo>
                <a:cubicBezTo>
                  <a:pt x="475545" y="307622"/>
                  <a:pt x="443089" y="959555"/>
                  <a:pt x="428978" y="1051277"/>
                </a:cubicBezTo>
                <a:cubicBezTo>
                  <a:pt x="414867" y="1142999"/>
                  <a:pt x="437444" y="826911"/>
                  <a:pt x="445911" y="704144"/>
                </a:cubicBezTo>
                <a:cubicBezTo>
                  <a:pt x="454378" y="581377"/>
                  <a:pt x="482600" y="402166"/>
                  <a:pt x="479778" y="314677"/>
                </a:cubicBezTo>
                <a:cubicBezTo>
                  <a:pt x="476956" y="227188"/>
                  <a:pt x="430389" y="180621"/>
                  <a:pt x="395111" y="162277"/>
                </a:cubicBezTo>
                <a:close/>
              </a:path>
            </a:pathLst>
          </a:custGeom>
          <a:noFill/>
          <a:ln w="412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p:cNvSpPr>
            <a:spLocks noGrp="1"/>
          </p:cNvSpPr>
          <p:nvPr>
            <p:ph sz="half" idx="2"/>
          </p:nvPr>
        </p:nvSpPr>
        <p:spPr>
          <a:xfrm>
            <a:off x="4876800" y="990600"/>
            <a:ext cx="4267200" cy="5334000"/>
          </a:xfrm>
        </p:spPr>
        <p:txBody>
          <a:bodyPr>
            <a:noAutofit/>
          </a:bodyPr>
          <a:lstStyle/>
          <a:p>
            <a:pPr marL="0" indent="0">
              <a:buNone/>
            </a:pPr>
            <a:r>
              <a:rPr lang="en-US" sz="1800" dirty="0" smtClean="0"/>
              <a:t>On the left we see a clear view of the </a:t>
            </a:r>
            <a:r>
              <a:rPr lang="en-US" sz="1800" b="1" dirty="0" smtClean="0">
                <a:solidFill>
                  <a:schemeClr val="accent1"/>
                </a:solidFill>
              </a:rPr>
              <a:t>biceps </a:t>
            </a:r>
            <a:r>
              <a:rPr lang="en-US" sz="1800" b="1" dirty="0" err="1" smtClean="0">
                <a:solidFill>
                  <a:schemeClr val="accent1"/>
                </a:solidFill>
              </a:rPr>
              <a:t>brachii</a:t>
            </a:r>
            <a:r>
              <a:rPr lang="en-US" sz="1800" i="1" dirty="0" smtClean="0"/>
              <a:t>.</a:t>
            </a:r>
            <a:r>
              <a:rPr lang="en-US" sz="1800" dirty="0" smtClean="0"/>
              <a:t> The biceps is named for its two heads, which attach to two separate regions on the scapula. </a:t>
            </a:r>
          </a:p>
          <a:p>
            <a:pPr marL="0" indent="0">
              <a:buNone/>
            </a:pPr>
            <a:endParaRPr lang="en-US" sz="1800" dirty="0" smtClean="0"/>
          </a:p>
          <a:p>
            <a:pPr marL="0" indent="0">
              <a:buNone/>
            </a:pPr>
            <a:r>
              <a:rPr lang="en-US" sz="1800" dirty="0" smtClean="0"/>
              <a:t>The tendon of the </a:t>
            </a:r>
            <a:r>
              <a:rPr lang="en-US" sz="1800" b="1" dirty="0" smtClean="0">
                <a:solidFill>
                  <a:srgbClr val="FF0000"/>
                </a:solidFill>
              </a:rPr>
              <a:t>long head </a:t>
            </a:r>
            <a:r>
              <a:rPr lang="en-US" sz="1800" dirty="0" smtClean="0"/>
              <a:t>is important in holding the humerus in the </a:t>
            </a:r>
            <a:r>
              <a:rPr lang="en-US" sz="1800" dirty="0" err="1" smtClean="0"/>
              <a:t>glenoid</a:t>
            </a:r>
            <a:r>
              <a:rPr lang="en-US" sz="1800" dirty="0" smtClean="0"/>
              <a:t> cavity (shoulder joint) and stabilizing the shoulder joint. The two heads converge close to the elbow on a single distal tendon. </a:t>
            </a:r>
          </a:p>
          <a:p>
            <a:pPr marL="0" indent="0">
              <a:buNone/>
            </a:pPr>
            <a:endParaRPr lang="en-US" sz="1800" dirty="0" smtClean="0"/>
          </a:p>
          <a:p>
            <a:pPr marL="0" indent="0">
              <a:buNone/>
            </a:pPr>
            <a:r>
              <a:rPr lang="en-US" sz="1800" dirty="0" smtClean="0"/>
              <a:t>The proximal attachment for the biceps </a:t>
            </a:r>
            <a:r>
              <a:rPr lang="en-US" sz="1800" dirty="0" err="1" smtClean="0"/>
              <a:t>brachii</a:t>
            </a:r>
            <a:r>
              <a:rPr lang="en-US" sz="1800" dirty="0" smtClean="0"/>
              <a:t> (long head) is in the supra-</a:t>
            </a:r>
            <a:r>
              <a:rPr lang="en-US" sz="1800" dirty="0" err="1" smtClean="0"/>
              <a:t>glenoid</a:t>
            </a:r>
            <a:r>
              <a:rPr lang="en-US" sz="1800" dirty="0" smtClean="0"/>
              <a:t> tubercle, while the </a:t>
            </a:r>
            <a:r>
              <a:rPr lang="en-US" sz="1800" b="1" dirty="0" smtClean="0">
                <a:solidFill>
                  <a:srgbClr val="FF6600"/>
                </a:solidFill>
              </a:rPr>
              <a:t>short head </a:t>
            </a:r>
            <a:r>
              <a:rPr lang="en-US" sz="1800" dirty="0" smtClean="0"/>
              <a:t>originates on the </a:t>
            </a:r>
            <a:r>
              <a:rPr lang="en-US" sz="1800" dirty="0" err="1" smtClean="0"/>
              <a:t>coracoid</a:t>
            </a:r>
            <a:r>
              <a:rPr lang="en-US" sz="1800" dirty="0" smtClean="0"/>
              <a:t> process. The distal attachments for these muscles (detailed later in the forearm module) attaches to the </a:t>
            </a:r>
            <a:r>
              <a:rPr lang="en-US" sz="1800" dirty="0" err="1" smtClean="0"/>
              <a:t>tuberosity</a:t>
            </a:r>
            <a:r>
              <a:rPr lang="en-US" sz="1800" dirty="0" smtClean="0"/>
              <a:t> of the radius and fascia of the forearm. </a:t>
            </a:r>
          </a:p>
          <a:p>
            <a:pPr marL="0" indent="0">
              <a:buNone/>
            </a:pPr>
            <a:endParaRPr lang="en-US" sz="1800" dirty="0" smtClean="0"/>
          </a:p>
        </p:txBody>
      </p:sp>
      <p:sp>
        <p:nvSpPr>
          <p:cNvPr id="5" name="Title 4"/>
          <p:cNvSpPr>
            <a:spLocks noGrp="1"/>
          </p:cNvSpPr>
          <p:nvPr>
            <p:ph type="title"/>
          </p:nvPr>
        </p:nvSpPr>
        <p:spPr>
          <a:xfrm>
            <a:off x="4572000" y="0"/>
            <a:ext cx="4572000" cy="1143000"/>
          </a:xfrm>
        </p:spPr>
        <p:txBody>
          <a:bodyPr>
            <a:noAutofit/>
          </a:bodyPr>
          <a:lstStyle/>
          <a:p>
            <a:r>
              <a:rPr lang="en-US" sz="2400" b="1" dirty="0" smtClean="0"/>
              <a:t>Anterior Muscles of </a:t>
            </a:r>
            <a:r>
              <a:rPr lang="en-US" sz="2400" b="1" dirty="0" err="1" smtClean="0"/>
              <a:t>Humerus</a:t>
            </a:r>
            <a:endParaRPr lang="en-US" sz="3600" dirty="0"/>
          </a:p>
        </p:txBody>
      </p:sp>
      <p:grpSp>
        <p:nvGrpSpPr>
          <p:cNvPr id="25" name="Group 24"/>
          <p:cNvGrpSpPr/>
          <p:nvPr/>
        </p:nvGrpSpPr>
        <p:grpSpPr>
          <a:xfrm>
            <a:off x="457200" y="1810456"/>
            <a:ext cx="2239433" cy="3519311"/>
            <a:chOff x="457200" y="1810456"/>
            <a:chExt cx="2239433" cy="3519311"/>
          </a:xfrm>
        </p:grpSpPr>
        <p:sp>
          <p:nvSpPr>
            <p:cNvPr id="10" name="Freeform 9"/>
            <p:cNvSpPr/>
            <p:nvPr/>
          </p:nvSpPr>
          <p:spPr>
            <a:xfrm>
              <a:off x="2199922" y="1810456"/>
              <a:ext cx="496711" cy="3519311"/>
            </a:xfrm>
            <a:custGeom>
              <a:avLst/>
              <a:gdLst>
                <a:gd name="connsiteX0" fmla="*/ 390878 w 496711"/>
                <a:gd name="connsiteY0" fmla="*/ 43744 h 3519311"/>
                <a:gd name="connsiteX1" fmla="*/ 255411 w 496711"/>
                <a:gd name="connsiteY1" fmla="*/ 43744 h 3519311"/>
                <a:gd name="connsiteX2" fmla="*/ 246945 w 496711"/>
                <a:gd name="connsiteY2" fmla="*/ 306211 h 3519311"/>
                <a:gd name="connsiteX3" fmla="*/ 221545 w 496711"/>
                <a:gd name="connsiteY3" fmla="*/ 687211 h 3519311"/>
                <a:gd name="connsiteX4" fmla="*/ 86078 w 496711"/>
                <a:gd name="connsiteY4" fmla="*/ 1254477 h 3519311"/>
                <a:gd name="connsiteX5" fmla="*/ 1411 w 496711"/>
                <a:gd name="connsiteY5" fmla="*/ 2058811 h 3519311"/>
                <a:gd name="connsiteX6" fmla="*/ 94545 w 496711"/>
                <a:gd name="connsiteY6" fmla="*/ 2837744 h 3519311"/>
                <a:gd name="connsiteX7" fmla="*/ 230011 w 496711"/>
                <a:gd name="connsiteY7" fmla="*/ 3421944 h 3519311"/>
                <a:gd name="connsiteX8" fmla="*/ 340078 w 496711"/>
                <a:gd name="connsiteY8" fmla="*/ 3405011 h 3519311"/>
                <a:gd name="connsiteX9" fmla="*/ 365478 w 496711"/>
                <a:gd name="connsiteY9" fmla="*/ 2736144 h 3519311"/>
                <a:gd name="connsiteX10" fmla="*/ 365478 w 496711"/>
                <a:gd name="connsiteY10" fmla="*/ 1999544 h 3519311"/>
                <a:gd name="connsiteX11" fmla="*/ 373945 w 496711"/>
                <a:gd name="connsiteY11" fmla="*/ 1593144 h 3519311"/>
                <a:gd name="connsiteX12" fmla="*/ 399345 w 496711"/>
                <a:gd name="connsiteY12" fmla="*/ 1220611 h 3519311"/>
                <a:gd name="connsiteX13" fmla="*/ 433211 w 496711"/>
                <a:gd name="connsiteY13" fmla="*/ 746477 h 3519311"/>
                <a:gd name="connsiteX14" fmla="*/ 492478 w 496711"/>
                <a:gd name="connsiteY14" fmla="*/ 263877 h 3519311"/>
                <a:gd name="connsiteX15" fmla="*/ 390878 w 496711"/>
                <a:gd name="connsiteY15" fmla="*/ 43744 h 351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6711" h="3519311">
                  <a:moveTo>
                    <a:pt x="390878" y="43744"/>
                  </a:moveTo>
                  <a:cubicBezTo>
                    <a:pt x="351367" y="7055"/>
                    <a:pt x="279400" y="0"/>
                    <a:pt x="255411" y="43744"/>
                  </a:cubicBezTo>
                  <a:cubicBezTo>
                    <a:pt x="231422" y="87488"/>
                    <a:pt x="252589" y="198967"/>
                    <a:pt x="246945" y="306211"/>
                  </a:cubicBezTo>
                  <a:cubicBezTo>
                    <a:pt x="241301" y="413455"/>
                    <a:pt x="248356" y="529167"/>
                    <a:pt x="221545" y="687211"/>
                  </a:cubicBezTo>
                  <a:cubicBezTo>
                    <a:pt x="194734" y="845255"/>
                    <a:pt x="122767" y="1025877"/>
                    <a:pt x="86078" y="1254477"/>
                  </a:cubicBezTo>
                  <a:cubicBezTo>
                    <a:pt x="49389" y="1483077"/>
                    <a:pt x="0" y="1794933"/>
                    <a:pt x="1411" y="2058811"/>
                  </a:cubicBezTo>
                  <a:cubicBezTo>
                    <a:pt x="2822" y="2322689"/>
                    <a:pt x="56445" y="2610555"/>
                    <a:pt x="94545" y="2837744"/>
                  </a:cubicBezTo>
                  <a:cubicBezTo>
                    <a:pt x="132645" y="3064933"/>
                    <a:pt x="189089" y="3327400"/>
                    <a:pt x="230011" y="3421944"/>
                  </a:cubicBezTo>
                  <a:cubicBezTo>
                    <a:pt x="270933" y="3516488"/>
                    <a:pt x="317500" y="3519311"/>
                    <a:pt x="340078" y="3405011"/>
                  </a:cubicBezTo>
                  <a:cubicBezTo>
                    <a:pt x="362656" y="3290711"/>
                    <a:pt x="361245" y="2970388"/>
                    <a:pt x="365478" y="2736144"/>
                  </a:cubicBezTo>
                  <a:cubicBezTo>
                    <a:pt x="369711" y="2501900"/>
                    <a:pt x="364067" y="2190044"/>
                    <a:pt x="365478" y="1999544"/>
                  </a:cubicBezTo>
                  <a:cubicBezTo>
                    <a:pt x="366889" y="1809044"/>
                    <a:pt x="368301" y="1722966"/>
                    <a:pt x="373945" y="1593144"/>
                  </a:cubicBezTo>
                  <a:cubicBezTo>
                    <a:pt x="379589" y="1463322"/>
                    <a:pt x="389467" y="1361722"/>
                    <a:pt x="399345" y="1220611"/>
                  </a:cubicBezTo>
                  <a:cubicBezTo>
                    <a:pt x="409223" y="1079500"/>
                    <a:pt x="417689" y="905933"/>
                    <a:pt x="433211" y="746477"/>
                  </a:cubicBezTo>
                  <a:cubicBezTo>
                    <a:pt x="448733" y="587021"/>
                    <a:pt x="496711" y="375355"/>
                    <a:pt x="492478" y="263877"/>
                  </a:cubicBezTo>
                  <a:cubicBezTo>
                    <a:pt x="488245" y="152399"/>
                    <a:pt x="430389" y="80433"/>
                    <a:pt x="390878" y="43744"/>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rot="16200000" flipH="1">
              <a:off x="1676400" y="3047999"/>
              <a:ext cx="83820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57200" y="2362200"/>
              <a:ext cx="1905000" cy="646331"/>
            </a:xfrm>
            <a:prstGeom prst="rect">
              <a:avLst/>
            </a:prstGeom>
            <a:noFill/>
          </p:spPr>
          <p:txBody>
            <a:bodyPr wrap="square" rtlCol="0">
              <a:spAutoFit/>
            </a:bodyPr>
            <a:lstStyle/>
            <a:p>
              <a:r>
                <a:rPr lang="en-US" dirty="0" smtClean="0"/>
                <a:t>Biceps </a:t>
              </a:r>
              <a:r>
                <a:rPr lang="en-US" dirty="0" err="1" smtClean="0"/>
                <a:t>brachii</a:t>
              </a:r>
              <a:r>
                <a:rPr lang="en-US" dirty="0" smtClean="0"/>
                <a:t> (long head)</a:t>
              </a:r>
              <a:endParaRPr lang="en-US" dirty="0"/>
            </a:p>
          </p:txBody>
        </p:sp>
      </p:grpSp>
      <p:grpSp>
        <p:nvGrpSpPr>
          <p:cNvPr id="24" name="Group 23"/>
          <p:cNvGrpSpPr/>
          <p:nvPr/>
        </p:nvGrpSpPr>
        <p:grpSpPr>
          <a:xfrm>
            <a:off x="2520245" y="1727200"/>
            <a:ext cx="2585155" cy="3606800"/>
            <a:chOff x="2520245" y="1727200"/>
            <a:chExt cx="2585155" cy="3606800"/>
          </a:xfrm>
        </p:grpSpPr>
        <p:sp>
          <p:nvSpPr>
            <p:cNvPr id="11" name="Freeform 10"/>
            <p:cNvSpPr/>
            <p:nvPr/>
          </p:nvSpPr>
          <p:spPr>
            <a:xfrm>
              <a:off x="2520245" y="1727200"/>
              <a:ext cx="690033" cy="3605389"/>
            </a:xfrm>
            <a:custGeom>
              <a:avLst/>
              <a:gdLst>
                <a:gd name="connsiteX0" fmla="*/ 28222 w 690033"/>
                <a:gd name="connsiteY0" fmla="*/ 3539067 h 3605389"/>
                <a:gd name="connsiteX1" fmla="*/ 206022 w 690033"/>
                <a:gd name="connsiteY1" fmla="*/ 3547533 h 3605389"/>
                <a:gd name="connsiteX2" fmla="*/ 375355 w 690033"/>
                <a:gd name="connsiteY2" fmla="*/ 3191933 h 3605389"/>
                <a:gd name="connsiteX3" fmla="*/ 578555 w 690033"/>
                <a:gd name="connsiteY3" fmla="*/ 2565400 h 3605389"/>
                <a:gd name="connsiteX4" fmla="*/ 680155 w 690033"/>
                <a:gd name="connsiteY4" fmla="*/ 1930400 h 3605389"/>
                <a:gd name="connsiteX5" fmla="*/ 637822 w 690033"/>
                <a:gd name="connsiteY5" fmla="*/ 1312333 h 3605389"/>
                <a:gd name="connsiteX6" fmla="*/ 544688 w 690033"/>
                <a:gd name="connsiteY6" fmla="*/ 677333 h 3605389"/>
                <a:gd name="connsiteX7" fmla="*/ 493888 w 690033"/>
                <a:gd name="connsiteY7" fmla="*/ 194733 h 3605389"/>
                <a:gd name="connsiteX8" fmla="*/ 392288 w 690033"/>
                <a:gd name="connsiteY8" fmla="*/ 42333 h 3605389"/>
                <a:gd name="connsiteX9" fmla="*/ 282222 w 690033"/>
                <a:gd name="connsiteY9" fmla="*/ 25400 h 3605389"/>
                <a:gd name="connsiteX10" fmla="*/ 197555 w 690033"/>
                <a:gd name="connsiteY10" fmla="*/ 194733 h 3605389"/>
                <a:gd name="connsiteX11" fmla="*/ 104422 w 690033"/>
                <a:gd name="connsiteY11" fmla="*/ 1083733 h 3605389"/>
                <a:gd name="connsiteX12" fmla="*/ 45155 w 690033"/>
                <a:gd name="connsiteY12" fmla="*/ 1845733 h 3605389"/>
                <a:gd name="connsiteX13" fmla="*/ 45155 w 690033"/>
                <a:gd name="connsiteY13" fmla="*/ 2768600 h 3605389"/>
                <a:gd name="connsiteX14" fmla="*/ 36688 w 690033"/>
                <a:gd name="connsiteY14" fmla="*/ 3302000 h 3605389"/>
                <a:gd name="connsiteX15" fmla="*/ 28222 w 690033"/>
                <a:gd name="connsiteY15" fmla="*/ 3539067 h 360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0033" h="3605389">
                  <a:moveTo>
                    <a:pt x="28222" y="3539067"/>
                  </a:moveTo>
                  <a:cubicBezTo>
                    <a:pt x="56444" y="3579989"/>
                    <a:pt x="148167" y="3605389"/>
                    <a:pt x="206022" y="3547533"/>
                  </a:cubicBezTo>
                  <a:cubicBezTo>
                    <a:pt x="263877" y="3489677"/>
                    <a:pt x="313266" y="3355622"/>
                    <a:pt x="375355" y="3191933"/>
                  </a:cubicBezTo>
                  <a:cubicBezTo>
                    <a:pt x="437444" y="3028244"/>
                    <a:pt x="527755" y="2775655"/>
                    <a:pt x="578555" y="2565400"/>
                  </a:cubicBezTo>
                  <a:cubicBezTo>
                    <a:pt x="629355" y="2355145"/>
                    <a:pt x="670277" y="2139244"/>
                    <a:pt x="680155" y="1930400"/>
                  </a:cubicBezTo>
                  <a:cubicBezTo>
                    <a:pt x="690033" y="1721556"/>
                    <a:pt x="660400" y="1521178"/>
                    <a:pt x="637822" y="1312333"/>
                  </a:cubicBezTo>
                  <a:cubicBezTo>
                    <a:pt x="615244" y="1103489"/>
                    <a:pt x="568677" y="863600"/>
                    <a:pt x="544688" y="677333"/>
                  </a:cubicBezTo>
                  <a:cubicBezTo>
                    <a:pt x="520699" y="491066"/>
                    <a:pt x="519288" y="300566"/>
                    <a:pt x="493888" y="194733"/>
                  </a:cubicBezTo>
                  <a:cubicBezTo>
                    <a:pt x="468488" y="88900"/>
                    <a:pt x="427566" y="70555"/>
                    <a:pt x="392288" y="42333"/>
                  </a:cubicBezTo>
                  <a:cubicBezTo>
                    <a:pt x="357010" y="14111"/>
                    <a:pt x="314678" y="0"/>
                    <a:pt x="282222" y="25400"/>
                  </a:cubicBezTo>
                  <a:cubicBezTo>
                    <a:pt x="249767" y="50800"/>
                    <a:pt x="227188" y="18344"/>
                    <a:pt x="197555" y="194733"/>
                  </a:cubicBezTo>
                  <a:cubicBezTo>
                    <a:pt x="167922" y="371122"/>
                    <a:pt x="129822" y="808566"/>
                    <a:pt x="104422" y="1083733"/>
                  </a:cubicBezTo>
                  <a:cubicBezTo>
                    <a:pt x="79022" y="1358900"/>
                    <a:pt x="55033" y="1564922"/>
                    <a:pt x="45155" y="1845733"/>
                  </a:cubicBezTo>
                  <a:cubicBezTo>
                    <a:pt x="35277" y="2126544"/>
                    <a:pt x="46566" y="2525889"/>
                    <a:pt x="45155" y="2768600"/>
                  </a:cubicBezTo>
                  <a:cubicBezTo>
                    <a:pt x="43744" y="3011311"/>
                    <a:pt x="40921" y="3170767"/>
                    <a:pt x="36688" y="3302000"/>
                  </a:cubicBezTo>
                  <a:cubicBezTo>
                    <a:pt x="32455" y="3433233"/>
                    <a:pt x="0" y="3498145"/>
                    <a:pt x="28222" y="3539067"/>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rot="16200000" flipV="1">
              <a:off x="2781300" y="4076700"/>
              <a:ext cx="76200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200400" y="4687669"/>
              <a:ext cx="1905000" cy="646331"/>
            </a:xfrm>
            <a:prstGeom prst="rect">
              <a:avLst/>
            </a:prstGeom>
            <a:noFill/>
          </p:spPr>
          <p:txBody>
            <a:bodyPr wrap="square" rtlCol="0">
              <a:spAutoFit/>
            </a:bodyPr>
            <a:lstStyle/>
            <a:p>
              <a:r>
                <a:rPr lang="en-US" dirty="0" smtClean="0"/>
                <a:t>Biceps </a:t>
              </a:r>
              <a:r>
                <a:rPr lang="en-US" dirty="0" err="1" smtClean="0"/>
                <a:t>brachii</a:t>
              </a:r>
              <a:r>
                <a:rPr lang="en-US" dirty="0" smtClean="0"/>
                <a:t> (short head)</a:t>
              </a:r>
              <a:endParaRPr lang="en-US" dirty="0"/>
            </a:p>
          </p:txBody>
        </p:sp>
      </p:grpSp>
      <p:grpSp>
        <p:nvGrpSpPr>
          <p:cNvPr id="35" name="Group 34"/>
          <p:cNvGrpSpPr/>
          <p:nvPr/>
        </p:nvGrpSpPr>
        <p:grpSpPr>
          <a:xfrm>
            <a:off x="609600" y="152400"/>
            <a:ext cx="3276600" cy="990600"/>
            <a:chOff x="609600" y="152400"/>
            <a:chExt cx="3276600" cy="990600"/>
          </a:xfrm>
        </p:grpSpPr>
        <p:sp>
          <p:nvSpPr>
            <p:cNvPr id="26" name="Oval 25"/>
            <p:cNvSpPr/>
            <p:nvPr/>
          </p:nvSpPr>
          <p:spPr>
            <a:xfrm>
              <a:off x="2667000" y="152400"/>
              <a:ext cx="1219200" cy="76200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p:cNvCxnSpPr>
              <a:stCxn id="26" idx="2"/>
            </p:cNvCxnSpPr>
            <p:nvPr/>
          </p:nvCxnSpPr>
          <p:spPr>
            <a:xfrm rot="10800000" flipV="1">
              <a:off x="1676400" y="533400"/>
              <a:ext cx="990600" cy="30480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09600" y="496669"/>
              <a:ext cx="1371600" cy="646331"/>
            </a:xfrm>
            <a:prstGeom prst="rect">
              <a:avLst/>
            </a:prstGeom>
            <a:noFill/>
          </p:spPr>
          <p:txBody>
            <a:bodyPr wrap="square" rtlCol="0">
              <a:spAutoFit/>
            </a:bodyPr>
            <a:lstStyle/>
            <a:p>
              <a:r>
                <a:rPr lang="en-US" dirty="0" err="1" smtClean="0"/>
                <a:t>Coracoid</a:t>
              </a:r>
              <a:r>
                <a:rPr lang="en-US" dirty="0" smtClean="0"/>
                <a:t> process</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20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2000"/>
                                        <p:tgtEl>
                                          <p:spTgt spid="25"/>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5308600" y="4648200"/>
            <a:ext cx="2997200" cy="2223922"/>
          </a:xfrm>
          <a:prstGeom prst="rect">
            <a:avLst/>
          </a:prstGeom>
        </p:spPr>
      </p:pic>
      <p:sp>
        <p:nvSpPr>
          <p:cNvPr id="6" name="Content Placeholder 5"/>
          <p:cNvSpPr>
            <a:spLocks noGrp="1"/>
          </p:cNvSpPr>
          <p:nvPr>
            <p:ph sz="half" idx="2"/>
          </p:nvPr>
        </p:nvSpPr>
        <p:spPr>
          <a:xfrm>
            <a:off x="4953000" y="1295400"/>
            <a:ext cx="4191000" cy="5334000"/>
          </a:xfrm>
        </p:spPr>
        <p:txBody>
          <a:bodyPr>
            <a:normAutofit/>
          </a:bodyPr>
          <a:lstStyle/>
          <a:p>
            <a:pPr marL="0" indent="0">
              <a:buNone/>
            </a:pPr>
            <a:r>
              <a:rPr lang="en-US" sz="1800" dirty="0" smtClean="0">
                <a:latin typeface="Calibri (Body)"/>
                <a:cs typeface="Calibri (Body)"/>
              </a:rPr>
              <a:t>The anterior region is capable of four motions: flexion, extension, </a:t>
            </a:r>
            <a:r>
              <a:rPr lang="en-US" sz="1800" dirty="0" err="1" smtClean="0">
                <a:latin typeface="Calibri (Body)"/>
                <a:cs typeface="Calibri (Body)"/>
              </a:rPr>
              <a:t>pronation</a:t>
            </a:r>
            <a:r>
              <a:rPr lang="en-US" sz="1800" dirty="0" smtClean="0">
                <a:latin typeface="Calibri (Body)"/>
                <a:cs typeface="Calibri (Body)"/>
              </a:rPr>
              <a:t>, </a:t>
            </a:r>
            <a:r>
              <a:rPr lang="en-US" sz="1800" dirty="0" err="1" smtClean="0">
                <a:latin typeface="Calibri (Body)"/>
                <a:cs typeface="Calibri (Body)"/>
              </a:rPr>
              <a:t>supination</a:t>
            </a:r>
            <a:r>
              <a:rPr lang="en-US" sz="1800" dirty="0" smtClean="0">
                <a:latin typeface="Calibri (Body)"/>
                <a:cs typeface="Calibri (Body)"/>
              </a:rPr>
              <a:t>. </a:t>
            </a:r>
          </a:p>
          <a:p>
            <a:pPr marL="0" indent="0">
              <a:buNone/>
            </a:pPr>
            <a:endParaRPr lang="en-US" sz="1800" dirty="0" smtClean="0">
              <a:latin typeface="Calibri (Body)"/>
              <a:cs typeface="Calibri (Body)"/>
            </a:endParaRPr>
          </a:p>
          <a:p>
            <a:pPr marL="0" indent="0">
              <a:buNone/>
            </a:pPr>
            <a:r>
              <a:rPr lang="en-US" sz="1800" dirty="0" smtClean="0">
                <a:latin typeface="Calibri (Body)"/>
                <a:cs typeface="Calibri (Body)"/>
              </a:rPr>
              <a:t>The </a:t>
            </a:r>
            <a:r>
              <a:rPr lang="en-US" sz="1800" b="1" dirty="0" smtClean="0">
                <a:solidFill>
                  <a:srgbClr val="0070C0"/>
                </a:solidFill>
                <a:latin typeface="Calibri (Body)"/>
                <a:cs typeface="Calibri (Body)"/>
              </a:rPr>
              <a:t>biceps </a:t>
            </a:r>
            <a:r>
              <a:rPr lang="en-US" sz="1800" b="1" dirty="0" err="1" smtClean="0">
                <a:solidFill>
                  <a:srgbClr val="0070C0"/>
                </a:solidFill>
                <a:latin typeface="Calibri (Body)"/>
                <a:cs typeface="Calibri (Body)"/>
              </a:rPr>
              <a:t>brachii</a:t>
            </a:r>
            <a:r>
              <a:rPr lang="en-US" sz="1800" b="1" dirty="0" smtClean="0">
                <a:solidFill>
                  <a:srgbClr val="0070C0"/>
                </a:solidFill>
                <a:latin typeface="Calibri (Body)"/>
                <a:cs typeface="Calibri (Body)"/>
              </a:rPr>
              <a:t> </a:t>
            </a:r>
            <a:r>
              <a:rPr lang="en-US" sz="1800" dirty="0" smtClean="0">
                <a:latin typeface="Calibri (Body)"/>
                <a:cs typeface="Calibri (Body)"/>
              </a:rPr>
              <a:t>is the prime flexor of the forearm at the elbow joint.  The </a:t>
            </a:r>
            <a:r>
              <a:rPr lang="en-US" sz="1800" b="1" dirty="0" err="1" smtClean="0">
                <a:solidFill>
                  <a:srgbClr val="28FF1F"/>
                </a:solidFill>
                <a:latin typeface="Calibri (Body)"/>
                <a:cs typeface="Calibri (Body)"/>
              </a:rPr>
              <a:t>brachialis</a:t>
            </a:r>
            <a:r>
              <a:rPr lang="en-US" sz="1800" dirty="0" smtClean="0">
                <a:latin typeface="Calibri (Body)"/>
                <a:cs typeface="Calibri (Body)"/>
              </a:rPr>
              <a:t> also aids in flexion.</a:t>
            </a:r>
          </a:p>
          <a:p>
            <a:pPr marL="0" indent="0">
              <a:buNone/>
            </a:pPr>
            <a:endParaRPr lang="en-US" sz="1800" dirty="0" smtClean="0">
              <a:latin typeface="Calibri (Body)"/>
              <a:cs typeface="Calibri (Body)"/>
            </a:endParaRPr>
          </a:p>
          <a:p>
            <a:pPr marL="0" indent="0">
              <a:buNone/>
            </a:pPr>
            <a:r>
              <a:rPr lang="en-US" sz="1800" dirty="0" smtClean="0">
                <a:latin typeface="Calibri (Body)"/>
                <a:cs typeface="Calibri (Body)"/>
              </a:rPr>
              <a:t>The movement of arm flexion includes these prime movers (biceps </a:t>
            </a:r>
            <a:r>
              <a:rPr lang="en-US" sz="1800" dirty="0" err="1" smtClean="0">
                <a:latin typeface="Calibri (Body)"/>
                <a:cs typeface="Calibri (Body)"/>
              </a:rPr>
              <a:t>brachii</a:t>
            </a:r>
            <a:r>
              <a:rPr lang="en-US" sz="1800" dirty="0" smtClean="0">
                <a:latin typeface="Calibri (Body)"/>
                <a:cs typeface="Calibri (Body)"/>
              </a:rPr>
              <a:t> and deeper </a:t>
            </a:r>
            <a:r>
              <a:rPr lang="en-US" sz="1800" dirty="0" err="1" smtClean="0">
                <a:latin typeface="Calibri (Body)"/>
                <a:cs typeface="Calibri (Body)"/>
              </a:rPr>
              <a:t>brachialis</a:t>
            </a:r>
            <a:r>
              <a:rPr lang="en-US" sz="1800" dirty="0" smtClean="0">
                <a:latin typeface="Calibri (Body)"/>
                <a:cs typeface="Calibri (Body)"/>
              </a:rPr>
              <a:t>) on the anterior side of the humerus. </a:t>
            </a:r>
          </a:p>
          <a:p>
            <a:pPr>
              <a:buNone/>
            </a:pPr>
            <a:endParaRPr lang="en-US" sz="1600" b="1" dirty="0" smtClean="0"/>
          </a:p>
          <a:p>
            <a:pPr>
              <a:buNone/>
            </a:pPr>
            <a:r>
              <a:rPr lang="en-US" sz="1600" b="1" dirty="0" smtClean="0"/>
              <a:t> </a:t>
            </a:r>
          </a:p>
          <a:p>
            <a:pPr>
              <a:buNone/>
            </a:pPr>
            <a:endParaRPr lang="en-US" sz="1600" b="1" dirty="0" smtClean="0"/>
          </a:p>
        </p:txBody>
      </p:sp>
      <p:pic>
        <p:nvPicPr>
          <p:cNvPr id="12" name="Picture 11" descr="Picture 38.png"/>
          <p:cNvPicPr>
            <a:picLocks noChangeAspect="1"/>
          </p:cNvPicPr>
          <p:nvPr/>
        </p:nvPicPr>
        <p:blipFill>
          <a:blip r:embed="rId4"/>
          <a:stretch>
            <a:fillRect/>
          </a:stretch>
        </p:blipFill>
        <p:spPr>
          <a:xfrm>
            <a:off x="1676400" y="0"/>
            <a:ext cx="3375883" cy="6858000"/>
          </a:xfrm>
          <a:prstGeom prst="rect">
            <a:avLst/>
          </a:prstGeom>
        </p:spPr>
      </p:pic>
      <p:sp>
        <p:nvSpPr>
          <p:cNvPr id="14" name="Freeform 13"/>
          <p:cNvSpPr/>
          <p:nvPr/>
        </p:nvSpPr>
        <p:spPr>
          <a:xfrm>
            <a:off x="2199922" y="1810456"/>
            <a:ext cx="496711" cy="3519311"/>
          </a:xfrm>
          <a:custGeom>
            <a:avLst/>
            <a:gdLst>
              <a:gd name="connsiteX0" fmla="*/ 390878 w 496711"/>
              <a:gd name="connsiteY0" fmla="*/ 43744 h 3519311"/>
              <a:gd name="connsiteX1" fmla="*/ 255411 w 496711"/>
              <a:gd name="connsiteY1" fmla="*/ 43744 h 3519311"/>
              <a:gd name="connsiteX2" fmla="*/ 246945 w 496711"/>
              <a:gd name="connsiteY2" fmla="*/ 306211 h 3519311"/>
              <a:gd name="connsiteX3" fmla="*/ 221545 w 496711"/>
              <a:gd name="connsiteY3" fmla="*/ 687211 h 3519311"/>
              <a:gd name="connsiteX4" fmla="*/ 86078 w 496711"/>
              <a:gd name="connsiteY4" fmla="*/ 1254477 h 3519311"/>
              <a:gd name="connsiteX5" fmla="*/ 1411 w 496711"/>
              <a:gd name="connsiteY5" fmla="*/ 2058811 h 3519311"/>
              <a:gd name="connsiteX6" fmla="*/ 94545 w 496711"/>
              <a:gd name="connsiteY6" fmla="*/ 2837744 h 3519311"/>
              <a:gd name="connsiteX7" fmla="*/ 230011 w 496711"/>
              <a:gd name="connsiteY7" fmla="*/ 3421944 h 3519311"/>
              <a:gd name="connsiteX8" fmla="*/ 340078 w 496711"/>
              <a:gd name="connsiteY8" fmla="*/ 3405011 h 3519311"/>
              <a:gd name="connsiteX9" fmla="*/ 365478 w 496711"/>
              <a:gd name="connsiteY9" fmla="*/ 2736144 h 3519311"/>
              <a:gd name="connsiteX10" fmla="*/ 365478 w 496711"/>
              <a:gd name="connsiteY10" fmla="*/ 1999544 h 3519311"/>
              <a:gd name="connsiteX11" fmla="*/ 373945 w 496711"/>
              <a:gd name="connsiteY11" fmla="*/ 1593144 h 3519311"/>
              <a:gd name="connsiteX12" fmla="*/ 399345 w 496711"/>
              <a:gd name="connsiteY12" fmla="*/ 1220611 h 3519311"/>
              <a:gd name="connsiteX13" fmla="*/ 433211 w 496711"/>
              <a:gd name="connsiteY13" fmla="*/ 746477 h 3519311"/>
              <a:gd name="connsiteX14" fmla="*/ 492478 w 496711"/>
              <a:gd name="connsiteY14" fmla="*/ 263877 h 3519311"/>
              <a:gd name="connsiteX15" fmla="*/ 390878 w 496711"/>
              <a:gd name="connsiteY15" fmla="*/ 43744 h 351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6711" h="3519311">
                <a:moveTo>
                  <a:pt x="390878" y="43744"/>
                </a:moveTo>
                <a:cubicBezTo>
                  <a:pt x="351367" y="7055"/>
                  <a:pt x="279400" y="0"/>
                  <a:pt x="255411" y="43744"/>
                </a:cubicBezTo>
                <a:cubicBezTo>
                  <a:pt x="231422" y="87488"/>
                  <a:pt x="252589" y="198967"/>
                  <a:pt x="246945" y="306211"/>
                </a:cubicBezTo>
                <a:cubicBezTo>
                  <a:pt x="241301" y="413455"/>
                  <a:pt x="248356" y="529167"/>
                  <a:pt x="221545" y="687211"/>
                </a:cubicBezTo>
                <a:cubicBezTo>
                  <a:pt x="194734" y="845255"/>
                  <a:pt x="122767" y="1025877"/>
                  <a:pt x="86078" y="1254477"/>
                </a:cubicBezTo>
                <a:cubicBezTo>
                  <a:pt x="49389" y="1483077"/>
                  <a:pt x="0" y="1794933"/>
                  <a:pt x="1411" y="2058811"/>
                </a:cubicBezTo>
                <a:cubicBezTo>
                  <a:pt x="2822" y="2322689"/>
                  <a:pt x="56445" y="2610555"/>
                  <a:pt x="94545" y="2837744"/>
                </a:cubicBezTo>
                <a:cubicBezTo>
                  <a:pt x="132645" y="3064933"/>
                  <a:pt x="189089" y="3327400"/>
                  <a:pt x="230011" y="3421944"/>
                </a:cubicBezTo>
                <a:cubicBezTo>
                  <a:pt x="270933" y="3516488"/>
                  <a:pt x="317500" y="3519311"/>
                  <a:pt x="340078" y="3405011"/>
                </a:cubicBezTo>
                <a:cubicBezTo>
                  <a:pt x="362656" y="3290711"/>
                  <a:pt x="361245" y="2970388"/>
                  <a:pt x="365478" y="2736144"/>
                </a:cubicBezTo>
                <a:cubicBezTo>
                  <a:pt x="369711" y="2501900"/>
                  <a:pt x="364067" y="2190044"/>
                  <a:pt x="365478" y="1999544"/>
                </a:cubicBezTo>
                <a:cubicBezTo>
                  <a:pt x="366889" y="1809044"/>
                  <a:pt x="368301" y="1722966"/>
                  <a:pt x="373945" y="1593144"/>
                </a:cubicBezTo>
                <a:cubicBezTo>
                  <a:pt x="379589" y="1463322"/>
                  <a:pt x="389467" y="1361722"/>
                  <a:pt x="399345" y="1220611"/>
                </a:cubicBezTo>
                <a:cubicBezTo>
                  <a:pt x="409223" y="1079500"/>
                  <a:pt x="417689" y="905933"/>
                  <a:pt x="433211" y="746477"/>
                </a:cubicBezTo>
                <a:cubicBezTo>
                  <a:pt x="448733" y="587021"/>
                  <a:pt x="496711" y="375355"/>
                  <a:pt x="492478" y="263877"/>
                </a:cubicBezTo>
                <a:cubicBezTo>
                  <a:pt x="488245" y="152399"/>
                  <a:pt x="430389" y="80433"/>
                  <a:pt x="390878" y="43744"/>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2520245" y="1727200"/>
            <a:ext cx="690033" cy="3605389"/>
          </a:xfrm>
          <a:custGeom>
            <a:avLst/>
            <a:gdLst>
              <a:gd name="connsiteX0" fmla="*/ 28222 w 690033"/>
              <a:gd name="connsiteY0" fmla="*/ 3539067 h 3605389"/>
              <a:gd name="connsiteX1" fmla="*/ 206022 w 690033"/>
              <a:gd name="connsiteY1" fmla="*/ 3547533 h 3605389"/>
              <a:gd name="connsiteX2" fmla="*/ 375355 w 690033"/>
              <a:gd name="connsiteY2" fmla="*/ 3191933 h 3605389"/>
              <a:gd name="connsiteX3" fmla="*/ 578555 w 690033"/>
              <a:gd name="connsiteY3" fmla="*/ 2565400 h 3605389"/>
              <a:gd name="connsiteX4" fmla="*/ 680155 w 690033"/>
              <a:gd name="connsiteY4" fmla="*/ 1930400 h 3605389"/>
              <a:gd name="connsiteX5" fmla="*/ 637822 w 690033"/>
              <a:gd name="connsiteY5" fmla="*/ 1312333 h 3605389"/>
              <a:gd name="connsiteX6" fmla="*/ 544688 w 690033"/>
              <a:gd name="connsiteY6" fmla="*/ 677333 h 3605389"/>
              <a:gd name="connsiteX7" fmla="*/ 493888 w 690033"/>
              <a:gd name="connsiteY7" fmla="*/ 194733 h 3605389"/>
              <a:gd name="connsiteX8" fmla="*/ 392288 w 690033"/>
              <a:gd name="connsiteY8" fmla="*/ 42333 h 3605389"/>
              <a:gd name="connsiteX9" fmla="*/ 282222 w 690033"/>
              <a:gd name="connsiteY9" fmla="*/ 25400 h 3605389"/>
              <a:gd name="connsiteX10" fmla="*/ 197555 w 690033"/>
              <a:gd name="connsiteY10" fmla="*/ 194733 h 3605389"/>
              <a:gd name="connsiteX11" fmla="*/ 104422 w 690033"/>
              <a:gd name="connsiteY11" fmla="*/ 1083733 h 3605389"/>
              <a:gd name="connsiteX12" fmla="*/ 45155 w 690033"/>
              <a:gd name="connsiteY12" fmla="*/ 1845733 h 3605389"/>
              <a:gd name="connsiteX13" fmla="*/ 45155 w 690033"/>
              <a:gd name="connsiteY13" fmla="*/ 2768600 h 3605389"/>
              <a:gd name="connsiteX14" fmla="*/ 36688 w 690033"/>
              <a:gd name="connsiteY14" fmla="*/ 3302000 h 3605389"/>
              <a:gd name="connsiteX15" fmla="*/ 28222 w 690033"/>
              <a:gd name="connsiteY15" fmla="*/ 3539067 h 360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0033" h="3605389">
                <a:moveTo>
                  <a:pt x="28222" y="3539067"/>
                </a:moveTo>
                <a:cubicBezTo>
                  <a:pt x="56444" y="3579989"/>
                  <a:pt x="148167" y="3605389"/>
                  <a:pt x="206022" y="3547533"/>
                </a:cubicBezTo>
                <a:cubicBezTo>
                  <a:pt x="263877" y="3489677"/>
                  <a:pt x="313266" y="3355622"/>
                  <a:pt x="375355" y="3191933"/>
                </a:cubicBezTo>
                <a:cubicBezTo>
                  <a:pt x="437444" y="3028244"/>
                  <a:pt x="527755" y="2775655"/>
                  <a:pt x="578555" y="2565400"/>
                </a:cubicBezTo>
                <a:cubicBezTo>
                  <a:pt x="629355" y="2355145"/>
                  <a:pt x="670277" y="2139244"/>
                  <a:pt x="680155" y="1930400"/>
                </a:cubicBezTo>
                <a:cubicBezTo>
                  <a:pt x="690033" y="1721556"/>
                  <a:pt x="660400" y="1521178"/>
                  <a:pt x="637822" y="1312333"/>
                </a:cubicBezTo>
                <a:cubicBezTo>
                  <a:pt x="615244" y="1103489"/>
                  <a:pt x="568677" y="863600"/>
                  <a:pt x="544688" y="677333"/>
                </a:cubicBezTo>
                <a:cubicBezTo>
                  <a:pt x="520699" y="491066"/>
                  <a:pt x="519288" y="300566"/>
                  <a:pt x="493888" y="194733"/>
                </a:cubicBezTo>
                <a:cubicBezTo>
                  <a:pt x="468488" y="88900"/>
                  <a:pt x="427566" y="70555"/>
                  <a:pt x="392288" y="42333"/>
                </a:cubicBezTo>
                <a:cubicBezTo>
                  <a:pt x="357010" y="14111"/>
                  <a:pt x="314678" y="0"/>
                  <a:pt x="282222" y="25400"/>
                </a:cubicBezTo>
                <a:cubicBezTo>
                  <a:pt x="249767" y="50800"/>
                  <a:pt x="227188" y="18344"/>
                  <a:pt x="197555" y="194733"/>
                </a:cubicBezTo>
                <a:cubicBezTo>
                  <a:pt x="167922" y="371122"/>
                  <a:pt x="129822" y="808566"/>
                  <a:pt x="104422" y="1083733"/>
                </a:cubicBezTo>
                <a:cubicBezTo>
                  <a:pt x="79022" y="1358900"/>
                  <a:pt x="55033" y="1564922"/>
                  <a:pt x="45155" y="1845733"/>
                </a:cubicBezTo>
                <a:cubicBezTo>
                  <a:pt x="35277" y="2126544"/>
                  <a:pt x="46566" y="2525889"/>
                  <a:pt x="45155" y="2768600"/>
                </a:cubicBezTo>
                <a:cubicBezTo>
                  <a:pt x="43744" y="3011311"/>
                  <a:pt x="40921" y="3170767"/>
                  <a:pt x="36688" y="3302000"/>
                </a:cubicBezTo>
                <a:cubicBezTo>
                  <a:pt x="32455" y="3433233"/>
                  <a:pt x="0" y="3498145"/>
                  <a:pt x="28222" y="3539067"/>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2198511" y="1676400"/>
            <a:ext cx="1001889" cy="3681588"/>
          </a:xfrm>
          <a:custGeom>
            <a:avLst/>
            <a:gdLst>
              <a:gd name="connsiteX0" fmla="*/ 395111 w 1001889"/>
              <a:gd name="connsiteY0" fmla="*/ 162277 h 3681588"/>
              <a:gd name="connsiteX1" fmla="*/ 268111 w 1001889"/>
              <a:gd name="connsiteY1" fmla="*/ 204611 h 3681588"/>
              <a:gd name="connsiteX2" fmla="*/ 268111 w 1001889"/>
              <a:gd name="connsiteY2" fmla="*/ 357011 h 3681588"/>
              <a:gd name="connsiteX3" fmla="*/ 242711 w 1001889"/>
              <a:gd name="connsiteY3" fmla="*/ 738011 h 3681588"/>
              <a:gd name="connsiteX4" fmla="*/ 124178 w 1001889"/>
              <a:gd name="connsiteY4" fmla="*/ 1271411 h 3681588"/>
              <a:gd name="connsiteX5" fmla="*/ 14111 w 1001889"/>
              <a:gd name="connsiteY5" fmla="*/ 2067277 h 3681588"/>
              <a:gd name="connsiteX6" fmla="*/ 39511 w 1001889"/>
              <a:gd name="connsiteY6" fmla="*/ 2668411 h 3681588"/>
              <a:gd name="connsiteX7" fmla="*/ 208845 w 1001889"/>
              <a:gd name="connsiteY7" fmla="*/ 3523544 h 3681588"/>
              <a:gd name="connsiteX8" fmla="*/ 310445 w 1001889"/>
              <a:gd name="connsiteY8" fmla="*/ 3616677 h 3681588"/>
              <a:gd name="connsiteX9" fmla="*/ 564445 w 1001889"/>
              <a:gd name="connsiteY9" fmla="*/ 3574344 h 3681588"/>
              <a:gd name="connsiteX10" fmla="*/ 716845 w 1001889"/>
              <a:gd name="connsiteY10" fmla="*/ 3201811 h 3681588"/>
              <a:gd name="connsiteX11" fmla="*/ 877711 w 1001889"/>
              <a:gd name="connsiteY11" fmla="*/ 2744611 h 3681588"/>
              <a:gd name="connsiteX12" fmla="*/ 987778 w 1001889"/>
              <a:gd name="connsiteY12" fmla="*/ 2084211 h 3681588"/>
              <a:gd name="connsiteX13" fmla="*/ 962378 w 1001889"/>
              <a:gd name="connsiteY13" fmla="*/ 1322211 h 3681588"/>
              <a:gd name="connsiteX14" fmla="*/ 835378 w 1001889"/>
              <a:gd name="connsiteY14" fmla="*/ 467077 h 3681588"/>
              <a:gd name="connsiteX15" fmla="*/ 759178 w 1001889"/>
              <a:gd name="connsiteY15" fmla="*/ 128411 h 3681588"/>
              <a:gd name="connsiteX16" fmla="*/ 530578 w 1001889"/>
              <a:gd name="connsiteY16" fmla="*/ 153811 h 3681588"/>
              <a:gd name="connsiteX17" fmla="*/ 428978 w 1001889"/>
              <a:gd name="connsiteY17" fmla="*/ 1051277 h 3681588"/>
              <a:gd name="connsiteX18" fmla="*/ 445911 w 1001889"/>
              <a:gd name="connsiteY18" fmla="*/ 704144 h 3681588"/>
              <a:gd name="connsiteX19" fmla="*/ 479778 w 1001889"/>
              <a:gd name="connsiteY19" fmla="*/ 314677 h 3681588"/>
              <a:gd name="connsiteX20" fmla="*/ 395111 w 1001889"/>
              <a:gd name="connsiteY20" fmla="*/ 162277 h 368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1889" h="3681588">
                <a:moveTo>
                  <a:pt x="395111" y="162277"/>
                </a:moveTo>
                <a:cubicBezTo>
                  <a:pt x="359833" y="143933"/>
                  <a:pt x="289278" y="172155"/>
                  <a:pt x="268111" y="204611"/>
                </a:cubicBezTo>
                <a:cubicBezTo>
                  <a:pt x="246944" y="237067"/>
                  <a:pt x="272344" y="268111"/>
                  <a:pt x="268111" y="357011"/>
                </a:cubicBezTo>
                <a:cubicBezTo>
                  <a:pt x="263878" y="445911"/>
                  <a:pt x="266700" y="585611"/>
                  <a:pt x="242711" y="738011"/>
                </a:cubicBezTo>
                <a:cubicBezTo>
                  <a:pt x="218722" y="890411"/>
                  <a:pt x="162278" y="1049867"/>
                  <a:pt x="124178" y="1271411"/>
                </a:cubicBezTo>
                <a:cubicBezTo>
                  <a:pt x="86078" y="1492955"/>
                  <a:pt x="28222" y="1834444"/>
                  <a:pt x="14111" y="2067277"/>
                </a:cubicBezTo>
                <a:cubicBezTo>
                  <a:pt x="0" y="2300110"/>
                  <a:pt x="7055" y="2425700"/>
                  <a:pt x="39511" y="2668411"/>
                </a:cubicBezTo>
                <a:cubicBezTo>
                  <a:pt x="71967" y="2911122"/>
                  <a:pt x="163689" y="3365500"/>
                  <a:pt x="208845" y="3523544"/>
                </a:cubicBezTo>
                <a:cubicBezTo>
                  <a:pt x="254001" y="3681588"/>
                  <a:pt x="251178" y="3608210"/>
                  <a:pt x="310445" y="3616677"/>
                </a:cubicBezTo>
                <a:cubicBezTo>
                  <a:pt x="369712" y="3625144"/>
                  <a:pt x="496712" y="3643488"/>
                  <a:pt x="564445" y="3574344"/>
                </a:cubicBezTo>
                <a:cubicBezTo>
                  <a:pt x="632178" y="3505200"/>
                  <a:pt x="664634" y="3340100"/>
                  <a:pt x="716845" y="3201811"/>
                </a:cubicBezTo>
                <a:cubicBezTo>
                  <a:pt x="769056" y="3063522"/>
                  <a:pt x="832556" y="2930878"/>
                  <a:pt x="877711" y="2744611"/>
                </a:cubicBezTo>
                <a:cubicBezTo>
                  <a:pt x="922866" y="2558344"/>
                  <a:pt x="973667" y="2321278"/>
                  <a:pt x="987778" y="2084211"/>
                </a:cubicBezTo>
                <a:cubicBezTo>
                  <a:pt x="1001889" y="1847144"/>
                  <a:pt x="987778" y="1591733"/>
                  <a:pt x="962378" y="1322211"/>
                </a:cubicBezTo>
                <a:cubicBezTo>
                  <a:pt x="936978" y="1052689"/>
                  <a:pt x="869245" y="666044"/>
                  <a:pt x="835378" y="467077"/>
                </a:cubicBezTo>
                <a:cubicBezTo>
                  <a:pt x="801511" y="268110"/>
                  <a:pt x="809978" y="180622"/>
                  <a:pt x="759178" y="128411"/>
                </a:cubicBezTo>
                <a:cubicBezTo>
                  <a:pt x="708378" y="76200"/>
                  <a:pt x="585611" y="0"/>
                  <a:pt x="530578" y="153811"/>
                </a:cubicBezTo>
                <a:cubicBezTo>
                  <a:pt x="475545" y="307622"/>
                  <a:pt x="443089" y="959555"/>
                  <a:pt x="428978" y="1051277"/>
                </a:cubicBezTo>
                <a:cubicBezTo>
                  <a:pt x="414867" y="1142999"/>
                  <a:pt x="437444" y="826911"/>
                  <a:pt x="445911" y="704144"/>
                </a:cubicBezTo>
                <a:cubicBezTo>
                  <a:pt x="454378" y="581377"/>
                  <a:pt x="482600" y="402166"/>
                  <a:pt x="479778" y="314677"/>
                </a:cubicBezTo>
                <a:cubicBezTo>
                  <a:pt x="476956" y="227188"/>
                  <a:pt x="430389" y="180621"/>
                  <a:pt x="395111" y="162277"/>
                </a:cubicBezTo>
                <a:close/>
              </a:path>
            </a:pathLst>
          </a:custGeom>
          <a:noFill/>
          <a:ln w="412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itle 4"/>
          <p:cNvSpPr txBox="1">
            <a:spLocks/>
          </p:cNvSpPr>
          <p:nvPr/>
        </p:nvSpPr>
        <p:spPr>
          <a:xfrm>
            <a:off x="4648200" y="304800"/>
            <a:ext cx="4495800" cy="11430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chemeClr val="tx1"/>
                </a:solidFill>
                <a:effectLst/>
                <a:uLnTx/>
                <a:uFillTx/>
                <a:latin typeface="+mj-lt"/>
                <a:ea typeface="+mj-ea"/>
                <a:cs typeface="+mj-cs"/>
              </a:rPr>
              <a:t>Anterior Muscles of </a:t>
            </a:r>
            <a:r>
              <a:rPr kumimoji="0" lang="en-US" sz="2400" b="1" i="0" u="none" strike="noStrike" kern="1200" cap="none" spc="0" normalizeH="0" baseline="0" noProof="0" dirty="0" err="1" smtClean="0">
                <a:ln>
                  <a:noFill/>
                </a:ln>
                <a:solidFill>
                  <a:schemeClr val="tx1"/>
                </a:solidFill>
                <a:effectLst/>
                <a:uLnTx/>
                <a:uFillTx/>
                <a:latin typeface="+mj-lt"/>
                <a:ea typeface="+mj-ea"/>
                <a:cs typeface="+mj-cs"/>
              </a:rPr>
              <a:t>Humerus</a:t>
            </a:r>
            <a:r>
              <a:rPr kumimoji="0" lang="en-US" sz="2400" b="1" i="0" u="none" strike="noStrike" kern="1200" cap="none" spc="0" normalizeH="0" baseline="0" noProof="0" dirty="0" smtClean="0">
                <a:ln>
                  <a:noFill/>
                </a:ln>
                <a:solidFill>
                  <a:schemeClr val="tx1"/>
                </a:solidFill>
                <a:effectLst/>
                <a:uLnTx/>
                <a:uFillTx/>
                <a:latin typeface="+mj-lt"/>
                <a:ea typeface="+mj-ea"/>
                <a:cs typeface="+mj-cs"/>
              </a:rPr>
              <a:t> (cont.)</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2" name="Group 31"/>
          <p:cNvGrpSpPr/>
          <p:nvPr/>
        </p:nvGrpSpPr>
        <p:grpSpPr>
          <a:xfrm>
            <a:off x="762000" y="3983566"/>
            <a:ext cx="2271889" cy="1883834"/>
            <a:chOff x="762000" y="3983566"/>
            <a:chExt cx="2271889" cy="1883834"/>
          </a:xfrm>
        </p:grpSpPr>
        <p:grpSp>
          <p:nvGrpSpPr>
            <p:cNvPr id="16" name="Group 15"/>
            <p:cNvGrpSpPr/>
            <p:nvPr/>
          </p:nvGrpSpPr>
          <p:grpSpPr>
            <a:xfrm>
              <a:off x="2149122" y="3983566"/>
              <a:ext cx="884767" cy="1845734"/>
              <a:chOff x="2149122" y="3983566"/>
              <a:chExt cx="884767" cy="1845734"/>
            </a:xfrm>
          </p:grpSpPr>
          <p:sp>
            <p:nvSpPr>
              <p:cNvPr id="18" name="Freeform 17"/>
              <p:cNvSpPr/>
              <p:nvPr/>
            </p:nvSpPr>
            <p:spPr>
              <a:xfrm>
                <a:off x="2758723" y="4653844"/>
                <a:ext cx="275166" cy="1175456"/>
              </a:xfrm>
              <a:custGeom>
                <a:avLst/>
                <a:gdLst>
                  <a:gd name="connsiteX0" fmla="*/ 263877 w 275166"/>
                  <a:gd name="connsiteY0" fmla="*/ 36689 h 1175456"/>
                  <a:gd name="connsiteX1" fmla="*/ 230010 w 275166"/>
                  <a:gd name="connsiteY1" fmla="*/ 426156 h 1175456"/>
                  <a:gd name="connsiteX2" fmla="*/ 170744 w 275166"/>
                  <a:gd name="connsiteY2" fmla="*/ 951089 h 1175456"/>
                  <a:gd name="connsiteX3" fmla="*/ 94544 w 275166"/>
                  <a:gd name="connsiteY3" fmla="*/ 1162756 h 1175456"/>
                  <a:gd name="connsiteX4" fmla="*/ 18344 w 275166"/>
                  <a:gd name="connsiteY4" fmla="*/ 1027289 h 1175456"/>
                  <a:gd name="connsiteX5" fmla="*/ 9877 w 275166"/>
                  <a:gd name="connsiteY5" fmla="*/ 781756 h 1175456"/>
                  <a:gd name="connsiteX6" fmla="*/ 18344 w 275166"/>
                  <a:gd name="connsiteY6" fmla="*/ 612423 h 1175456"/>
                  <a:gd name="connsiteX7" fmla="*/ 119944 w 275166"/>
                  <a:gd name="connsiteY7" fmla="*/ 375356 h 1175456"/>
                  <a:gd name="connsiteX8" fmla="*/ 162277 w 275166"/>
                  <a:gd name="connsiteY8" fmla="*/ 206023 h 1175456"/>
                  <a:gd name="connsiteX9" fmla="*/ 263877 w 275166"/>
                  <a:gd name="connsiteY9" fmla="*/ 36689 h 117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166" h="1175456">
                    <a:moveTo>
                      <a:pt x="263877" y="36689"/>
                    </a:moveTo>
                    <a:cubicBezTo>
                      <a:pt x="275166" y="73378"/>
                      <a:pt x="245532" y="273756"/>
                      <a:pt x="230010" y="426156"/>
                    </a:cubicBezTo>
                    <a:cubicBezTo>
                      <a:pt x="214488" y="578556"/>
                      <a:pt x="193322" y="828322"/>
                      <a:pt x="170744" y="951089"/>
                    </a:cubicBezTo>
                    <a:cubicBezTo>
                      <a:pt x="148166" y="1073856"/>
                      <a:pt x="119944" y="1150056"/>
                      <a:pt x="94544" y="1162756"/>
                    </a:cubicBezTo>
                    <a:cubicBezTo>
                      <a:pt x="69144" y="1175456"/>
                      <a:pt x="32455" y="1090789"/>
                      <a:pt x="18344" y="1027289"/>
                    </a:cubicBezTo>
                    <a:cubicBezTo>
                      <a:pt x="4233" y="963789"/>
                      <a:pt x="9877" y="850900"/>
                      <a:pt x="9877" y="781756"/>
                    </a:cubicBezTo>
                    <a:cubicBezTo>
                      <a:pt x="9877" y="712612"/>
                      <a:pt x="0" y="680156"/>
                      <a:pt x="18344" y="612423"/>
                    </a:cubicBezTo>
                    <a:cubicBezTo>
                      <a:pt x="36688" y="544690"/>
                      <a:pt x="95955" y="443089"/>
                      <a:pt x="119944" y="375356"/>
                    </a:cubicBezTo>
                    <a:cubicBezTo>
                      <a:pt x="143933" y="307623"/>
                      <a:pt x="142522" y="259645"/>
                      <a:pt x="162277" y="206023"/>
                    </a:cubicBezTo>
                    <a:cubicBezTo>
                      <a:pt x="182032" y="152401"/>
                      <a:pt x="252588" y="0"/>
                      <a:pt x="263877" y="36689"/>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2149122" y="3983566"/>
                <a:ext cx="333023" cy="1687689"/>
              </a:xfrm>
              <a:custGeom>
                <a:avLst/>
                <a:gdLst>
                  <a:gd name="connsiteX0" fmla="*/ 9878 w 333023"/>
                  <a:gd name="connsiteY0" fmla="*/ 21167 h 1687689"/>
                  <a:gd name="connsiteX1" fmla="*/ 18345 w 333023"/>
                  <a:gd name="connsiteY1" fmla="*/ 368301 h 1687689"/>
                  <a:gd name="connsiteX2" fmla="*/ 103011 w 333023"/>
                  <a:gd name="connsiteY2" fmla="*/ 986367 h 1687689"/>
                  <a:gd name="connsiteX3" fmla="*/ 297745 w 333023"/>
                  <a:gd name="connsiteY3" fmla="*/ 1621367 h 1687689"/>
                  <a:gd name="connsiteX4" fmla="*/ 314678 w 333023"/>
                  <a:gd name="connsiteY4" fmla="*/ 1384301 h 1687689"/>
                  <a:gd name="connsiteX5" fmla="*/ 213078 w 333023"/>
                  <a:gd name="connsiteY5" fmla="*/ 1071034 h 1687689"/>
                  <a:gd name="connsiteX6" fmla="*/ 77611 w 333023"/>
                  <a:gd name="connsiteY6" fmla="*/ 495301 h 1687689"/>
                  <a:gd name="connsiteX7" fmla="*/ 9878 w 333023"/>
                  <a:gd name="connsiteY7" fmla="*/ 21167 h 168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023" h="1687689">
                    <a:moveTo>
                      <a:pt x="9878" y="21167"/>
                    </a:moveTo>
                    <a:cubicBezTo>
                      <a:pt x="0" y="0"/>
                      <a:pt x="2823" y="207434"/>
                      <a:pt x="18345" y="368301"/>
                    </a:cubicBezTo>
                    <a:cubicBezTo>
                      <a:pt x="33867" y="529168"/>
                      <a:pt x="56444" y="777523"/>
                      <a:pt x="103011" y="986367"/>
                    </a:cubicBezTo>
                    <a:cubicBezTo>
                      <a:pt x="149578" y="1195211"/>
                      <a:pt x="262467" y="1555045"/>
                      <a:pt x="297745" y="1621367"/>
                    </a:cubicBezTo>
                    <a:cubicBezTo>
                      <a:pt x="333023" y="1687689"/>
                      <a:pt x="328789" y="1476023"/>
                      <a:pt x="314678" y="1384301"/>
                    </a:cubicBezTo>
                    <a:cubicBezTo>
                      <a:pt x="300567" y="1292579"/>
                      <a:pt x="252589" y="1219201"/>
                      <a:pt x="213078" y="1071034"/>
                    </a:cubicBezTo>
                    <a:cubicBezTo>
                      <a:pt x="173567" y="922867"/>
                      <a:pt x="110067" y="664634"/>
                      <a:pt x="77611" y="495301"/>
                    </a:cubicBezTo>
                    <a:cubicBezTo>
                      <a:pt x="45156" y="325968"/>
                      <a:pt x="19756" y="42334"/>
                      <a:pt x="9878" y="21167"/>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Straight Arrow Connector 25"/>
            <p:cNvCxnSpPr>
              <a:endCxn id="19" idx="2"/>
            </p:cNvCxnSpPr>
            <p:nvPr/>
          </p:nvCxnSpPr>
          <p:spPr>
            <a:xfrm rot="5400000" flipH="1" flipV="1">
              <a:off x="1782233" y="5168901"/>
              <a:ext cx="668867" cy="2709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981200" y="5334000"/>
              <a:ext cx="91440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62000" y="5498068"/>
              <a:ext cx="1371600" cy="369332"/>
            </a:xfrm>
            <a:prstGeom prst="rect">
              <a:avLst/>
            </a:prstGeom>
            <a:noFill/>
          </p:spPr>
          <p:txBody>
            <a:bodyPr wrap="square" rtlCol="0">
              <a:spAutoFit/>
            </a:bodyPr>
            <a:lstStyle/>
            <a:p>
              <a:r>
                <a:rPr lang="en-US" dirty="0" err="1" smtClean="0"/>
                <a:t>Brachialis</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_19.25_C.jpg"/>
          <p:cNvPicPr>
            <a:picLocks noGrp="1" noChangeAspect="1"/>
          </p:cNvPicPr>
          <p:nvPr>
            <p:ph sz="half" idx="1"/>
          </p:nvPr>
        </p:nvPicPr>
        <p:blipFill>
          <a:blip r:embed="rId2" cstate="print"/>
          <a:stretch>
            <a:fillRect/>
          </a:stretch>
        </p:blipFill>
        <p:spPr>
          <a:xfrm>
            <a:off x="3429000" y="228600"/>
            <a:ext cx="5638800" cy="6400800"/>
          </a:xfrm>
        </p:spPr>
      </p:pic>
      <p:sp>
        <p:nvSpPr>
          <p:cNvPr id="5" name="Title 4"/>
          <p:cNvSpPr>
            <a:spLocks noGrp="1"/>
          </p:cNvSpPr>
          <p:nvPr>
            <p:ph type="title"/>
          </p:nvPr>
        </p:nvSpPr>
        <p:spPr>
          <a:xfrm>
            <a:off x="-228600" y="-152400"/>
            <a:ext cx="5638800" cy="1143000"/>
          </a:xfrm>
        </p:spPr>
        <p:txBody>
          <a:bodyPr>
            <a:noAutofit/>
          </a:bodyPr>
          <a:lstStyle/>
          <a:p>
            <a:r>
              <a:rPr lang="en-US" sz="2400" b="1" dirty="0" smtClean="0"/>
              <a:t> Anterior (deep) Muscles of the Humerus  </a:t>
            </a:r>
            <a:endParaRPr lang="en-US" sz="2400" b="1" dirty="0">
              <a:solidFill>
                <a:schemeClr val="tx2">
                  <a:lumMod val="60000"/>
                  <a:lumOff val="40000"/>
                </a:schemeClr>
              </a:solidFill>
            </a:endParaRPr>
          </a:p>
        </p:txBody>
      </p:sp>
      <p:sp>
        <p:nvSpPr>
          <p:cNvPr id="6" name="Content Placeholder 5"/>
          <p:cNvSpPr>
            <a:spLocks noGrp="1"/>
          </p:cNvSpPr>
          <p:nvPr>
            <p:ph sz="half" idx="2"/>
          </p:nvPr>
        </p:nvSpPr>
        <p:spPr>
          <a:xfrm>
            <a:off x="76200" y="838200"/>
            <a:ext cx="4724400" cy="6172200"/>
          </a:xfrm>
        </p:spPr>
        <p:txBody>
          <a:bodyPr>
            <a:noAutofit/>
          </a:bodyPr>
          <a:lstStyle/>
          <a:p>
            <a:pPr marL="0" indent="0">
              <a:buNone/>
            </a:pPr>
            <a:r>
              <a:rPr lang="en-US" sz="1800" dirty="0" smtClean="0"/>
              <a:t>The </a:t>
            </a:r>
            <a:r>
              <a:rPr lang="en-US" sz="1800" dirty="0" err="1" smtClean="0"/>
              <a:t>coracobrachialis</a:t>
            </a:r>
            <a:r>
              <a:rPr lang="en-US" sz="1800" dirty="0" smtClean="0"/>
              <a:t> </a:t>
            </a:r>
          </a:p>
          <a:p>
            <a:pPr marL="0" indent="0">
              <a:buNone/>
            </a:pPr>
            <a:r>
              <a:rPr lang="en-US" sz="1800" dirty="0" smtClean="0"/>
              <a:t>(COR-uh-co-BRAY-</a:t>
            </a:r>
            <a:r>
              <a:rPr lang="en-US" sz="1800" dirty="0" err="1" smtClean="0"/>
              <a:t>kee</a:t>
            </a:r>
            <a:r>
              <a:rPr lang="en-US" sz="1800" dirty="0" smtClean="0"/>
              <a:t>-AL-is) is the smallest of the three muscles that attach to the </a:t>
            </a:r>
            <a:r>
              <a:rPr lang="en-US" sz="1800" dirty="0" err="1" smtClean="0"/>
              <a:t>coracoid</a:t>
            </a:r>
            <a:r>
              <a:rPr lang="en-US" sz="1800" dirty="0" smtClean="0"/>
              <a:t> </a:t>
            </a:r>
            <a:r>
              <a:rPr lang="en-US" sz="1800" dirty="0" err="1" smtClean="0"/>
              <a:t>proces</a:t>
            </a:r>
            <a:r>
              <a:rPr lang="en-US" sz="1800" dirty="0" smtClean="0"/>
              <a:t> of the scapula. (</a:t>
            </a:r>
            <a:r>
              <a:rPr lang="en-US" sz="1800" dirty="0" err="1" smtClean="0"/>
              <a:t>pectoralis</a:t>
            </a:r>
            <a:r>
              <a:rPr lang="en-US" sz="1800" dirty="0" smtClean="0"/>
              <a:t> minor and biceps </a:t>
            </a:r>
            <a:r>
              <a:rPr lang="en-US" sz="1800" dirty="0" err="1" smtClean="0"/>
              <a:t>brachii</a:t>
            </a:r>
            <a:r>
              <a:rPr lang="en-US" sz="1800" dirty="0" smtClean="0"/>
              <a:t> are the other two).</a:t>
            </a:r>
          </a:p>
          <a:p>
            <a:pPr marL="0" indent="0">
              <a:buNone/>
            </a:pPr>
            <a:endParaRPr lang="en-US" sz="1800" dirty="0" smtClean="0"/>
          </a:p>
          <a:p>
            <a:pPr marL="0" indent="0">
              <a:buNone/>
            </a:pPr>
            <a:r>
              <a:rPr lang="en-US" sz="1800" dirty="0" smtClean="0"/>
              <a:t>The </a:t>
            </a:r>
            <a:r>
              <a:rPr lang="en-US" sz="1800" b="1" dirty="0" err="1" smtClean="0">
                <a:solidFill>
                  <a:srgbClr val="0070C0"/>
                </a:solidFill>
              </a:rPr>
              <a:t>coracobrachialis</a:t>
            </a:r>
            <a:r>
              <a:rPr lang="en-US" sz="1800" b="1" dirty="0" smtClean="0"/>
              <a:t> </a:t>
            </a:r>
            <a:r>
              <a:rPr lang="en-US" sz="1800" dirty="0" smtClean="0"/>
              <a:t>draws the humerus forward for shoulder flexion and towards the torso for shoulder adduction. Innervation for this small muscle comes from the </a:t>
            </a:r>
            <a:r>
              <a:rPr lang="en-US" sz="1800" dirty="0" err="1" smtClean="0"/>
              <a:t>Musculocutaneous</a:t>
            </a:r>
            <a:r>
              <a:rPr lang="en-US" sz="1800" dirty="0" smtClean="0"/>
              <a:t>  nerve. </a:t>
            </a:r>
          </a:p>
          <a:p>
            <a:pPr marL="0" indent="0">
              <a:buNone/>
            </a:pPr>
            <a:endParaRPr lang="en-US" sz="1800" dirty="0" smtClean="0"/>
          </a:p>
          <a:p>
            <a:pPr marL="0" indent="0">
              <a:buNone/>
            </a:pPr>
            <a:r>
              <a:rPr lang="en-US" sz="1800" dirty="0" smtClean="0"/>
              <a:t>Although a weak flexor and adductor of the arm, the smaller muscles along/within the upper limb help coordinate fine motor movements. </a:t>
            </a:r>
          </a:p>
          <a:p>
            <a:pPr marL="0" indent="0">
              <a:buNone/>
            </a:pPr>
            <a:endParaRPr lang="en-US" sz="1800" dirty="0" smtClean="0"/>
          </a:p>
          <a:p>
            <a:pPr marL="0" indent="0">
              <a:buNone/>
            </a:pPr>
            <a:r>
              <a:rPr lang="en-US" sz="1800" dirty="0" smtClean="0"/>
              <a:t>Looking at zombies, they are sure to have well developed </a:t>
            </a:r>
            <a:r>
              <a:rPr lang="en-US" sz="1800" dirty="0" err="1" smtClean="0"/>
              <a:t>coracorachialis</a:t>
            </a:r>
            <a:r>
              <a:rPr lang="en-US" sz="1800" dirty="0" smtClean="0"/>
              <a:t> and deltoid muscles.  </a:t>
            </a:r>
          </a:p>
        </p:txBody>
      </p:sp>
      <p:grpSp>
        <p:nvGrpSpPr>
          <p:cNvPr id="13" name="Group 12"/>
          <p:cNvGrpSpPr/>
          <p:nvPr/>
        </p:nvGrpSpPr>
        <p:grpSpPr>
          <a:xfrm>
            <a:off x="5110692" y="1143000"/>
            <a:ext cx="2585508" cy="3033183"/>
            <a:chOff x="5110692" y="1143000"/>
            <a:chExt cx="2585508" cy="3033183"/>
          </a:xfrm>
        </p:grpSpPr>
        <p:sp>
          <p:nvSpPr>
            <p:cNvPr id="8" name="TextBox 7"/>
            <p:cNvSpPr txBox="1"/>
            <p:nvPr/>
          </p:nvSpPr>
          <p:spPr>
            <a:xfrm>
              <a:off x="5943600" y="1143000"/>
              <a:ext cx="1752600" cy="369332"/>
            </a:xfrm>
            <a:prstGeom prst="rect">
              <a:avLst/>
            </a:prstGeom>
            <a:solidFill>
              <a:schemeClr val="bg1"/>
            </a:solidFill>
            <a:ln>
              <a:solidFill>
                <a:schemeClr val="tx1"/>
              </a:solidFill>
            </a:ln>
          </p:spPr>
          <p:txBody>
            <a:bodyPr wrap="square" rtlCol="0">
              <a:spAutoFit/>
            </a:bodyPr>
            <a:lstStyle/>
            <a:p>
              <a:r>
                <a:rPr lang="en-US" dirty="0" err="1" smtClean="0"/>
                <a:t>coracorachialis</a:t>
              </a:r>
              <a:endParaRPr lang="en-US" dirty="0"/>
            </a:p>
          </p:txBody>
        </p:sp>
        <p:sp>
          <p:nvSpPr>
            <p:cNvPr id="9" name="Freeform 8"/>
            <p:cNvSpPr/>
            <p:nvPr/>
          </p:nvSpPr>
          <p:spPr>
            <a:xfrm>
              <a:off x="5183717" y="1181100"/>
              <a:ext cx="398991" cy="586317"/>
            </a:xfrm>
            <a:custGeom>
              <a:avLst/>
              <a:gdLst>
                <a:gd name="connsiteX0" fmla="*/ 385233 w 398991"/>
                <a:gd name="connsiteY0" fmla="*/ 241300 h 586317"/>
                <a:gd name="connsiteX1" fmla="*/ 385233 w 398991"/>
                <a:gd name="connsiteY1" fmla="*/ 114300 h 586317"/>
                <a:gd name="connsiteX2" fmla="*/ 359833 w 398991"/>
                <a:gd name="connsiteY2" fmla="*/ 63500 h 586317"/>
                <a:gd name="connsiteX3" fmla="*/ 175683 w 398991"/>
                <a:gd name="connsiteY3" fmla="*/ 0 h 586317"/>
                <a:gd name="connsiteX4" fmla="*/ 74083 w 398991"/>
                <a:gd name="connsiteY4" fmla="*/ 63500 h 586317"/>
                <a:gd name="connsiteX5" fmla="*/ 23283 w 398991"/>
                <a:gd name="connsiteY5" fmla="*/ 368300 h 586317"/>
                <a:gd name="connsiteX6" fmla="*/ 16933 w 398991"/>
                <a:gd name="connsiteY6" fmla="*/ 565150 h 586317"/>
                <a:gd name="connsiteX7" fmla="*/ 124883 w 398991"/>
                <a:gd name="connsiteY7" fmla="*/ 495300 h 586317"/>
                <a:gd name="connsiteX8" fmla="*/ 220133 w 398991"/>
                <a:gd name="connsiteY8" fmla="*/ 431800 h 586317"/>
                <a:gd name="connsiteX9" fmla="*/ 302683 w 398991"/>
                <a:gd name="connsiteY9" fmla="*/ 323850 h 586317"/>
                <a:gd name="connsiteX10" fmla="*/ 385233 w 398991"/>
                <a:gd name="connsiteY10" fmla="*/ 241300 h 58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991" h="586317">
                  <a:moveTo>
                    <a:pt x="385233" y="241300"/>
                  </a:moveTo>
                  <a:cubicBezTo>
                    <a:pt x="398991" y="206375"/>
                    <a:pt x="389466" y="143933"/>
                    <a:pt x="385233" y="114300"/>
                  </a:cubicBezTo>
                  <a:cubicBezTo>
                    <a:pt x="381000" y="84667"/>
                    <a:pt x="394758" y="82550"/>
                    <a:pt x="359833" y="63500"/>
                  </a:cubicBezTo>
                  <a:cubicBezTo>
                    <a:pt x="324908" y="44450"/>
                    <a:pt x="223308" y="0"/>
                    <a:pt x="175683" y="0"/>
                  </a:cubicBezTo>
                  <a:cubicBezTo>
                    <a:pt x="128058" y="0"/>
                    <a:pt x="99483" y="2117"/>
                    <a:pt x="74083" y="63500"/>
                  </a:cubicBezTo>
                  <a:cubicBezTo>
                    <a:pt x="48683" y="124883"/>
                    <a:pt x="32808" y="284692"/>
                    <a:pt x="23283" y="368300"/>
                  </a:cubicBezTo>
                  <a:cubicBezTo>
                    <a:pt x="13758" y="451908"/>
                    <a:pt x="0" y="543983"/>
                    <a:pt x="16933" y="565150"/>
                  </a:cubicBezTo>
                  <a:cubicBezTo>
                    <a:pt x="33866" y="586317"/>
                    <a:pt x="91016" y="517525"/>
                    <a:pt x="124883" y="495300"/>
                  </a:cubicBezTo>
                  <a:cubicBezTo>
                    <a:pt x="158750" y="473075"/>
                    <a:pt x="190500" y="460375"/>
                    <a:pt x="220133" y="431800"/>
                  </a:cubicBezTo>
                  <a:cubicBezTo>
                    <a:pt x="249766" y="403225"/>
                    <a:pt x="276225" y="351367"/>
                    <a:pt x="302683" y="323850"/>
                  </a:cubicBezTo>
                  <a:cubicBezTo>
                    <a:pt x="329141" y="296333"/>
                    <a:pt x="371475" y="276225"/>
                    <a:pt x="385233" y="241300"/>
                  </a:cubicBezTo>
                  <a:close/>
                </a:path>
              </a:pathLst>
            </a:custGeom>
            <a:solidFill>
              <a:srgbClr val="30C8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5110692" y="2136775"/>
              <a:ext cx="481541" cy="2039408"/>
            </a:xfrm>
            <a:custGeom>
              <a:avLst/>
              <a:gdLst>
                <a:gd name="connsiteX0" fmla="*/ 20108 w 481541"/>
                <a:gd name="connsiteY0" fmla="*/ 409575 h 2039408"/>
                <a:gd name="connsiteX1" fmla="*/ 140758 w 481541"/>
                <a:gd name="connsiteY1" fmla="*/ 244475 h 2039408"/>
                <a:gd name="connsiteX2" fmla="*/ 305858 w 481541"/>
                <a:gd name="connsiteY2" fmla="*/ 104775 h 2039408"/>
                <a:gd name="connsiteX3" fmla="*/ 445558 w 481541"/>
                <a:gd name="connsiteY3" fmla="*/ 41275 h 2039408"/>
                <a:gd name="connsiteX4" fmla="*/ 477308 w 481541"/>
                <a:gd name="connsiteY4" fmla="*/ 47625 h 2039408"/>
                <a:gd name="connsiteX5" fmla="*/ 470958 w 481541"/>
                <a:gd name="connsiteY5" fmla="*/ 327025 h 2039408"/>
                <a:gd name="connsiteX6" fmla="*/ 451908 w 481541"/>
                <a:gd name="connsiteY6" fmla="*/ 784225 h 2039408"/>
                <a:gd name="connsiteX7" fmla="*/ 394758 w 481541"/>
                <a:gd name="connsiteY7" fmla="*/ 1260475 h 2039408"/>
                <a:gd name="connsiteX8" fmla="*/ 286808 w 481541"/>
                <a:gd name="connsiteY8" fmla="*/ 1736725 h 2039408"/>
                <a:gd name="connsiteX9" fmla="*/ 210608 w 481541"/>
                <a:gd name="connsiteY9" fmla="*/ 2022475 h 2039408"/>
                <a:gd name="connsiteX10" fmla="*/ 166158 w 481541"/>
                <a:gd name="connsiteY10" fmla="*/ 1838325 h 2039408"/>
                <a:gd name="connsiteX11" fmla="*/ 70908 w 481541"/>
                <a:gd name="connsiteY11" fmla="*/ 1628775 h 2039408"/>
                <a:gd name="connsiteX12" fmla="*/ 32808 w 481541"/>
                <a:gd name="connsiteY12" fmla="*/ 1450975 h 2039408"/>
                <a:gd name="connsiteX13" fmla="*/ 32808 w 481541"/>
                <a:gd name="connsiteY13" fmla="*/ 1146175 h 2039408"/>
                <a:gd name="connsiteX14" fmla="*/ 20108 w 481541"/>
                <a:gd name="connsiteY14" fmla="*/ 727075 h 2039408"/>
                <a:gd name="connsiteX15" fmla="*/ 20108 w 481541"/>
                <a:gd name="connsiteY15" fmla="*/ 409575 h 203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541" h="2039408">
                  <a:moveTo>
                    <a:pt x="20108" y="409575"/>
                  </a:moveTo>
                  <a:cubicBezTo>
                    <a:pt x="40216" y="329142"/>
                    <a:pt x="93133" y="295275"/>
                    <a:pt x="140758" y="244475"/>
                  </a:cubicBezTo>
                  <a:cubicBezTo>
                    <a:pt x="188383" y="193675"/>
                    <a:pt x="255058" y="138642"/>
                    <a:pt x="305858" y="104775"/>
                  </a:cubicBezTo>
                  <a:cubicBezTo>
                    <a:pt x="356658" y="70908"/>
                    <a:pt x="416983" y="50800"/>
                    <a:pt x="445558" y="41275"/>
                  </a:cubicBezTo>
                  <a:cubicBezTo>
                    <a:pt x="474133" y="31750"/>
                    <a:pt x="473075" y="0"/>
                    <a:pt x="477308" y="47625"/>
                  </a:cubicBezTo>
                  <a:cubicBezTo>
                    <a:pt x="481541" y="95250"/>
                    <a:pt x="475191" y="204258"/>
                    <a:pt x="470958" y="327025"/>
                  </a:cubicBezTo>
                  <a:cubicBezTo>
                    <a:pt x="466725" y="449792"/>
                    <a:pt x="464608" y="628650"/>
                    <a:pt x="451908" y="784225"/>
                  </a:cubicBezTo>
                  <a:cubicBezTo>
                    <a:pt x="439208" y="939800"/>
                    <a:pt x="422275" y="1101725"/>
                    <a:pt x="394758" y="1260475"/>
                  </a:cubicBezTo>
                  <a:cubicBezTo>
                    <a:pt x="367241" y="1419225"/>
                    <a:pt x="317500" y="1609725"/>
                    <a:pt x="286808" y="1736725"/>
                  </a:cubicBezTo>
                  <a:cubicBezTo>
                    <a:pt x="256116" y="1863725"/>
                    <a:pt x="230716" y="2005542"/>
                    <a:pt x="210608" y="2022475"/>
                  </a:cubicBezTo>
                  <a:cubicBezTo>
                    <a:pt x="190500" y="2039408"/>
                    <a:pt x="189441" y="1903942"/>
                    <a:pt x="166158" y="1838325"/>
                  </a:cubicBezTo>
                  <a:cubicBezTo>
                    <a:pt x="142875" y="1772708"/>
                    <a:pt x="93133" y="1693333"/>
                    <a:pt x="70908" y="1628775"/>
                  </a:cubicBezTo>
                  <a:cubicBezTo>
                    <a:pt x="48683" y="1564217"/>
                    <a:pt x="39158" y="1531408"/>
                    <a:pt x="32808" y="1450975"/>
                  </a:cubicBezTo>
                  <a:cubicBezTo>
                    <a:pt x="26458" y="1370542"/>
                    <a:pt x="34925" y="1266825"/>
                    <a:pt x="32808" y="1146175"/>
                  </a:cubicBezTo>
                  <a:cubicBezTo>
                    <a:pt x="30691" y="1025525"/>
                    <a:pt x="21166" y="850900"/>
                    <a:pt x="20108" y="727075"/>
                  </a:cubicBezTo>
                  <a:cubicBezTo>
                    <a:pt x="19050" y="603250"/>
                    <a:pt x="0" y="490008"/>
                    <a:pt x="20108" y="409575"/>
                  </a:cubicBezTo>
                  <a:close/>
                </a:path>
              </a:pathLst>
            </a:custGeom>
            <a:solidFill>
              <a:srgbClr val="30C8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rot="10800000" flipV="1">
              <a:off x="5257800" y="1524000"/>
              <a:ext cx="1371600" cy="12192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4876800" y="4267200"/>
            <a:ext cx="3886200" cy="2420938"/>
            <a:chOff x="4876800" y="4267200"/>
            <a:chExt cx="3886200" cy="2420938"/>
          </a:xfrm>
        </p:grpSpPr>
        <p:pic>
          <p:nvPicPr>
            <p:cNvPr id="15" name="Picture 14" descr="Zombie-Exercise-300x249.jpg"/>
            <p:cNvPicPr>
              <a:picLocks noChangeAspect="1"/>
            </p:cNvPicPr>
            <p:nvPr/>
          </p:nvPicPr>
          <p:blipFill>
            <a:blip r:embed="rId3"/>
            <a:srcRect l="17218" r="17470"/>
            <a:stretch>
              <a:fillRect/>
            </a:stretch>
          </p:blipFill>
          <p:spPr>
            <a:xfrm>
              <a:off x="4876800" y="4267200"/>
              <a:ext cx="1905000" cy="2420938"/>
            </a:xfrm>
            <a:prstGeom prst="rect">
              <a:avLst/>
            </a:prstGeom>
          </p:spPr>
        </p:pic>
        <p:pic>
          <p:nvPicPr>
            <p:cNvPr id="16" name="Picture 15" descr="zombie.jpg"/>
            <p:cNvPicPr>
              <a:picLocks noChangeAspect="1"/>
            </p:cNvPicPr>
            <p:nvPr/>
          </p:nvPicPr>
          <p:blipFill>
            <a:blip r:embed="rId4"/>
            <a:srcRect l="9469" t="14000" r="47031" b="12000"/>
            <a:stretch>
              <a:fillRect/>
            </a:stretch>
          </p:blipFill>
          <p:spPr>
            <a:xfrm>
              <a:off x="6934200" y="4296103"/>
              <a:ext cx="1828800" cy="233329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_19.22_B.jpg"/>
          <p:cNvPicPr>
            <a:picLocks noGrp="1" noChangeAspect="1"/>
          </p:cNvPicPr>
          <p:nvPr>
            <p:ph sz="half" idx="1"/>
          </p:nvPr>
        </p:nvPicPr>
        <p:blipFill>
          <a:blip r:embed="rId3" cstate="print"/>
          <a:stretch>
            <a:fillRect/>
          </a:stretch>
        </p:blipFill>
        <p:spPr>
          <a:xfrm>
            <a:off x="-228600" y="533400"/>
            <a:ext cx="4967514" cy="5638800"/>
          </a:xfrm>
        </p:spPr>
      </p:pic>
      <p:sp>
        <p:nvSpPr>
          <p:cNvPr id="5" name="Title 4"/>
          <p:cNvSpPr>
            <a:spLocks noGrp="1"/>
          </p:cNvSpPr>
          <p:nvPr>
            <p:ph type="title"/>
          </p:nvPr>
        </p:nvSpPr>
        <p:spPr>
          <a:xfrm>
            <a:off x="0" y="0"/>
            <a:ext cx="9144000" cy="1143000"/>
          </a:xfrm>
        </p:spPr>
        <p:txBody>
          <a:bodyPr>
            <a:normAutofit/>
          </a:bodyPr>
          <a:lstStyle/>
          <a:p>
            <a:r>
              <a:rPr lang="en-US" sz="2400" b="1" dirty="0" smtClean="0"/>
              <a:t>Posterior muscles of the Arm</a:t>
            </a:r>
            <a:br>
              <a:rPr lang="en-US" sz="2400" b="1" dirty="0" smtClean="0"/>
            </a:br>
            <a:r>
              <a:rPr lang="en-US" sz="2400" b="1" dirty="0" smtClean="0"/>
              <a:t>(deltoid removed)</a:t>
            </a:r>
            <a:endParaRPr lang="en-US" sz="2400" b="1" dirty="0"/>
          </a:p>
        </p:txBody>
      </p:sp>
      <p:sp>
        <p:nvSpPr>
          <p:cNvPr id="6" name="Content Placeholder 5"/>
          <p:cNvSpPr>
            <a:spLocks noGrp="1"/>
          </p:cNvSpPr>
          <p:nvPr>
            <p:ph sz="half" idx="2"/>
          </p:nvPr>
        </p:nvSpPr>
        <p:spPr>
          <a:xfrm>
            <a:off x="2971800" y="1066800"/>
            <a:ext cx="6172200" cy="5440363"/>
          </a:xfrm>
        </p:spPr>
        <p:txBody>
          <a:bodyPr>
            <a:noAutofit/>
          </a:bodyPr>
          <a:lstStyle/>
          <a:p>
            <a:pPr marL="0" indent="0">
              <a:buNone/>
            </a:pPr>
            <a:r>
              <a:rPr lang="en-US" sz="1800" dirty="0" smtClean="0"/>
              <a:t>On the left side we can see the </a:t>
            </a:r>
            <a:r>
              <a:rPr lang="en-US" sz="1800" b="1" dirty="0" smtClean="0">
                <a:solidFill>
                  <a:srgbClr val="0070C0"/>
                </a:solidFill>
              </a:rPr>
              <a:t>triceps </a:t>
            </a:r>
            <a:r>
              <a:rPr lang="en-US" sz="1800" b="1" dirty="0" err="1" smtClean="0">
                <a:solidFill>
                  <a:srgbClr val="0070C0"/>
                </a:solidFill>
              </a:rPr>
              <a:t>brachii</a:t>
            </a:r>
            <a:r>
              <a:rPr lang="en-US" sz="1800" b="1" dirty="0" smtClean="0">
                <a:solidFill>
                  <a:srgbClr val="0070C0"/>
                </a:solidFill>
              </a:rPr>
              <a:t> </a:t>
            </a:r>
            <a:r>
              <a:rPr lang="en-US" sz="1800" dirty="0" smtClean="0"/>
              <a:t>(lateral head and long head) as well as more of the proximal posterior humerus muscles. </a:t>
            </a:r>
          </a:p>
          <a:p>
            <a:pPr marL="0" indent="0">
              <a:buNone/>
            </a:pPr>
            <a:endParaRPr lang="en-US" sz="1800" dirty="0" smtClean="0"/>
          </a:p>
          <a:p>
            <a:pPr marL="0" indent="0">
              <a:buNone/>
            </a:pPr>
            <a:r>
              <a:rPr lang="en-US" sz="1800" dirty="0" smtClean="0"/>
              <a:t>The triceps </a:t>
            </a:r>
            <a:r>
              <a:rPr lang="en-US" sz="1800" dirty="0" err="1" smtClean="0"/>
              <a:t>brachii</a:t>
            </a:r>
            <a:r>
              <a:rPr lang="en-US" sz="1800" dirty="0" smtClean="0"/>
              <a:t> serve as an antagonist muscle group to the biceps </a:t>
            </a:r>
            <a:r>
              <a:rPr lang="en-US" sz="1800" dirty="0" err="1" smtClean="0"/>
              <a:t>brachii</a:t>
            </a:r>
            <a:r>
              <a:rPr lang="en-US" sz="1800" dirty="0" smtClean="0"/>
              <a:t>. They perform the extension of the arm where as the biceps provide flexion .</a:t>
            </a:r>
          </a:p>
          <a:p>
            <a:pPr marL="0" indent="0">
              <a:buNone/>
            </a:pPr>
            <a:endParaRPr lang="en-US" sz="1800" dirty="0" smtClean="0"/>
          </a:p>
          <a:p>
            <a:pPr marL="0" indent="0">
              <a:buNone/>
            </a:pPr>
            <a:r>
              <a:rPr lang="en-US" sz="1800" dirty="0" smtClean="0"/>
              <a:t>Triceps </a:t>
            </a:r>
            <a:r>
              <a:rPr lang="en-US" sz="1800" dirty="0" err="1" smtClean="0"/>
              <a:t>brachii</a:t>
            </a:r>
            <a:r>
              <a:rPr lang="en-US" sz="1800" dirty="0" smtClean="0"/>
              <a:t> is the main extender of the elbow and inserts on the </a:t>
            </a:r>
            <a:r>
              <a:rPr lang="en-US" sz="1800" dirty="0" err="1" smtClean="0"/>
              <a:t>olcranon</a:t>
            </a:r>
            <a:r>
              <a:rPr lang="en-US" sz="1800" dirty="0" smtClean="0"/>
              <a:t> of the ulna, yet the three heads all have different origins.</a:t>
            </a:r>
          </a:p>
          <a:p>
            <a:pPr marL="0" indent="0">
              <a:buNone/>
            </a:pPr>
            <a:endParaRPr lang="en-US" sz="1800" dirty="0" smtClean="0"/>
          </a:p>
          <a:p>
            <a:pPr marL="0" indent="0">
              <a:buNone/>
            </a:pPr>
            <a:r>
              <a:rPr lang="en-US" sz="1800" u="sng" dirty="0" err="1" smtClean="0"/>
              <a:t>Tricep</a:t>
            </a:r>
            <a:r>
              <a:rPr lang="en-US" sz="1800" u="sng" dirty="0" smtClean="0"/>
              <a:t> Head Origins</a:t>
            </a:r>
          </a:p>
          <a:p>
            <a:pPr>
              <a:buAutoNum type="arabicPeriod"/>
            </a:pPr>
            <a:r>
              <a:rPr lang="en-US" sz="1800" b="1" dirty="0" smtClean="0">
                <a:solidFill>
                  <a:schemeClr val="accent2">
                    <a:lumMod val="75000"/>
                  </a:schemeClr>
                </a:solidFill>
              </a:rPr>
              <a:t>The long head </a:t>
            </a:r>
            <a:r>
              <a:rPr lang="en-US" sz="1800" dirty="0" smtClean="0"/>
              <a:t>origin is in the </a:t>
            </a:r>
            <a:r>
              <a:rPr lang="en-US" sz="1800" dirty="0" err="1" smtClean="0"/>
              <a:t>infraglenoid</a:t>
            </a:r>
            <a:r>
              <a:rPr lang="en-US" sz="1800" dirty="0" smtClean="0"/>
              <a:t> tubercle of the scapula. </a:t>
            </a:r>
          </a:p>
          <a:p>
            <a:pPr>
              <a:buAutoNum type="arabicPeriod"/>
            </a:pPr>
            <a:r>
              <a:rPr lang="en-US" sz="1800" b="1" dirty="0" smtClean="0">
                <a:solidFill>
                  <a:srgbClr val="604A7B"/>
                </a:solidFill>
              </a:rPr>
              <a:t>The lateral head </a:t>
            </a:r>
            <a:r>
              <a:rPr lang="en-US" sz="1800" dirty="0" smtClean="0"/>
              <a:t>in the proximal posterior shaft of </a:t>
            </a:r>
            <a:r>
              <a:rPr lang="en-US" sz="1800" dirty="0" err="1" smtClean="0"/>
              <a:t>humerus</a:t>
            </a:r>
            <a:r>
              <a:rPr lang="en-US" sz="1800" dirty="0" smtClean="0"/>
              <a:t>.</a:t>
            </a:r>
          </a:p>
          <a:p>
            <a:pPr>
              <a:buAutoNum type="arabicPeriod"/>
            </a:pPr>
            <a:r>
              <a:rPr lang="en-US" sz="1800" dirty="0" smtClean="0"/>
              <a:t>The </a:t>
            </a:r>
            <a:r>
              <a:rPr lang="en-US" sz="1800" b="1" dirty="0" smtClean="0">
                <a:solidFill>
                  <a:schemeClr val="accent6">
                    <a:lumMod val="75000"/>
                  </a:schemeClr>
                </a:solidFill>
              </a:rPr>
              <a:t>medial head </a:t>
            </a:r>
            <a:r>
              <a:rPr lang="en-US" sz="1800" dirty="0" smtClean="0"/>
              <a:t>origin is in the posterior shaft also.</a:t>
            </a:r>
          </a:p>
          <a:p>
            <a:pPr marL="0" indent="0">
              <a:buNone/>
            </a:pPr>
            <a:endParaRPr lang="en-US" sz="1800" dirty="0" smtClean="0"/>
          </a:p>
          <a:p>
            <a:pPr marL="0" indent="0">
              <a:buNone/>
            </a:pPr>
            <a:endParaRPr lang="en-US" sz="1800" dirty="0" smtClean="0"/>
          </a:p>
          <a:p>
            <a:pPr marL="0" indent="0">
              <a:buNone/>
            </a:pPr>
            <a:endParaRPr lang="en-US" sz="1800" dirty="0" smtClean="0"/>
          </a:p>
        </p:txBody>
      </p:sp>
      <p:sp>
        <p:nvSpPr>
          <p:cNvPr id="34" name="TextBox 33"/>
          <p:cNvSpPr txBox="1"/>
          <p:nvPr/>
        </p:nvSpPr>
        <p:spPr>
          <a:xfrm>
            <a:off x="0" y="5562600"/>
            <a:ext cx="1828800" cy="646331"/>
          </a:xfrm>
          <a:prstGeom prst="rect">
            <a:avLst/>
          </a:prstGeom>
          <a:noFill/>
        </p:spPr>
        <p:txBody>
          <a:bodyPr wrap="square" rtlCol="0">
            <a:spAutoFit/>
          </a:bodyPr>
          <a:lstStyle/>
          <a:p>
            <a:r>
              <a:rPr lang="en-US" dirty="0" smtClean="0"/>
              <a:t>Triceps </a:t>
            </a:r>
            <a:r>
              <a:rPr lang="en-US" dirty="0" err="1" smtClean="0"/>
              <a:t>Brachii</a:t>
            </a:r>
            <a:endParaRPr lang="en-US" dirty="0" smtClean="0"/>
          </a:p>
          <a:p>
            <a:endParaRPr lang="en-US" dirty="0"/>
          </a:p>
        </p:txBody>
      </p:sp>
      <p:cxnSp>
        <p:nvCxnSpPr>
          <p:cNvPr id="8" name="Straight Arrow Connector 7"/>
          <p:cNvCxnSpPr/>
          <p:nvPr/>
        </p:nvCxnSpPr>
        <p:spPr>
          <a:xfrm rot="5400000" flipH="1" flipV="1">
            <a:off x="838200" y="4724400"/>
            <a:ext cx="914400"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2058811" y="2003777"/>
            <a:ext cx="653344" cy="3959579"/>
          </a:xfrm>
          <a:custGeom>
            <a:avLst/>
            <a:gdLst>
              <a:gd name="connsiteX0" fmla="*/ 294922 w 653344"/>
              <a:gd name="connsiteY0" fmla="*/ 70556 h 3959579"/>
              <a:gd name="connsiteX1" fmla="*/ 167922 w 653344"/>
              <a:gd name="connsiteY1" fmla="*/ 121356 h 3959579"/>
              <a:gd name="connsiteX2" fmla="*/ 176389 w 653344"/>
              <a:gd name="connsiteY2" fmla="*/ 570090 h 3959579"/>
              <a:gd name="connsiteX3" fmla="*/ 184856 w 653344"/>
              <a:gd name="connsiteY3" fmla="*/ 798690 h 3959579"/>
              <a:gd name="connsiteX4" fmla="*/ 74789 w 653344"/>
              <a:gd name="connsiteY4" fmla="*/ 1247423 h 3959579"/>
              <a:gd name="connsiteX5" fmla="*/ 23989 w 653344"/>
              <a:gd name="connsiteY5" fmla="*/ 1662290 h 3959579"/>
              <a:gd name="connsiteX6" fmla="*/ 218722 w 653344"/>
              <a:gd name="connsiteY6" fmla="*/ 2238023 h 3959579"/>
              <a:gd name="connsiteX7" fmla="*/ 388056 w 653344"/>
              <a:gd name="connsiteY7" fmla="*/ 2889956 h 3959579"/>
              <a:gd name="connsiteX8" fmla="*/ 388056 w 653344"/>
              <a:gd name="connsiteY8" fmla="*/ 3651956 h 3959579"/>
              <a:gd name="connsiteX9" fmla="*/ 362656 w 653344"/>
              <a:gd name="connsiteY9" fmla="*/ 3948290 h 3959579"/>
              <a:gd name="connsiteX10" fmla="*/ 515056 w 653344"/>
              <a:gd name="connsiteY10" fmla="*/ 3584223 h 3959579"/>
              <a:gd name="connsiteX11" fmla="*/ 633589 w 653344"/>
              <a:gd name="connsiteY11" fmla="*/ 3016956 h 3959579"/>
              <a:gd name="connsiteX12" fmla="*/ 633589 w 653344"/>
              <a:gd name="connsiteY12" fmla="*/ 2534356 h 3959579"/>
              <a:gd name="connsiteX13" fmla="*/ 540456 w 653344"/>
              <a:gd name="connsiteY13" fmla="*/ 1899356 h 3959579"/>
              <a:gd name="connsiteX14" fmla="*/ 371122 w 653344"/>
              <a:gd name="connsiteY14" fmla="*/ 934156 h 3959579"/>
              <a:gd name="connsiteX15" fmla="*/ 320322 w 653344"/>
              <a:gd name="connsiteY15" fmla="*/ 544690 h 3959579"/>
              <a:gd name="connsiteX16" fmla="*/ 294922 w 653344"/>
              <a:gd name="connsiteY16" fmla="*/ 70556 h 395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3344" h="3959579">
                <a:moveTo>
                  <a:pt x="294922" y="70556"/>
                </a:moveTo>
                <a:cubicBezTo>
                  <a:pt x="269522" y="0"/>
                  <a:pt x="187677" y="38100"/>
                  <a:pt x="167922" y="121356"/>
                </a:cubicBezTo>
                <a:cubicBezTo>
                  <a:pt x="148167" y="204612"/>
                  <a:pt x="173567" y="457201"/>
                  <a:pt x="176389" y="570090"/>
                </a:cubicBezTo>
                <a:cubicBezTo>
                  <a:pt x="179211" y="682979"/>
                  <a:pt x="201789" y="685801"/>
                  <a:pt x="184856" y="798690"/>
                </a:cubicBezTo>
                <a:cubicBezTo>
                  <a:pt x="167923" y="911579"/>
                  <a:pt x="101600" y="1103490"/>
                  <a:pt x="74789" y="1247423"/>
                </a:cubicBezTo>
                <a:cubicBezTo>
                  <a:pt x="47978" y="1391356"/>
                  <a:pt x="0" y="1497190"/>
                  <a:pt x="23989" y="1662290"/>
                </a:cubicBezTo>
                <a:cubicBezTo>
                  <a:pt x="47978" y="1827390"/>
                  <a:pt x="158044" y="2033412"/>
                  <a:pt x="218722" y="2238023"/>
                </a:cubicBezTo>
                <a:cubicBezTo>
                  <a:pt x="279400" y="2442634"/>
                  <a:pt x="359834" y="2654301"/>
                  <a:pt x="388056" y="2889956"/>
                </a:cubicBezTo>
                <a:cubicBezTo>
                  <a:pt x="416278" y="3125612"/>
                  <a:pt x="392289" y="3475567"/>
                  <a:pt x="388056" y="3651956"/>
                </a:cubicBezTo>
                <a:cubicBezTo>
                  <a:pt x="383823" y="3828345"/>
                  <a:pt x="341489" y="3959579"/>
                  <a:pt x="362656" y="3948290"/>
                </a:cubicBezTo>
                <a:cubicBezTo>
                  <a:pt x="383823" y="3937001"/>
                  <a:pt x="469901" y="3739445"/>
                  <a:pt x="515056" y="3584223"/>
                </a:cubicBezTo>
                <a:cubicBezTo>
                  <a:pt x="560211" y="3429001"/>
                  <a:pt x="613834" y="3191934"/>
                  <a:pt x="633589" y="3016956"/>
                </a:cubicBezTo>
                <a:cubicBezTo>
                  <a:pt x="653344" y="2841978"/>
                  <a:pt x="649111" y="2720623"/>
                  <a:pt x="633589" y="2534356"/>
                </a:cubicBezTo>
                <a:cubicBezTo>
                  <a:pt x="618067" y="2348089"/>
                  <a:pt x="584200" y="2166056"/>
                  <a:pt x="540456" y="1899356"/>
                </a:cubicBezTo>
                <a:cubicBezTo>
                  <a:pt x="496712" y="1632656"/>
                  <a:pt x="407811" y="1159934"/>
                  <a:pt x="371122" y="934156"/>
                </a:cubicBezTo>
                <a:cubicBezTo>
                  <a:pt x="334433" y="708378"/>
                  <a:pt x="331611" y="684390"/>
                  <a:pt x="320322" y="544690"/>
                </a:cubicBezTo>
                <a:cubicBezTo>
                  <a:pt x="309033" y="404990"/>
                  <a:pt x="320322" y="141112"/>
                  <a:pt x="294922" y="70556"/>
                </a:cubicBezTo>
                <a:close/>
              </a:path>
            </a:pathLst>
          </a:custGeom>
          <a:solidFill>
            <a:srgbClr val="3366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1594556" y="2380544"/>
            <a:ext cx="523522" cy="3472745"/>
          </a:xfrm>
          <a:custGeom>
            <a:avLst/>
            <a:gdLst>
              <a:gd name="connsiteX0" fmla="*/ 268111 w 523522"/>
              <a:gd name="connsiteY0" fmla="*/ 7056 h 3472745"/>
              <a:gd name="connsiteX1" fmla="*/ 73377 w 523522"/>
              <a:gd name="connsiteY1" fmla="*/ 176389 h 3472745"/>
              <a:gd name="connsiteX2" fmla="*/ 73377 w 523522"/>
              <a:gd name="connsiteY2" fmla="*/ 506589 h 3472745"/>
              <a:gd name="connsiteX3" fmla="*/ 5644 w 523522"/>
              <a:gd name="connsiteY3" fmla="*/ 862189 h 3472745"/>
              <a:gd name="connsiteX4" fmla="*/ 39511 w 523522"/>
              <a:gd name="connsiteY4" fmla="*/ 1480256 h 3472745"/>
              <a:gd name="connsiteX5" fmla="*/ 90311 w 523522"/>
              <a:gd name="connsiteY5" fmla="*/ 2335389 h 3472745"/>
              <a:gd name="connsiteX6" fmla="*/ 191911 w 523522"/>
              <a:gd name="connsiteY6" fmla="*/ 2834923 h 3472745"/>
              <a:gd name="connsiteX7" fmla="*/ 361244 w 523522"/>
              <a:gd name="connsiteY7" fmla="*/ 3232856 h 3472745"/>
              <a:gd name="connsiteX8" fmla="*/ 437444 w 523522"/>
              <a:gd name="connsiteY8" fmla="*/ 3368323 h 3472745"/>
              <a:gd name="connsiteX9" fmla="*/ 361244 w 523522"/>
              <a:gd name="connsiteY9" fmla="*/ 2606323 h 3472745"/>
              <a:gd name="connsiteX10" fmla="*/ 369711 w 523522"/>
              <a:gd name="connsiteY10" fmla="*/ 1734256 h 3472745"/>
              <a:gd name="connsiteX11" fmla="*/ 479777 w 523522"/>
              <a:gd name="connsiteY11" fmla="*/ 1505656 h 3472745"/>
              <a:gd name="connsiteX12" fmla="*/ 496711 w 523522"/>
              <a:gd name="connsiteY12" fmla="*/ 1336323 h 3472745"/>
              <a:gd name="connsiteX13" fmla="*/ 479777 w 523522"/>
              <a:gd name="connsiteY13" fmla="*/ 1133123 h 3472745"/>
              <a:gd name="connsiteX14" fmla="*/ 513644 w 523522"/>
              <a:gd name="connsiteY14" fmla="*/ 946856 h 3472745"/>
              <a:gd name="connsiteX15" fmla="*/ 420511 w 523522"/>
              <a:gd name="connsiteY15" fmla="*/ 667456 h 3472745"/>
              <a:gd name="connsiteX16" fmla="*/ 318911 w 523522"/>
              <a:gd name="connsiteY16" fmla="*/ 218723 h 3472745"/>
              <a:gd name="connsiteX17" fmla="*/ 268111 w 523522"/>
              <a:gd name="connsiteY17" fmla="*/ 7056 h 34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522" h="3472745">
                <a:moveTo>
                  <a:pt x="268111" y="7056"/>
                </a:moveTo>
                <a:cubicBezTo>
                  <a:pt x="227189" y="0"/>
                  <a:pt x="105833" y="93134"/>
                  <a:pt x="73377" y="176389"/>
                </a:cubicBezTo>
                <a:cubicBezTo>
                  <a:pt x="40921" y="259644"/>
                  <a:pt x="84666" y="392289"/>
                  <a:pt x="73377" y="506589"/>
                </a:cubicBezTo>
                <a:cubicBezTo>
                  <a:pt x="62088" y="620889"/>
                  <a:pt x="11288" y="699911"/>
                  <a:pt x="5644" y="862189"/>
                </a:cubicBezTo>
                <a:cubicBezTo>
                  <a:pt x="0" y="1024467"/>
                  <a:pt x="25400" y="1234723"/>
                  <a:pt x="39511" y="1480256"/>
                </a:cubicBezTo>
                <a:cubicBezTo>
                  <a:pt x="53622" y="1725789"/>
                  <a:pt x="64911" y="2109611"/>
                  <a:pt x="90311" y="2335389"/>
                </a:cubicBezTo>
                <a:cubicBezTo>
                  <a:pt x="115711" y="2561167"/>
                  <a:pt x="146756" y="2685345"/>
                  <a:pt x="191911" y="2834923"/>
                </a:cubicBezTo>
                <a:cubicBezTo>
                  <a:pt x="237066" y="2984501"/>
                  <a:pt x="320322" y="3143956"/>
                  <a:pt x="361244" y="3232856"/>
                </a:cubicBezTo>
                <a:cubicBezTo>
                  <a:pt x="402166" y="3321756"/>
                  <a:pt x="437444" y="3472745"/>
                  <a:pt x="437444" y="3368323"/>
                </a:cubicBezTo>
                <a:cubicBezTo>
                  <a:pt x="437444" y="3263901"/>
                  <a:pt x="372533" y="2878667"/>
                  <a:pt x="361244" y="2606323"/>
                </a:cubicBezTo>
                <a:cubicBezTo>
                  <a:pt x="349955" y="2333979"/>
                  <a:pt x="349956" y="1917700"/>
                  <a:pt x="369711" y="1734256"/>
                </a:cubicBezTo>
                <a:cubicBezTo>
                  <a:pt x="389466" y="1550812"/>
                  <a:pt x="458610" y="1571978"/>
                  <a:pt x="479777" y="1505656"/>
                </a:cubicBezTo>
                <a:cubicBezTo>
                  <a:pt x="500944" y="1439334"/>
                  <a:pt x="496711" y="1398412"/>
                  <a:pt x="496711" y="1336323"/>
                </a:cubicBezTo>
                <a:cubicBezTo>
                  <a:pt x="496711" y="1274234"/>
                  <a:pt x="476955" y="1198034"/>
                  <a:pt x="479777" y="1133123"/>
                </a:cubicBezTo>
                <a:cubicBezTo>
                  <a:pt x="482599" y="1068212"/>
                  <a:pt x="523522" y="1024467"/>
                  <a:pt x="513644" y="946856"/>
                </a:cubicBezTo>
                <a:cubicBezTo>
                  <a:pt x="503766" y="869245"/>
                  <a:pt x="452967" y="788812"/>
                  <a:pt x="420511" y="667456"/>
                </a:cubicBezTo>
                <a:cubicBezTo>
                  <a:pt x="388055" y="546100"/>
                  <a:pt x="338667" y="323145"/>
                  <a:pt x="318911" y="218723"/>
                </a:cubicBezTo>
                <a:cubicBezTo>
                  <a:pt x="299155" y="114301"/>
                  <a:pt x="309033" y="14112"/>
                  <a:pt x="268111" y="7056"/>
                </a:cubicBezTo>
                <a:close/>
              </a:path>
            </a:pathLst>
          </a:custGeom>
          <a:solidFill>
            <a:srgbClr val="FF80E2">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a:off x="1786467" y="2700866"/>
            <a:ext cx="818444" cy="3323167"/>
            <a:chOff x="1786467" y="2700866"/>
            <a:chExt cx="818444" cy="3323167"/>
          </a:xfrm>
          <a:solidFill>
            <a:srgbClr val="28FF1F">
              <a:alpha val="30000"/>
            </a:srgbClr>
          </a:solidFill>
        </p:grpSpPr>
        <p:sp>
          <p:nvSpPr>
            <p:cNvPr id="13" name="Freeform 12"/>
            <p:cNvSpPr/>
            <p:nvPr/>
          </p:nvSpPr>
          <p:spPr>
            <a:xfrm>
              <a:off x="2074333" y="2700866"/>
              <a:ext cx="148167" cy="611012"/>
            </a:xfrm>
            <a:custGeom>
              <a:avLst/>
              <a:gdLst>
                <a:gd name="connsiteX0" fmla="*/ 143934 w 148167"/>
                <a:gd name="connsiteY0" fmla="*/ 152401 h 611012"/>
                <a:gd name="connsiteX1" fmla="*/ 93134 w 148167"/>
                <a:gd name="connsiteY1" fmla="*/ 8467 h 611012"/>
                <a:gd name="connsiteX2" fmla="*/ 25400 w 148167"/>
                <a:gd name="connsiteY2" fmla="*/ 101601 h 611012"/>
                <a:gd name="connsiteX3" fmla="*/ 8467 w 148167"/>
                <a:gd name="connsiteY3" fmla="*/ 406401 h 611012"/>
                <a:gd name="connsiteX4" fmla="*/ 8467 w 148167"/>
                <a:gd name="connsiteY4" fmla="*/ 524934 h 611012"/>
                <a:gd name="connsiteX5" fmla="*/ 59267 w 148167"/>
                <a:gd name="connsiteY5" fmla="*/ 592667 h 611012"/>
                <a:gd name="connsiteX6" fmla="*/ 67734 w 148167"/>
                <a:gd name="connsiteY6" fmla="*/ 414867 h 611012"/>
                <a:gd name="connsiteX7" fmla="*/ 143934 w 148167"/>
                <a:gd name="connsiteY7" fmla="*/ 152401 h 61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167" h="611012">
                  <a:moveTo>
                    <a:pt x="143934" y="152401"/>
                  </a:moveTo>
                  <a:cubicBezTo>
                    <a:pt x="148167" y="84668"/>
                    <a:pt x="112890" y="16934"/>
                    <a:pt x="93134" y="8467"/>
                  </a:cubicBezTo>
                  <a:cubicBezTo>
                    <a:pt x="73378" y="0"/>
                    <a:pt x="39511" y="35279"/>
                    <a:pt x="25400" y="101601"/>
                  </a:cubicBezTo>
                  <a:cubicBezTo>
                    <a:pt x="11289" y="167923"/>
                    <a:pt x="11289" y="335846"/>
                    <a:pt x="8467" y="406401"/>
                  </a:cubicBezTo>
                  <a:cubicBezTo>
                    <a:pt x="5645" y="476956"/>
                    <a:pt x="0" y="493890"/>
                    <a:pt x="8467" y="524934"/>
                  </a:cubicBezTo>
                  <a:cubicBezTo>
                    <a:pt x="16934" y="555978"/>
                    <a:pt x="49389" y="611012"/>
                    <a:pt x="59267" y="592667"/>
                  </a:cubicBezTo>
                  <a:cubicBezTo>
                    <a:pt x="69145" y="574323"/>
                    <a:pt x="55034" y="492478"/>
                    <a:pt x="67734" y="414867"/>
                  </a:cubicBezTo>
                  <a:cubicBezTo>
                    <a:pt x="80434" y="337256"/>
                    <a:pt x="139701" y="220134"/>
                    <a:pt x="143934" y="152401"/>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1786467" y="5293077"/>
              <a:ext cx="279400" cy="688623"/>
            </a:xfrm>
            <a:custGeom>
              <a:avLst/>
              <a:gdLst>
                <a:gd name="connsiteX0" fmla="*/ 16933 w 279400"/>
                <a:gd name="connsiteY0" fmla="*/ 7056 h 688623"/>
                <a:gd name="connsiteX1" fmla="*/ 160866 w 279400"/>
                <a:gd name="connsiteY1" fmla="*/ 328790 h 688623"/>
                <a:gd name="connsiteX2" fmla="*/ 270933 w 279400"/>
                <a:gd name="connsiteY2" fmla="*/ 642056 h 688623"/>
                <a:gd name="connsiteX3" fmla="*/ 110066 w 279400"/>
                <a:gd name="connsiteY3" fmla="*/ 608190 h 688623"/>
                <a:gd name="connsiteX4" fmla="*/ 59266 w 279400"/>
                <a:gd name="connsiteY4" fmla="*/ 286456 h 688623"/>
                <a:gd name="connsiteX5" fmla="*/ 16933 w 279400"/>
                <a:gd name="connsiteY5" fmla="*/ 7056 h 68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400" h="688623">
                  <a:moveTo>
                    <a:pt x="16933" y="7056"/>
                  </a:moveTo>
                  <a:cubicBezTo>
                    <a:pt x="33866" y="14112"/>
                    <a:pt x="118533" y="222957"/>
                    <a:pt x="160866" y="328790"/>
                  </a:cubicBezTo>
                  <a:cubicBezTo>
                    <a:pt x="203199" y="434623"/>
                    <a:pt x="279400" y="595489"/>
                    <a:pt x="270933" y="642056"/>
                  </a:cubicBezTo>
                  <a:cubicBezTo>
                    <a:pt x="262466" y="688623"/>
                    <a:pt x="145344" y="667457"/>
                    <a:pt x="110066" y="608190"/>
                  </a:cubicBezTo>
                  <a:cubicBezTo>
                    <a:pt x="74788" y="548923"/>
                    <a:pt x="74788" y="382412"/>
                    <a:pt x="59266" y="286456"/>
                  </a:cubicBezTo>
                  <a:cubicBezTo>
                    <a:pt x="43744" y="190500"/>
                    <a:pt x="0" y="0"/>
                    <a:pt x="16933" y="7056"/>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2417234" y="5651500"/>
              <a:ext cx="187677" cy="372533"/>
            </a:xfrm>
            <a:custGeom>
              <a:avLst/>
              <a:gdLst>
                <a:gd name="connsiteX0" fmla="*/ 139699 w 187677"/>
                <a:gd name="connsiteY0" fmla="*/ 12700 h 372533"/>
                <a:gd name="connsiteX1" fmla="*/ 165099 w 187677"/>
                <a:gd name="connsiteY1" fmla="*/ 258233 h 372533"/>
                <a:gd name="connsiteX2" fmla="*/ 4233 w 187677"/>
                <a:gd name="connsiteY2" fmla="*/ 334433 h 372533"/>
                <a:gd name="connsiteX3" fmla="*/ 139699 w 187677"/>
                <a:gd name="connsiteY3" fmla="*/ 12700 h 372533"/>
              </a:gdLst>
              <a:ahLst/>
              <a:cxnLst>
                <a:cxn ang="0">
                  <a:pos x="connsiteX0" y="connsiteY0"/>
                </a:cxn>
                <a:cxn ang="0">
                  <a:pos x="connsiteX1" y="connsiteY1"/>
                </a:cxn>
                <a:cxn ang="0">
                  <a:pos x="connsiteX2" y="connsiteY2"/>
                </a:cxn>
                <a:cxn ang="0">
                  <a:pos x="connsiteX3" y="connsiteY3"/>
                </a:cxn>
              </a:cxnLst>
              <a:rect l="l" t="t" r="r" b="b"/>
              <a:pathLst>
                <a:path w="187677" h="372533">
                  <a:moveTo>
                    <a:pt x="139699" y="12700"/>
                  </a:moveTo>
                  <a:cubicBezTo>
                    <a:pt x="166510" y="0"/>
                    <a:pt x="187677" y="204611"/>
                    <a:pt x="165099" y="258233"/>
                  </a:cubicBezTo>
                  <a:cubicBezTo>
                    <a:pt x="142521" y="311855"/>
                    <a:pt x="8466" y="372533"/>
                    <a:pt x="4233" y="334433"/>
                  </a:cubicBezTo>
                  <a:cubicBezTo>
                    <a:pt x="0" y="296333"/>
                    <a:pt x="112888" y="25400"/>
                    <a:pt x="139699" y="1270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Freeform 17"/>
          <p:cNvSpPr/>
          <p:nvPr/>
        </p:nvSpPr>
        <p:spPr>
          <a:xfrm>
            <a:off x="1600200" y="2057400"/>
            <a:ext cx="1125802" cy="3956390"/>
          </a:xfrm>
          <a:custGeom>
            <a:avLst/>
            <a:gdLst>
              <a:gd name="connsiteX0" fmla="*/ 77787 w 1277937"/>
              <a:gd name="connsiteY0" fmla="*/ 614362 h 4491037"/>
              <a:gd name="connsiteX1" fmla="*/ 68262 w 1277937"/>
              <a:gd name="connsiteY1" fmla="*/ 1081087 h 4491037"/>
              <a:gd name="connsiteX2" fmla="*/ 1587 w 1277937"/>
              <a:gd name="connsiteY2" fmla="*/ 1395412 h 4491037"/>
              <a:gd name="connsiteX3" fmla="*/ 58737 w 1277937"/>
              <a:gd name="connsiteY3" fmla="*/ 2309812 h 4491037"/>
              <a:gd name="connsiteX4" fmla="*/ 87312 w 1277937"/>
              <a:gd name="connsiteY4" fmla="*/ 2919412 h 4491037"/>
              <a:gd name="connsiteX5" fmla="*/ 173037 w 1277937"/>
              <a:gd name="connsiteY5" fmla="*/ 3481387 h 4491037"/>
              <a:gd name="connsiteX6" fmla="*/ 268287 w 1277937"/>
              <a:gd name="connsiteY6" fmla="*/ 3967162 h 4491037"/>
              <a:gd name="connsiteX7" fmla="*/ 344487 w 1277937"/>
              <a:gd name="connsiteY7" fmla="*/ 4281487 h 4491037"/>
              <a:gd name="connsiteX8" fmla="*/ 420687 w 1277937"/>
              <a:gd name="connsiteY8" fmla="*/ 4424362 h 4491037"/>
              <a:gd name="connsiteX9" fmla="*/ 1087437 w 1277937"/>
              <a:gd name="connsiteY9" fmla="*/ 4433887 h 4491037"/>
              <a:gd name="connsiteX10" fmla="*/ 1106487 w 1277937"/>
              <a:gd name="connsiteY10" fmla="*/ 4081462 h 4491037"/>
              <a:gd name="connsiteX11" fmla="*/ 1182687 w 1277937"/>
              <a:gd name="connsiteY11" fmla="*/ 3729037 h 4491037"/>
              <a:gd name="connsiteX12" fmla="*/ 1249362 w 1277937"/>
              <a:gd name="connsiteY12" fmla="*/ 3424237 h 4491037"/>
              <a:gd name="connsiteX13" fmla="*/ 1268412 w 1277937"/>
              <a:gd name="connsiteY13" fmla="*/ 3024187 h 4491037"/>
              <a:gd name="connsiteX14" fmla="*/ 1192212 w 1277937"/>
              <a:gd name="connsiteY14" fmla="*/ 2319337 h 4491037"/>
              <a:gd name="connsiteX15" fmla="*/ 1068387 w 1277937"/>
              <a:gd name="connsiteY15" fmla="*/ 1538287 h 4491037"/>
              <a:gd name="connsiteX16" fmla="*/ 915987 w 1277937"/>
              <a:gd name="connsiteY16" fmla="*/ 833437 h 4491037"/>
              <a:gd name="connsiteX17" fmla="*/ 896937 w 1277937"/>
              <a:gd name="connsiteY17" fmla="*/ 195262 h 4491037"/>
              <a:gd name="connsiteX18" fmla="*/ 868362 w 1277937"/>
              <a:gd name="connsiteY18" fmla="*/ 14287 h 4491037"/>
              <a:gd name="connsiteX19" fmla="*/ 696912 w 1277937"/>
              <a:gd name="connsiteY19" fmla="*/ 109537 h 4491037"/>
              <a:gd name="connsiteX20" fmla="*/ 725487 w 1277937"/>
              <a:gd name="connsiteY20" fmla="*/ 671512 h 4491037"/>
              <a:gd name="connsiteX21" fmla="*/ 696912 w 1277937"/>
              <a:gd name="connsiteY21" fmla="*/ 862012 h 4491037"/>
              <a:gd name="connsiteX22" fmla="*/ 649287 w 1277937"/>
              <a:gd name="connsiteY22" fmla="*/ 661987 h 4491037"/>
              <a:gd name="connsiteX23" fmla="*/ 563562 w 1277937"/>
              <a:gd name="connsiteY23" fmla="*/ 823912 h 4491037"/>
              <a:gd name="connsiteX24" fmla="*/ 563562 w 1277937"/>
              <a:gd name="connsiteY24" fmla="*/ 1119187 h 4491037"/>
              <a:gd name="connsiteX25" fmla="*/ 534987 w 1277937"/>
              <a:gd name="connsiteY25" fmla="*/ 1233487 h 4491037"/>
              <a:gd name="connsiteX26" fmla="*/ 373062 w 1277937"/>
              <a:gd name="connsiteY26" fmla="*/ 585787 h 4491037"/>
              <a:gd name="connsiteX27" fmla="*/ 334962 w 1277937"/>
              <a:gd name="connsiteY27" fmla="*/ 357187 h 4491037"/>
              <a:gd name="connsiteX28" fmla="*/ 77787 w 1277937"/>
              <a:gd name="connsiteY28" fmla="*/ 519112 h 4491037"/>
              <a:gd name="connsiteX29" fmla="*/ 68262 w 1277937"/>
              <a:gd name="connsiteY29" fmla="*/ 728662 h 4491037"/>
              <a:gd name="connsiteX30" fmla="*/ 77787 w 1277937"/>
              <a:gd name="connsiteY30" fmla="*/ 900112 h 4491037"/>
              <a:gd name="connsiteX31" fmla="*/ 58737 w 1277937"/>
              <a:gd name="connsiteY31" fmla="*/ 1109662 h 4491037"/>
              <a:gd name="connsiteX32" fmla="*/ 77787 w 1277937"/>
              <a:gd name="connsiteY32" fmla="*/ 614362 h 449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77937" h="4491037">
                <a:moveTo>
                  <a:pt x="77787" y="614362"/>
                </a:moveTo>
                <a:cubicBezTo>
                  <a:pt x="79374" y="609600"/>
                  <a:pt x="80962" y="950912"/>
                  <a:pt x="68262" y="1081087"/>
                </a:cubicBezTo>
                <a:cubicBezTo>
                  <a:pt x="55562" y="1211262"/>
                  <a:pt x="3174" y="1190625"/>
                  <a:pt x="1587" y="1395412"/>
                </a:cubicBezTo>
                <a:cubicBezTo>
                  <a:pt x="0" y="1600199"/>
                  <a:pt x="44450" y="2055812"/>
                  <a:pt x="58737" y="2309812"/>
                </a:cubicBezTo>
                <a:cubicBezTo>
                  <a:pt x="73024" y="2563812"/>
                  <a:pt x="68262" y="2724150"/>
                  <a:pt x="87312" y="2919412"/>
                </a:cubicBezTo>
                <a:cubicBezTo>
                  <a:pt x="106362" y="3114674"/>
                  <a:pt x="142875" y="3306762"/>
                  <a:pt x="173037" y="3481387"/>
                </a:cubicBezTo>
                <a:cubicBezTo>
                  <a:pt x="203199" y="3656012"/>
                  <a:pt x="239712" y="3833812"/>
                  <a:pt x="268287" y="3967162"/>
                </a:cubicBezTo>
                <a:cubicBezTo>
                  <a:pt x="296862" y="4100512"/>
                  <a:pt x="319087" y="4205287"/>
                  <a:pt x="344487" y="4281487"/>
                </a:cubicBezTo>
                <a:cubicBezTo>
                  <a:pt x="369887" y="4357687"/>
                  <a:pt x="296862" y="4398962"/>
                  <a:pt x="420687" y="4424362"/>
                </a:cubicBezTo>
                <a:cubicBezTo>
                  <a:pt x="544512" y="4449762"/>
                  <a:pt x="973137" y="4491037"/>
                  <a:pt x="1087437" y="4433887"/>
                </a:cubicBezTo>
                <a:cubicBezTo>
                  <a:pt x="1201737" y="4376737"/>
                  <a:pt x="1090612" y="4198937"/>
                  <a:pt x="1106487" y="4081462"/>
                </a:cubicBezTo>
                <a:cubicBezTo>
                  <a:pt x="1122362" y="3963987"/>
                  <a:pt x="1158875" y="3838574"/>
                  <a:pt x="1182687" y="3729037"/>
                </a:cubicBezTo>
                <a:cubicBezTo>
                  <a:pt x="1206499" y="3619500"/>
                  <a:pt x="1235075" y="3541712"/>
                  <a:pt x="1249362" y="3424237"/>
                </a:cubicBezTo>
                <a:cubicBezTo>
                  <a:pt x="1263649" y="3306762"/>
                  <a:pt x="1277937" y="3208337"/>
                  <a:pt x="1268412" y="3024187"/>
                </a:cubicBezTo>
                <a:cubicBezTo>
                  <a:pt x="1258887" y="2840037"/>
                  <a:pt x="1225549" y="2566987"/>
                  <a:pt x="1192212" y="2319337"/>
                </a:cubicBezTo>
                <a:cubicBezTo>
                  <a:pt x="1158875" y="2071687"/>
                  <a:pt x="1114424" y="1785937"/>
                  <a:pt x="1068387" y="1538287"/>
                </a:cubicBezTo>
                <a:cubicBezTo>
                  <a:pt x="1022350" y="1290637"/>
                  <a:pt x="944562" y="1057274"/>
                  <a:pt x="915987" y="833437"/>
                </a:cubicBezTo>
                <a:cubicBezTo>
                  <a:pt x="887412" y="609600"/>
                  <a:pt x="904875" y="331787"/>
                  <a:pt x="896937" y="195262"/>
                </a:cubicBezTo>
                <a:cubicBezTo>
                  <a:pt x="889000" y="58737"/>
                  <a:pt x="901699" y="28574"/>
                  <a:pt x="868362" y="14287"/>
                </a:cubicBezTo>
                <a:cubicBezTo>
                  <a:pt x="835025" y="0"/>
                  <a:pt x="720724" y="0"/>
                  <a:pt x="696912" y="109537"/>
                </a:cubicBezTo>
                <a:cubicBezTo>
                  <a:pt x="673100" y="219074"/>
                  <a:pt x="725487" y="546100"/>
                  <a:pt x="725487" y="671512"/>
                </a:cubicBezTo>
                <a:cubicBezTo>
                  <a:pt x="725487" y="796924"/>
                  <a:pt x="709612" y="863599"/>
                  <a:pt x="696912" y="862012"/>
                </a:cubicBezTo>
                <a:cubicBezTo>
                  <a:pt x="684212" y="860425"/>
                  <a:pt x="671512" y="668337"/>
                  <a:pt x="649287" y="661987"/>
                </a:cubicBezTo>
                <a:cubicBezTo>
                  <a:pt x="627062" y="655637"/>
                  <a:pt x="577850" y="747712"/>
                  <a:pt x="563562" y="823912"/>
                </a:cubicBezTo>
                <a:cubicBezTo>
                  <a:pt x="549275" y="900112"/>
                  <a:pt x="568324" y="1050925"/>
                  <a:pt x="563562" y="1119187"/>
                </a:cubicBezTo>
                <a:cubicBezTo>
                  <a:pt x="558800" y="1187449"/>
                  <a:pt x="566737" y="1322387"/>
                  <a:pt x="534987" y="1233487"/>
                </a:cubicBezTo>
                <a:cubicBezTo>
                  <a:pt x="503237" y="1144587"/>
                  <a:pt x="406399" y="731837"/>
                  <a:pt x="373062" y="585787"/>
                </a:cubicBezTo>
                <a:cubicBezTo>
                  <a:pt x="339725" y="439737"/>
                  <a:pt x="384174" y="368299"/>
                  <a:pt x="334962" y="357187"/>
                </a:cubicBezTo>
                <a:cubicBezTo>
                  <a:pt x="285750" y="346075"/>
                  <a:pt x="122237" y="457199"/>
                  <a:pt x="77787" y="519112"/>
                </a:cubicBezTo>
                <a:cubicBezTo>
                  <a:pt x="33337" y="581025"/>
                  <a:pt x="68262" y="665162"/>
                  <a:pt x="68262" y="728662"/>
                </a:cubicBezTo>
                <a:cubicBezTo>
                  <a:pt x="68262" y="792162"/>
                  <a:pt x="79374" y="836612"/>
                  <a:pt x="77787" y="900112"/>
                </a:cubicBezTo>
                <a:cubicBezTo>
                  <a:pt x="76200" y="963612"/>
                  <a:pt x="58737" y="1157287"/>
                  <a:pt x="58737" y="1109662"/>
                </a:cubicBezTo>
                <a:cubicBezTo>
                  <a:pt x="58737" y="1062037"/>
                  <a:pt x="76200" y="619124"/>
                  <a:pt x="77787" y="614362"/>
                </a:cubicBezTo>
                <a:close/>
              </a:path>
            </a:pathLst>
          </a:custGeom>
          <a:noFill/>
          <a:ln w="508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Can you label the muscles?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Picture 31.png"/>
          <p:cNvPicPr>
            <a:picLocks noChangeAspect="1"/>
          </p:cNvPicPr>
          <p:nvPr/>
        </p:nvPicPr>
        <p:blipFill>
          <a:blip r:embed="rId2"/>
          <a:srcRect l="17500" t="11985" r="15000" b="23596"/>
          <a:stretch>
            <a:fillRect/>
          </a:stretch>
        </p:blipFill>
        <p:spPr>
          <a:xfrm>
            <a:off x="1600200" y="1905000"/>
            <a:ext cx="6172200" cy="3276600"/>
          </a:xfrm>
          <a:prstGeom prst="rect">
            <a:avLst/>
          </a:prstGeom>
        </p:spPr>
      </p:pic>
      <p:grpSp>
        <p:nvGrpSpPr>
          <p:cNvPr id="40" name="Group 39"/>
          <p:cNvGrpSpPr/>
          <p:nvPr/>
        </p:nvGrpSpPr>
        <p:grpSpPr>
          <a:xfrm>
            <a:off x="1981200" y="1066800"/>
            <a:ext cx="6019800" cy="5142131"/>
            <a:chOff x="1981200" y="1066800"/>
            <a:chExt cx="6019800" cy="5142131"/>
          </a:xfrm>
        </p:grpSpPr>
        <p:grpSp>
          <p:nvGrpSpPr>
            <p:cNvPr id="36" name="Group 35"/>
            <p:cNvGrpSpPr/>
            <p:nvPr/>
          </p:nvGrpSpPr>
          <p:grpSpPr>
            <a:xfrm>
              <a:off x="1981200" y="1066800"/>
              <a:ext cx="6019800" cy="4989731"/>
              <a:chOff x="1981200" y="1066800"/>
              <a:chExt cx="6019800" cy="4989731"/>
            </a:xfrm>
          </p:grpSpPr>
          <p:cxnSp>
            <p:nvCxnSpPr>
              <p:cNvPr id="18" name="Straight Arrow Connector 17"/>
              <p:cNvCxnSpPr>
                <a:stCxn id="31" idx="2"/>
              </p:cNvCxnSpPr>
              <p:nvPr/>
            </p:nvCxnSpPr>
            <p:spPr>
              <a:xfrm rot="5400000">
                <a:off x="1866216" y="2818715"/>
                <a:ext cx="2477869" cy="2667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H="1">
                <a:off x="1371600" y="2667000"/>
                <a:ext cx="23622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6200000" flipV="1">
                <a:off x="6172200" y="4953000"/>
                <a:ext cx="6858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6200000" flipH="1">
                <a:off x="4495800" y="2667000"/>
                <a:ext cx="167640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638800" y="2895600"/>
                <a:ext cx="1752600" cy="369332"/>
              </a:xfrm>
              <a:prstGeom prst="rect">
                <a:avLst/>
              </a:prstGeom>
              <a:solidFill>
                <a:schemeClr val="bg1"/>
              </a:solidFill>
              <a:ln>
                <a:solidFill>
                  <a:schemeClr val="tx1"/>
                </a:solidFill>
              </a:ln>
            </p:spPr>
            <p:txBody>
              <a:bodyPr wrap="square" rtlCol="0">
                <a:spAutoFit/>
              </a:bodyPr>
              <a:lstStyle/>
              <a:p>
                <a:r>
                  <a:rPr lang="en-US" dirty="0" err="1" smtClean="0"/>
                  <a:t>Brachioradialis</a:t>
                </a:r>
                <a:endParaRPr lang="en-US" dirty="0"/>
              </a:p>
            </p:txBody>
          </p:sp>
          <p:cxnSp>
            <p:nvCxnSpPr>
              <p:cNvPr id="29" name="Straight Arrow Connector 28"/>
              <p:cNvCxnSpPr>
                <a:stCxn id="27" idx="2"/>
              </p:cNvCxnSpPr>
              <p:nvPr/>
            </p:nvCxnSpPr>
            <p:spPr>
              <a:xfrm rot="16200000" flipH="1">
                <a:off x="6414016" y="3366016"/>
                <a:ext cx="545068" cy="3429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495800" y="1764268"/>
                <a:ext cx="914400" cy="369332"/>
              </a:xfrm>
              <a:prstGeom prst="rect">
                <a:avLst/>
              </a:prstGeom>
              <a:solidFill>
                <a:schemeClr val="bg1"/>
              </a:solidFill>
              <a:ln>
                <a:solidFill>
                  <a:schemeClr val="tx1"/>
                </a:solidFill>
              </a:ln>
            </p:spPr>
            <p:txBody>
              <a:bodyPr wrap="square" rtlCol="0">
                <a:spAutoFit/>
              </a:bodyPr>
              <a:lstStyle/>
              <a:p>
                <a:r>
                  <a:rPr lang="en-US" dirty="0" smtClean="0"/>
                  <a:t>Deltoid</a:t>
                </a:r>
                <a:endParaRPr lang="en-US" dirty="0"/>
              </a:p>
            </p:txBody>
          </p:sp>
          <p:sp>
            <p:nvSpPr>
              <p:cNvPr id="31" name="TextBox 30"/>
              <p:cNvSpPr txBox="1"/>
              <p:nvPr/>
            </p:nvSpPr>
            <p:spPr>
              <a:xfrm>
                <a:off x="1981200" y="1066800"/>
                <a:ext cx="2514600" cy="646331"/>
              </a:xfrm>
              <a:prstGeom prst="rect">
                <a:avLst/>
              </a:prstGeom>
              <a:solidFill>
                <a:schemeClr val="bg1"/>
              </a:solidFill>
              <a:ln>
                <a:solidFill>
                  <a:schemeClr val="tx1"/>
                </a:solidFill>
              </a:ln>
            </p:spPr>
            <p:txBody>
              <a:bodyPr wrap="square" rtlCol="0">
                <a:spAutoFit/>
              </a:bodyPr>
              <a:lstStyle/>
              <a:p>
                <a:r>
                  <a:rPr lang="en-US" dirty="0" smtClean="0"/>
                  <a:t>Biceps </a:t>
                </a:r>
                <a:r>
                  <a:rPr lang="en-US" dirty="0" err="1" smtClean="0"/>
                  <a:t>brachii</a:t>
                </a:r>
                <a:r>
                  <a:rPr lang="en-US" dirty="0" smtClean="0"/>
                  <a:t>: </a:t>
                </a:r>
              </a:p>
              <a:p>
                <a:r>
                  <a:rPr lang="en-US" dirty="0" smtClean="0"/>
                  <a:t>long and short head</a:t>
                </a:r>
                <a:endParaRPr lang="en-US" dirty="0"/>
              </a:p>
            </p:txBody>
          </p:sp>
          <p:sp>
            <p:nvSpPr>
              <p:cNvPr id="35" name="TextBox 34"/>
              <p:cNvSpPr txBox="1"/>
              <p:nvPr/>
            </p:nvSpPr>
            <p:spPr>
              <a:xfrm>
                <a:off x="6324600" y="5410200"/>
                <a:ext cx="1676400" cy="646331"/>
              </a:xfrm>
              <a:prstGeom prst="rect">
                <a:avLst/>
              </a:prstGeom>
              <a:solidFill>
                <a:schemeClr val="bg1"/>
              </a:solidFill>
              <a:ln>
                <a:solidFill>
                  <a:schemeClr val="tx1"/>
                </a:solidFill>
              </a:ln>
            </p:spPr>
            <p:txBody>
              <a:bodyPr wrap="square" rtlCol="0">
                <a:spAutoFit/>
              </a:bodyPr>
              <a:lstStyle/>
              <a:p>
                <a:r>
                  <a:rPr lang="en-US" dirty="0" smtClean="0"/>
                  <a:t>Triceps </a:t>
                </a:r>
                <a:r>
                  <a:rPr lang="en-US" dirty="0" err="1" smtClean="0"/>
                  <a:t>brachii</a:t>
                </a:r>
                <a:r>
                  <a:rPr lang="en-US" dirty="0" smtClean="0"/>
                  <a:t> (long head)</a:t>
                </a:r>
                <a:endParaRPr lang="en-US" dirty="0"/>
              </a:p>
            </p:txBody>
          </p:sp>
        </p:grpSp>
        <p:cxnSp>
          <p:nvCxnSpPr>
            <p:cNvPr id="38" name="Straight Arrow Connector 37"/>
            <p:cNvCxnSpPr/>
            <p:nvPr/>
          </p:nvCxnSpPr>
          <p:spPr>
            <a:xfrm rot="5400000" flipH="1" flipV="1">
              <a:off x="3048000" y="4724400"/>
              <a:ext cx="106680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667000" y="5562600"/>
              <a:ext cx="1219200" cy="646331"/>
            </a:xfrm>
            <a:prstGeom prst="rect">
              <a:avLst/>
            </a:prstGeom>
            <a:solidFill>
              <a:schemeClr val="bg1"/>
            </a:solidFill>
            <a:ln>
              <a:solidFill>
                <a:schemeClr val="tx1"/>
              </a:solidFill>
            </a:ln>
          </p:spPr>
          <p:txBody>
            <a:bodyPr wrap="square" rtlCol="0">
              <a:spAutoFit/>
            </a:bodyPr>
            <a:lstStyle/>
            <a:p>
              <a:r>
                <a:rPr lang="en-US" dirty="0" err="1" smtClean="0"/>
                <a:t>Pectoralis</a:t>
              </a:r>
              <a:r>
                <a:rPr lang="en-US" dirty="0" smtClean="0"/>
                <a:t> major</a:t>
              </a:r>
              <a:endParaRPr lang="en-US" dirty="0"/>
            </a:p>
          </p:txBody>
        </p:sp>
      </p:grpSp>
      <p:sp>
        <p:nvSpPr>
          <p:cNvPr id="42" name="TextBox 41"/>
          <p:cNvSpPr txBox="1"/>
          <p:nvPr/>
        </p:nvSpPr>
        <p:spPr>
          <a:xfrm>
            <a:off x="7696200" y="6488668"/>
            <a:ext cx="1419642" cy="369332"/>
          </a:xfrm>
          <a:prstGeom prst="rect">
            <a:avLst/>
          </a:prstGeom>
          <a:noFill/>
        </p:spPr>
        <p:txBody>
          <a:bodyPr wrap="none" rtlCol="0">
            <a:spAutoFit/>
          </a:bodyPr>
          <a:lstStyle/>
          <a:p>
            <a:r>
              <a:rPr lang="en-US" dirty="0" smtClean="0"/>
              <a:t>© Old Spice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1"/>
          </p:nvPr>
        </p:nvGraphicFramePr>
        <p:xfrm>
          <a:off x="0" y="152400"/>
          <a:ext cx="9144000" cy="6502400"/>
        </p:xfrm>
        <a:graphic>
          <a:graphicData uri="http://schemas.openxmlformats.org/drawingml/2006/table">
            <a:tbl>
              <a:tblPr firstRow="1" bandRow="1">
                <a:tableStyleId>{5C22544A-7EE6-4342-B048-85BDC9FD1C3A}</a:tableStyleId>
              </a:tblPr>
              <a:tblGrid>
                <a:gridCol w="3048000"/>
                <a:gridCol w="3048000"/>
                <a:gridCol w="3048000"/>
              </a:tblGrid>
              <a:tr h="370840">
                <a:tc gridSpan="3">
                  <a:txBody>
                    <a:bodyPr/>
                    <a:lstStyle/>
                    <a:p>
                      <a:pPr algn="ctr"/>
                      <a:r>
                        <a:rPr lang="en-US" dirty="0" smtClean="0"/>
                        <a:t>Muscles of the Arm</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r>
                        <a:rPr lang="en-US" b="1" dirty="0" smtClean="0"/>
                        <a:t>Muscle</a:t>
                      </a:r>
                      <a:endParaRPr lang="en-US" b="1" dirty="0"/>
                    </a:p>
                  </a:txBody>
                  <a:tcPr/>
                </a:tc>
                <a:tc>
                  <a:txBody>
                    <a:bodyPr/>
                    <a:lstStyle/>
                    <a:p>
                      <a:pPr algn="ctr"/>
                      <a:r>
                        <a:rPr lang="en-US" b="1" dirty="0" smtClean="0"/>
                        <a:t>Proximal Attachment</a:t>
                      </a:r>
                      <a:endParaRPr lang="en-US" b="1" dirty="0"/>
                    </a:p>
                  </a:txBody>
                  <a:tcPr/>
                </a:tc>
                <a:tc>
                  <a:txBody>
                    <a:bodyPr/>
                    <a:lstStyle/>
                    <a:p>
                      <a:pPr algn="ctr"/>
                      <a:r>
                        <a:rPr lang="en-US" b="1" dirty="0" smtClean="0"/>
                        <a:t>Distal Attachment</a:t>
                      </a:r>
                      <a:endParaRPr lang="en-US" b="1" dirty="0"/>
                    </a:p>
                  </a:txBody>
                  <a:tcPr/>
                </a:tc>
              </a:tr>
              <a:tr h="370840">
                <a:tc>
                  <a:txBody>
                    <a:bodyPr/>
                    <a:lstStyle/>
                    <a:p>
                      <a:pPr algn="ctr"/>
                      <a:r>
                        <a:rPr lang="en-US" dirty="0" smtClean="0"/>
                        <a:t>Deltoid</a:t>
                      </a:r>
                      <a:endParaRPr lang="en-US" dirty="0"/>
                    </a:p>
                  </a:txBody>
                  <a:tcPr/>
                </a:tc>
                <a:tc>
                  <a:txBody>
                    <a:bodyPr/>
                    <a:lstStyle/>
                    <a:p>
                      <a:pPr algn="ctr"/>
                      <a:r>
                        <a:rPr lang="en-US" sz="1800" dirty="0" smtClean="0"/>
                        <a:t>Scapula, clavicle</a:t>
                      </a:r>
                      <a:endParaRPr lang="en-US" sz="1800" dirty="0"/>
                    </a:p>
                  </a:txBody>
                  <a:tcPr/>
                </a:tc>
                <a:tc>
                  <a:txBody>
                    <a:bodyPr/>
                    <a:lstStyle/>
                    <a:p>
                      <a:pPr algn="ctr"/>
                      <a:r>
                        <a:rPr lang="en-US" sz="1800" dirty="0" smtClean="0"/>
                        <a:t>Deltoid</a:t>
                      </a:r>
                      <a:r>
                        <a:rPr lang="en-US" sz="1800" baseline="0" dirty="0" smtClean="0"/>
                        <a:t> </a:t>
                      </a:r>
                      <a:r>
                        <a:rPr lang="en-US" sz="1800" baseline="0" dirty="0" err="1" smtClean="0"/>
                        <a:t>tuberosity</a:t>
                      </a:r>
                      <a:r>
                        <a:rPr lang="en-US" sz="1800" baseline="0" dirty="0" smtClean="0"/>
                        <a:t> of humerus</a:t>
                      </a:r>
                      <a:endParaRPr lang="en-US" sz="1800" dirty="0"/>
                    </a:p>
                  </a:txBody>
                  <a:tcPr/>
                </a:tc>
              </a:tr>
              <a:tr h="599440">
                <a:tc>
                  <a:txBody>
                    <a:bodyPr/>
                    <a:lstStyle/>
                    <a:p>
                      <a:pPr algn="ctr"/>
                      <a:r>
                        <a:rPr lang="en-US" dirty="0" err="1" smtClean="0"/>
                        <a:t>Pectoralis</a:t>
                      </a:r>
                      <a:r>
                        <a:rPr lang="en-US" baseline="0" dirty="0" smtClean="0"/>
                        <a:t> Major</a:t>
                      </a:r>
                      <a:endParaRPr lang="en-US" dirty="0"/>
                    </a:p>
                  </a:txBody>
                  <a:tcPr/>
                </a:tc>
                <a:tc>
                  <a:txBody>
                    <a:bodyPr/>
                    <a:lstStyle/>
                    <a:p>
                      <a:pPr algn="ctr"/>
                      <a:r>
                        <a:rPr lang="en-US" sz="1800" dirty="0" smtClean="0"/>
                        <a:t>Clavicle,</a:t>
                      </a:r>
                      <a:r>
                        <a:rPr lang="en-US" sz="1800" baseline="0" dirty="0" smtClean="0"/>
                        <a:t> sternum</a:t>
                      </a:r>
                    </a:p>
                    <a:p>
                      <a:pPr algn="ctr"/>
                      <a:endParaRPr lang="en-US" sz="1800" dirty="0"/>
                    </a:p>
                  </a:txBody>
                  <a:tcPr/>
                </a:tc>
                <a:tc>
                  <a:txBody>
                    <a:bodyPr/>
                    <a:lstStyle/>
                    <a:p>
                      <a:pPr algn="ctr"/>
                      <a:r>
                        <a:rPr lang="en-US" sz="1800" dirty="0" smtClean="0"/>
                        <a:t>Lateral</a:t>
                      </a:r>
                      <a:r>
                        <a:rPr lang="en-US" sz="1800" baseline="0" dirty="0" smtClean="0"/>
                        <a:t> lip of </a:t>
                      </a:r>
                      <a:r>
                        <a:rPr lang="en-US" sz="1800" baseline="0" dirty="0" err="1" smtClean="0"/>
                        <a:t>intertubercular</a:t>
                      </a:r>
                      <a:r>
                        <a:rPr lang="en-US" sz="1800" baseline="0" dirty="0" smtClean="0"/>
                        <a:t> groove</a:t>
                      </a:r>
                      <a:endParaRPr lang="en-US" sz="1800" dirty="0" smtClean="0"/>
                    </a:p>
                  </a:txBody>
                  <a:tcPr/>
                </a:tc>
              </a:tr>
              <a:tr h="370840">
                <a:tc>
                  <a:txBody>
                    <a:bodyPr/>
                    <a:lstStyle/>
                    <a:p>
                      <a:pPr algn="ctr"/>
                      <a:r>
                        <a:rPr lang="en-US" dirty="0" err="1" smtClean="0"/>
                        <a:t>Teres</a:t>
                      </a:r>
                      <a:r>
                        <a:rPr lang="en-US" dirty="0" smtClean="0"/>
                        <a:t> Major</a:t>
                      </a:r>
                      <a:endParaRPr lang="en-US" dirty="0"/>
                    </a:p>
                  </a:txBody>
                  <a:tcPr/>
                </a:tc>
                <a:tc>
                  <a:txBody>
                    <a:bodyPr/>
                    <a:lstStyle/>
                    <a:p>
                      <a:pPr algn="ctr"/>
                      <a:r>
                        <a:rPr lang="en-US" sz="1800" dirty="0" smtClean="0"/>
                        <a:t>Inferior angle </a:t>
                      </a:r>
                      <a:r>
                        <a:rPr lang="en-US" sz="1800" smtClean="0"/>
                        <a:t>of scapula</a:t>
                      </a:r>
                    </a:p>
                    <a:p>
                      <a:pPr algn="ctr"/>
                      <a:endParaRPr lang="en-US" sz="1800" dirty="0"/>
                    </a:p>
                  </a:txBody>
                  <a:tcPr/>
                </a:tc>
                <a:tc>
                  <a:txBody>
                    <a:bodyPr/>
                    <a:lstStyle/>
                    <a:p>
                      <a:pPr algn="ctr"/>
                      <a:r>
                        <a:rPr lang="en-US" sz="1800" dirty="0" smtClean="0"/>
                        <a:t>Medial</a:t>
                      </a:r>
                      <a:r>
                        <a:rPr lang="en-US" sz="1800" baseline="0" dirty="0" smtClean="0"/>
                        <a:t> lip of </a:t>
                      </a:r>
                      <a:r>
                        <a:rPr lang="en-US" sz="1800" baseline="0" dirty="0" err="1" smtClean="0"/>
                        <a:t>intertubercular</a:t>
                      </a:r>
                      <a:r>
                        <a:rPr lang="en-US" sz="1800" baseline="0" dirty="0" smtClean="0"/>
                        <a:t> groove</a:t>
                      </a:r>
                      <a:endParaRPr lang="en-US" sz="1800" dirty="0"/>
                    </a:p>
                  </a:txBody>
                  <a:tcPr/>
                </a:tc>
              </a:tr>
              <a:tr h="370840">
                <a:tc>
                  <a:txBody>
                    <a:bodyPr/>
                    <a:lstStyle/>
                    <a:p>
                      <a:pPr algn="ctr"/>
                      <a:r>
                        <a:rPr lang="en-US" dirty="0" err="1" smtClean="0"/>
                        <a:t>Coracobrachialis</a:t>
                      </a:r>
                      <a:endParaRPr lang="en-US" dirty="0"/>
                    </a:p>
                  </a:txBody>
                  <a:tcPr/>
                </a:tc>
                <a:tc>
                  <a:txBody>
                    <a:bodyPr/>
                    <a:lstStyle/>
                    <a:p>
                      <a:pPr algn="ctr"/>
                      <a:r>
                        <a:rPr lang="en-US" sz="1800" dirty="0" err="1" smtClean="0"/>
                        <a:t>Coracoid</a:t>
                      </a:r>
                      <a:r>
                        <a:rPr lang="en-US" sz="1800" dirty="0" smtClean="0"/>
                        <a:t> process</a:t>
                      </a:r>
                    </a:p>
                    <a:p>
                      <a:pPr algn="ctr"/>
                      <a:endParaRPr lang="en-US" sz="18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Anterior surface of proximal </a:t>
                      </a:r>
                      <a:r>
                        <a:rPr lang="en-US" sz="1800" dirty="0" err="1" smtClean="0"/>
                        <a:t>humerus</a:t>
                      </a:r>
                      <a:endParaRPr lang="en-US" sz="1800" dirty="0" smtClean="0"/>
                    </a:p>
                  </a:txBody>
                  <a:tcPr/>
                </a:tc>
              </a:tr>
              <a:tr h="370840">
                <a:tc>
                  <a:txBody>
                    <a:bodyPr/>
                    <a:lstStyle/>
                    <a:p>
                      <a:pPr algn="ctr"/>
                      <a:r>
                        <a:rPr lang="en-US" dirty="0" err="1" smtClean="0"/>
                        <a:t>Supraspinatus</a:t>
                      </a:r>
                      <a:endParaRPr lang="en-US" dirty="0"/>
                    </a:p>
                  </a:txBody>
                  <a:tcPr/>
                </a:tc>
                <a:tc>
                  <a:txBody>
                    <a:bodyPr/>
                    <a:lstStyle/>
                    <a:p>
                      <a:pPr algn="ctr"/>
                      <a:r>
                        <a:rPr lang="en-US" sz="1800" dirty="0" smtClean="0"/>
                        <a:t>Posterior scapula</a:t>
                      </a:r>
                    </a:p>
                    <a:p>
                      <a:pPr algn="ctr"/>
                      <a:r>
                        <a:rPr lang="en-US" sz="1800" dirty="0" smtClean="0"/>
                        <a:t>(</a:t>
                      </a:r>
                      <a:r>
                        <a:rPr lang="en-US" sz="1800" dirty="0" err="1" smtClean="0"/>
                        <a:t>supraspinous</a:t>
                      </a:r>
                      <a:r>
                        <a:rPr lang="en-US" sz="1800" dirty="0" smtClean="0"/>
                        <a:t> </a:t>
                      </a:r>
                      <a:r>
                        <a:rPr lang="en-US" sz="1800" dirty="0" err="1" smtClean="0"/>
                        <a:t>fossa</a:t>
                      </a:r>
                      <a:r>
                        <a:rPr lang="en-US" sz="1800" dirty="0" smtClean="0"/>
                        <a:t>)</a:t>
                      </a:r>
                      <a:endParaRPr lang="en-US" sz="1800" dirty="0"/>
                    </a:p>
                  </a:txBody>
                  <a:tcPr/>
                </a:tc>
                <a:tc rowSpan="3">
                  <a:txBody>
                    <a:bodyPr/>
                    <a:lstStyle/>
                    <a:p>
                      <a:pPr algn="ctr"/>
                      <a:endParaRPr lang="en-US" sz="1800" dirty="0" smtClean="0"/>
                    </a:p>
                    <a:p>
                      <a:pPr algn="ctr"/>
                      <a:endParaRPr lang="en-US" sz="1800" dirty="0" smtClean="0"/>
                    </a:p>
                    <a:p>
                      <a:pPr algn="ctr"/>
                      <a:endParaRPr lang="en-US" sz="1800" dirty="0" smtClean="0"/>
                    </a:p>
                    <a:p>
                      <a:pPr algn="ctr"/>
                      <a:r>
                        <a:rPr lang="en-US" sz="1800" dirty="0" smtClean="0"/>
                        <a:t>Greater tubercle</a:t>
                      </a:r>
                      <a:endParaRPr lang="en-US" sz="1800" dirty="0"/>
                    </a:p>
                  </a:txBody>
                  <a:tcPr/>
                </a:tc>
              </a:tr>
              <a:tr h="370840">
                <a:tc>
                  <a:txBody>
                    <a:bodyPr/>
                    <a:lstStyle/>
                    <a:p>
                      <a:pPr algn="ctr"/>
                      <a:r>
                        <a:rPr lang="en-US" dirty="0" err="1" smtClean="0"/>
                        <a:t>Infraspinatus</a:t>
                      </a:r>
                      <a:endParaRPr lang="en-US" dirty="0"/>
                    </a:p>
                  </a:txBody>
                  <a:tcPr/>
                </a:tc>
                <a:tc>
                  <a:txBody>
                    <a:bodyPr/>
                    <a:lstStyle/>
                    <a:p>
                      <a:pPr algn="ctr"/>
                      <a:r>
                        <a:rPr lang="en-US" sz="1800" dirty="0" smtClean="0"/>
                        <a:t>Posterior</a:t>
                      </a:r>
                      <a:r>
                        <a:rPr lang="en-US" sz="1800" baseline="0" dirty="0" smtClean="0"/>
                        <a:t> scapula</a:t>
                      </a:r>
                    </a:p>
                    <a:p>
                      <a:pPr algn="ctr"/>
                      <a:r>
                        <a:rPr lang="en-US" sz="1800" baseline="0" dirty="0" smtClean="0"/>
                        <a:t>(</a:t>
                      </a:r>
                      <a:r>
                        <a:rPr lang="en-US" sz="1800" baseline="0" dirty="0" err="1" smtClean="0"/>
                        <a:t>infraspinous</a:t>
                      </a:r>
                      <a:r>
                        <a:rPr lang="en-US" sz="1800" baseline="0" dirty="0" smtClean="0"/>
                        <a:t> </a:t>
                      </a:r>
                      <a:r>
                        <a:rPr lang="en-US" sz="1800" baseline="0" dirty="0" err="1" smtClean="0"/>
                        <a:t>fossa</a:t>
                      </a:r>
                      <a:r>
                        <a:rPr lang="en-US" sz="1800" baseline="0" dirty="0" smtClean="0"/>
                        <a:t>)</a:t>
                      </a:r>
                      <a:endParaRPr lang="en-US" sz="1800" dirty="0"/>
                    </a:p>
                  </a:txBody>
                  <a:tcPr/>
                </a:tc>
                <a:tc vMerge="1">
                  <a:txBody>
                    <a:bodyPr/>
                    <a:lstStyle/>
                    <a:p>
                      <a:endParaRPr lang="en-US" dirty="0"/>
                    </a:p>
                  </a:txBody>
                  <a:tcPr/>
                </a:tc>
              </a:tr>
              <a:tr h="370840">
                <a:tc>
                  <a:txBody>
                    <a:bodyPr/>
                    <a:lstStyle/>
                    <a:p>
                      <a:pPr algn="ctr"/>
                      <a:r>
                        <a:rPr lang="en-US" dirty="0" err="1" smtClean="0"/>
                        <a:t>Teres</a:t>
                      </a:r>
                      <a:r>
                        <a:rPr lang="en-US" dirty="0" smtClean="0"/>
                        <a:t> Minor</a:t>
                      </a:r>
                      <a:endParaRPr lang="en-US" dirty="0"/>
                    </a:p>
                  </a:txBody>
                  <a:tcPr/>
                </a:tc>
                <a:tc>
                  <a:txBody>
                    <a:bodyPr/>
                    <a:lstStyle/>
                    <a:p>
                      <a:pPr algn="ctr"/>
                      <a:r>
                        <a:rPr lang="en-US" sz="1800" dirty="0" smtClean="0"/>
                        <a:t>Lateral</a:t>
                      </a:r>
                      <a:r>
                        <a:rPr lang="en-US" sz="1800" baseline="0" dirty="0" smtClean="0"/>
                        <a:t> border and posterior surface of scapula</a:t>
                      </a:r>
                      <a:endParaRPr lang="en-US" sz="1800" dirty="0"/>
                    </a:p>
                  </a:txBody>
                  <a:tcPr/>
                </a:tc>
                <a:tc vMerge="1">
                  <a:txBody>
                    <a:bodyPr/>
                    <a:lstStyle/>
                    <a:p>
                      <a:endParaRPr lang="en-US" dirty="0"/>
                    </a:p>
                  </a:txBody>
                  <a:tcPr/>
                </a:tc>
              </a:tr>
              <a:tr h="370840">
                <a:tc>
                  <a:txBody>
                    <a:bodyPr/>
                    <a:lstStyle/>
                    <a:p>
                      <a:pPr algn="ctr"/>
                      <a:r>
                        <a:rPr lang="en-US" dirty="0" err="1" smtClean="0"/>
                        <a:t>Subscapularis</a:t>
                      </a:r>
                      <a:endParaRPr lang="en-US" dirty="0"/>
                    </a:p>
                  </a:txBody>
                  <a:tcPr/>
                </a:tc>
                <a:tc>
                  <a:txBody>
                    <a:bodyPr/>
                    <a:lstStyle/>
                    <a:p>
                      <a:pPr algn="ctr"/>
                      <a:r>
                        <a:rPr lang="en-US" sz="1800" dirty="0" smtClean="0"/>
                        <a:t>Anterior</a:t>
                      </a:r>
                      <a:r>
                        <a:rPr lang="en-US" sz="1800" baseline="0" dirty="0" smtClean="0"/>
                        <a:t> surface of scapula</a:t>
                      </a:r>
                    </a:p>
                    <a:p>
                      <a:pPr algn="ctr"/>
                      <a:r>
                        <a:rPr lang="en-US" sz="1800" baseline="0" dirty="0" smtClean="0"/>
                        <a:t>(</a:t>
                      </a:r>
                      <a:r>
                        <a:rPr lang="en-US" sz="1800" baseline="0" dirty="0" err="1" smtClean="0"/>
                        <a:t>subscapular</a:t>
                      </a:r>
                      <a:r>
                        <a:rPr lang="en-US" sz="1800" baseline="0" dirty="0" smtClean="0"/>
                        <a:t> </a:t>
                      </a:r>
                      <a:r>
                        <a:rPr lang="en-US" sz="1800" baseline="0" dirty="0" err="1" smtClean="0"/>
                        <a:t>fossa</a:t>
                      </a:r>
                      <a:r>
                        <a:rPr lang="en-US" sz="1800" baseline="0" dirty="0" smtClean="0"/>
                        <a:t>)</a:t>
                      </a:r>
                      <a:endParaRPr lang="en-US" sz="1800" dirty="0"/>
                    </a:p>
                  </a:txBody>
                  <a:tcPr/>
                </a:tc>
                <a:tc>
                  <a:txBody>
                    <a:bodyPr/>
                    <a:lstStyle/>
                    <a:p>
                      <a:pPr algn="ctr"/>
                      <a:r>
                        <a:rPr lang="en-US" sz="1800" dirty="0" smtClean="0"/>
                        <a:t>Lesser tubercle</a:t>
                      </a:r>
                    </a:p>
                  </a:txBody>
                  <a:tcPr/>
                </a:tc>
              </a:tr>
              <a:tr h="370840">
                <a:tc>
                  <a:txBody>
                    <a:bodyPr/>
                    <a:lstStyle/>
                    <a:p>
                      <a:pPr algn="ctr"/>
                      <a:r>
                        <a:rPr lang="en-US" dirty="0" smtClean="0"/>
                        <a:t>Biceps </a:t>
                      </a:r>
                      <a:r>
                        <a:rPr lang="en-US" dirty="0" err="1" smtClean="0"/>
                        <a:t>brachii</a:t>
                      </a:r>
                      <a:endParaRPr lang="en-US" dirty="0"/>
                    </a:p>
                  </a:txBody>
                  <a:tcPr/>
                </a:tc>
                <a:tc>
                  <a:txBody>
                    <a:bodyPr/>
                    <a:lstStyle/>
                    <a:p>
                      <a:pPr algn="ctr"/>
                      <a:r>
                        <a:rPr lang="en-US" sz="1800" dirty="0" smtClean="0"/>
                        <a:t>Long head – </a:t>
                      </a:r>
                      <a:r>
                        <a:rPr lang="en-US" sz="1800" dirty="0" err="1" smtClean="0"/>
                        <a:t>supraglenoid</a:t>
                      </a:r>
                      <a:endParaRPr lang="en-US" sz="1800" dirty="0" smtClean="0"/>
                    </a:p>
                    <a:p>
                      <a:pPr algn="ctr"/>
                      <a:r>
                        <a:rPr lang="en-US" sz="1800" dirty="0" smtClean="0"/>
                        <a:t>Short head</a:t>
                      </a:r>
                      <a:r>
                        <a:rPr lang="en-US" sz="1800" baseline="0" dirty="0" smtClean="0"/>
                        <a:t> – </a:t>
                      </a:r>
                      <a:r>
                        <a:rPr lang="en-US" sz="1800" baseline="0" dirty="0" err="1" smtClean="0"/>
                        <a:t>coracoid</a:t>
                      </a:r>
                      <a:r>
                        <a:rPr lang="en-US" sz="1800" baseline="0" dirty="0" smtClean="0"/>
                        <a:t> </a:t>
                      </a:r>
                      <a:endParaRPr lang="en-US" sz="1800" dirty="0"/>
                    </a:p>
                  </a:txBody>
                  <a:tcPr/>
                </a:tc>
                <a:tc>
                  <a:txBody>
                    <a:bodyPr/>
                    <a:lstStyle/>
                    <a:p>
                      <a:pPr algn="ctr"/>
                      <a:r>
                        <a:rPr lang="en-US" sz="1800" dirty="0" smtClean="0"/>
                        <a:t>Radial</a:t>
                      </a:r>
                      <a:r>
                        <a:rPr lang="en-US" sz="1800" baseline="0" dirty="0" smtClean="0"/>
                        <a:t> </a:t>
                      </a:r>
                      <a:r>
                        <a:rPr lang="en-US" sz="1800" baseline="0" dirty="0" err="1" smtClean="0"/>
                        <a:t>tuberosity</a:t>
                      </a:r>
                      <a:endParaRPr lang="en-US" sz="1800" dirty="0"/>
                    </a:p>
                  </a:txBody>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 name="Picture 23" descr="Picture 33.png"/>
          <p:cNvPicPr>
            <a:picLocks noChangeAspect="1"/>
          </p:cNvPicPr>
          <p:nvPr/>
        </p:nvPicPr>
        <p:blipFill>
          <a:blip r:embed="rId3"/>
          <a:stretch>
            <a:fillRect/>
          </a:stretch>
        </p:blipFill>
        <p:spPr>
          <a:xfrm>
            <a:off x="3429000" y="304800"/>
            <a:ext cx="6288440" cy="5867400"/>
          </a:xfrm>
          <a:prstGeom prst="rect">
            <a:avLst/>
          </a:prstGeom>
        </p:spPr>
      </p:pic>
      <p:sp>
        <p:nvSpPr>
          <p:cNvPr id="25" name="Content Placeholder 5"/>
          <p:cNvSpPr>
            <a:spLocks noGrp="1"/>
          </p:cNvSpPr>
          <p:nvPr>
            <p:ph sz="half" idx="2"/>
          </p:nvPr>
        </p:nvSpPr>
        <p:spPr>
          <a:xfrm>
            <a:off x="304800" y="1447800"/>
            <a:ext cx="4038600" cy="5181600"/>
          </a:xfrm>
        </p:spPr>
        <p:txBody>
          <a:bodyPr>
            <a:noAutofit/>
          </a:bodyPr>
          <a:lstStyle/>
          <a:p>
            <a:pPr marL="0" indent="0">
              <a:buNone/>
            </a:pPr>
            <a:r>
              <a:rPr lang="en-US" sz="2000" dirty="0" smtClean="0"/>
              <a:t>The main source of blood supplied to the shoulder is supplied from the </a:t>
            </a:r>
            <a:r>
              <a:rPr lang="en-US" sz="2000" b="1" dirty="0" err="1" smtClean="0"/>
              <a:t>axillary</a:t>
            </a:r>
            <a:r>
              <a:rPr lang="en-US" sz="2000" b="1" dirty="0" smtClean="0"/>
              <a:t> artery</a:t>
            </a:r>
            <a:r>
              <a:rPr lang="en-US" sz="2000" dirty="0" smtClean="0"/>
              <a:t>.  In order to supply the large area around the joint, the artery branches into multiple times.  To simplify these branches the </a:t>
            </a:r>
            <a:r>
              <a:rPr lang="en-US" sz="2000" dirty="0" err="1" smtClean="0"/>
              <a:t>axillary</a:t>
            </a:r>
            <a:r>
              <a:rPr lang="en-US" sz="2000" dirty="0" smtClean="0"/>
              <a:t> artery is separated into three divisions.  </a:t>
            </a:r>
          </a:p>
          <a:p>
            <a:pPr marL="0" indent="0">
              <a:buNone/>
            </a:pPr>
            <a:endParaRPr lang="en-US" sz="1800" dirty="0" smtClean="0"/>
          </a:p>
        </p:txBody>
      </p:sp>
      <p:grpSp>
        <p:nvGrpSpPr>
          <p:cNvPr id="16" name="Group 15"/>
          <p:cNvGrpSpPr/>
          <p:nvPr/>
        </p:nvGrpSpPr>
        <p:grpSpPr>
          <a:xfrm>
            <a:off x="4540956" y="2421467"/>
            <a:ext cx="2706511" cy="3479800"/>
            <a:chOff x="4540956" y="2421467"/>
            <a:chExt cx="2706511" cy="3479800"/>
          </a:xfrm>
        </p:grpSpPr>
        <p:sp>
          <p:nvSpPr>
            <p:cNvPr id="26" name="Freeform 25"/>
            <p:cNvSpPr/>
            <p:nvPr/>
          </p:nvSpPr>
          <p:spPr>
            <a:xfrm>
              <a:off x="5088467" y="2421467"/>
              <a:ext cx="2159000" cy="2429933"/>
            </a:xfrm>
            <a:custGeom>
              <a:avLst/>
              <a:gdLst>
                <a:gd name="connsiteX0" fmla="*/ 2404534 w 2404534"/>
                <a:gd name="connsiteY0" fmla="*/ 0 h 3699933"/>
                <a:gd name="connsiteX1" fmla="*/ 2040467 w 2404534"/>
                <a:gd name="connsiteY1" fmla="*/ 220133 h 3699933"/>
                <a:gd name="connsiteX2" fmla="*/ 1701800 w 2404534"/>
                <a:gd name="connsiteY2" fmla="*/ 482600 h 3699933"/>
                <a:gd name="connsiteX3" fmla="*/ 1270000 w 2404534"/>
                <a:gd name="connsiteY3" fmla="*/ 855133 h 3699933"/>
                <a:gd name="connsiteX4" fmla="*/ 677334 w 2404534"/>
                <a:gd name="connsiteY4" fmla="*/ 1566333 h 3699933"/>
                <a:gd name="connsiteX5" fmla="*/ 423334 w 2404534"/>
                <a:gd name="connsiteY5" fmla="*/ 1947333 h 3699933"/>
                <a:gd name="connsiteX6" fmla="*/ 245534 w 2404534"/>
                <a:gd name="connsiteY6" fmla="*/ 2429933 h 3699933"/>
                <a:gd name="connsiteX7" fmla="*/ 67734 w 2404534"/>
                <a:gd name="connsiteY7" fmla="*/ 3166533 h 3699933"/>
                <a:gd name="connsiteX8" fmla="*/ 0 w 2404534"/>
                <a:gd name="connsiteY8" fmla="*/ 3699933 h 3699933"/>
                <a:gd name="connsiteX0" fmla="*/ 2404534 w 2404534"/>
                <a:gd name="connsiteY0" fmla="*/ 0 h 3699933"/>
                <a:gd name="connsiteX1" fmla="*/ 2040467 w 2404534"/>
                <a:gd name="connsiteY1" fmla="*/ 220133 h 3699933"/>
                <a:gd name="connsiteX2" fmla="*/ 1701800 w 2404534"/>
                <a:gd name="connsiteY2" fmla="*/ 482600 h 3699933"/>
                <a:gd name="connsiteX3" fmla="*/ 1270000 w 2404534"/>
                <a:gd name="connsiteY3" fmla="*/ 855133 h 3699933"/>
                <a:gd name="connsiteX4" fmla="*/ 677334 w 2404534"/>
                <a:gd name="connsiteY4" fmla="*/ 1566333 h 3699933"/>
                <a:gd name="connsiteX5" fmla="*/ 423334 w 2404534"/>
                <a:gd name="connsiteY5" fmla="*/ 1947333 h 3699933"/>
                <a:gd name="connsiteX6" fmla="*/ 245534 w 2404534"/>
                <a:gd name="connsiteY6" fmla="*/ 2429933 h 3699933"/>
                <a:gd name="connsiteX7" fmla="*/ 0 w 2404534"/>
                <a:gd name="connsiteY7" fmla="*/ 3699933 h 3699933"/>
                <a:gd name="connsiteX0" fmla="*/ 2159000 w 2159000"/>
                <a:gd name="connsiteY0" fmla="*/ 0 h 2429933"/>
                <a:gd name="connsiteX1" fmla="*/ 1794933 w 2159000"/>
                <a:gd name="connsiteY1" fmla="*/ 220133 h 2429933"/>
                <a:gd name="connsiteX2" fmla="*/ 1456266 w 2159000"/>
                <a:gd name="connsiteY2" fmla="*/ 482600 h 2429933"/>
                <a:gd name="connsiteX3" fmla="*/ 1024466 w 2159000"/>
                <a:gd name="connsiteY3" fmla="*/ 855133 h 2429933"/>
                <a:gd name="connsiteX4" fmla="*/ 431800 w 2159000"/>
                <a:gd name="connsiteY4" fmla="*/ 1566333 h 2429933"/>
                <a:gd name="connsiteX5" fmla="*/ 177800 w 2159000"/>
                <a:gd name="connsiteY5" fmla="*/ 1947333 h 2429933"/>
                <a:gd name="connsiteX6" fmla="*/ 0 w 2159000"/>
                <a:gd name="connsiteY6" fmla="*/ 2429933 h 242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9000" h="2429933">
                  <a:moveTo>
                    <a:pt x="2159000" y="0"/>
                  </a:moveTo>
                  <a:cubicBezTo>
                    <a:pt x="2035527" y="69850"/>
                    <a:pt x="1912055" y="139700"/>
                    <a:pt x="1794933" y="220133"/>
                  </a:cubicBezTo>
                  <a:cubicBezTo>
                    <a:pt x="1677811" y="300566"/>
                    <a:pt x="1584677" y="376767"/>
                    <a:pt x="1456266" y="482600"/>
                  </a:cubicBezTo>
                  <a:cubicBezTo>
                    <a:pt x="1327855" y="588433"/>
                    <a:pt x="1195210" y="674511"/>
                    <a:pt x="1024466" y="855133"/>
                  </a:cubicBezTo>
                  <a:cubicBezTo>
                    <a:pt x="853722" y="1035755"/>
                    <a:pt x="572911" y="1384300"/>
                    <a:pt x="431800" y="1566333"/>
                  </a:cubicBezTo>
                  <a:cubicBezTo>
                    <a:pt x="290689" y="1748366"/>
                    <a:pt x="249767" y="1803400"/>
                    <a:pt x="177800" y="1947333"/>
                  </a:cubicBezTo>
                  <a:cubicBezTo>
                    <a:pt x="105833" y="2091266"/>
                    <a:pt x="70556" y="2137833"/>
                    <a:pt x="0" y="2429933"/>
                  </a:cubicBezTo>
                </a:path>
              </a:pathLst>
            </a:custGeom>
            <a:ln w="5080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6915856" y="2514600"/>
              <a:ext cx="196144" cy="1159933"/>
            </a:xfrm>
            <a:custGeom>
              <a:avLst/>
              <a:gdLst>
                <a:gd name="connsiteX0" fmla="*/ 145344 w 196144"/>
                <a:gd name="connsiteY0" fmla="*/ 0 h 1159933"/>
                <a:gd name="connsiteX1" fmla="*/ 18344 w 196144"/>
                <a:gd name="connsiteY1" fmla="*/ 330200 h 1159933"/>
                <a:gd name="connsiteX2" fmla="*/ 35277 w 196144"/>
                <a:gd name="connsiteY2" fmla="*/ 643467 h 1159933"/>
                <a:gd name="connsiteX3" fmla="*/ 128411 w 196144"/>
                <a:gd name="connsiteY3" fmla="*/ 905933 h 1159933"/>
                <a:gd name="connsiteX4" fmla="*/ 196144 w 196144"/>
                <a:gd name="connsiteY4" fmla="*/ 1159933 h 115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44" h="1159933">
                  <a:moveTo>
                    <a:pt x="145344" y="0"/>
                  </a:moveTo>
                  <a:cubicBezTo>
                    <a:pt x="91016" y="111478"/>
                    <a:pt x="36688" y="222956"/>
                    <a:pt x="18344" y="330200"/>
                  </a:cubicBezTo>
                  <a:cubicBezTo>
                    <a:pt x="0" y="437444"/>
                    <a:pt x="16933" y="547512"/>
                    <a:pt x="35277" y="643467"/>
                  </a:cubicBezTo>
                  <a:cubicBezTo>
                    <a:pt x="53621" y="739422"/>
                    <a:pt x="101600" y="819855"/>
                    <a:pt x="128411" y="905933"/>
                  </a:cubicBezTo>
                  <a:cubicBezTo>
                    <a:pt x="155222" y="992011"/>
                    <a:pt x="196144" y="1159933"/>
                    <a:pt x="196144" y="1159933"/>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6282267" y="3105856"/>
              <a:ext cx="218721" cy="771877"/>
            </a:xfrm>
            <a:custGeom>
              <a:avLst/>
              <a:gdLst>
                <a:gd name="connsiteX0" fmla="*/ 0 w 218721"/>
                <a:gd name="connsiteY0" fmla="*/ 9877 h 771877"/>
                <a:gd name="connsiteX1" fmla="*/ 143933 w 218721"/>
                <a:gd name="connsiteY1" fmla="*/ 26811 h 771877"/>
                <a:gd name="connsiteX2" fmla="*/ 211666 w 218721"/>
                <a:gd name="connsiteY2" fmla="*/ 170744 h 771877"/>
                <a:gd name="connsiteX3" fmla="*/ 186266 w 218721"/>
                <a:gd name="connsiteY3" fmla="*/ 340077 h 771877"/>
                <a:gd name="connsiteX4" fmla="*/ 152400 w 218721"/>
                <a:gd name="connsiteY4" fmla="*/ 509411 h 771877"/>
                <a:gd name="connsiteX5" fmla="*/ 194733 w 218721"/>
                <a:gd name="connsiteY5" fmla="*/ 771877 h 771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21" h="771877">
                  <a:moveTo>
                    <a:pt x="0" y="9877"/>
                  </a:moveTo>
                  <a:cubicBezTo>
                    <a:pt x="54327" y="4938"/>
                    <a:pt x="108655" y="0"/>
                    <a:pt x="143933" y="26811"/>
                  </a:cubicBezTo>
                  <a:cubicBezTo>
                    <a:pt x="179211" y="53622"/>
                    <a:pt x="204611" y="118533"/>
                    <a:pt x="211666" y="170744"/>
                  </a:cubicBezTo>
                  <a:cubicBezTo>
                    <a:pt x="218721" y="222955"/>
                    <a:pt x="196144" y="283633"/>
                    <a:pt x="186266" y="340077"/>
                  </a:cubicBezTo>
                  <a:cubicBezTo>
                    <a:pt x="176388" y="396521"/>
                    <a:pt x="150989" y="437444"/>
                    <a:pt x="152400" y="509411"/>
                  </a:cubicBezTo>
                  <a:cubicBezTo>
                    <a:pt x="153811" y="581378"/>
                    <a:pt x="194733" y="771877"/>
                    <a:pt x="194733" y="771877"/>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105400" y="2683934"/>
              <a:ext cx="1384300" cy="516466"/>
            </a:xfrm>
            <a:custGeom>
              <a:avLst/>
              <a:gdLst>
                <a:gd name="connsiteX0" fmla="*/ 1303867 w 1384300"/>
                <a:gd name="connsiteY0" fmla="*/ 431799 h 516466"/>
                <a:gd name="connsiteX1" fmla="*/ 1354667 w 1384300"/>
                <a:gd name="connsiteY1" fmla="*/ 380999 h 516466"/>
                <a:gd name="connsiteX2" fmla="*/ 1286933 w 1384300"/>
                <a:gd name="connsiteY2" fmla="*/ 296333 h 516466"/>
                <a:gd name="connsiteX3" fmla="*/ 770467 w 1384300"/>
                <a:gd name="connsiteY3" fmla="*/ 93133 h 516466"/>
                <a:gd name="connsiteX4" fmla="*/ 584200 w 1384300"/>
                <a:gd name="connsiteY4" fmla="*/ 33866 h 516466"/>
                <a:gd name="connsiteX5" fmla="*/ 338667 w 1384300"/>
                <a:gd name="connsiteY5" fmla="*/ 16933 h 516466"/>
                <a:gd name="connsiteX6" fmla="*/ 245533 w 1384300"/>
                <a:gd name="connsiteY6" fmla="*/ 135466 h 516466"/>
                <a:gd name="connsiteX7" fmla="*/ 143933 w 1384300"/>
                <a:gd name="connsiteY7" fmla="*/ 347133 h 516466"/>
                <a:gd name="connsiteX8" fmla="*/ 0 w 1384300"/>
                <a:gd name="connsiteY8" fmla="*/ 516466 h 51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300" h="516466">
                  <a:moveTo>
                    <a:pt x="1303867" y="431799"/>
                  </a:moveTo>
                  <a:cubicBezTo>
                    <a:pt x="1330678" y="417688"/>
                    <a:pt x="1357489" y="403577"/>
                    <a:pt x="1354667" y="380999"/>
                  </a:cubicBezTo>
                  <a:cubicBezTo>
                    <a:pt x="1351845" y="358421"/>
                    <a:pt x="1384300" y="344311"/>
                    <a:pt x="1286933" y="296333"/>
                  </a:cubicBezTo>
                  <a:cubicBezTo>
                    <a:pt x="1189566" y="248355"/>
                    <a:pt x="887589" y="136877"/>
                    <a:pt x="770467" y="93133"/>
                  </a:cubicBezTo>
                  <a:cubicBezTo>
                    <a:pt x="653345" y="49389"/>
                    <a:pt x="656167" y="46566"/>
                    <a:pt x="584200" y="33866"/>
                  </a:cubicBezTo>
                  <a:cubicBezTo>
                    <a:pt x="512233" y="21166"/>
                    <a:pt x="395112" y="0"/>
                    <a:pt x="338667" y="16933"/>
                  </a:cubicBezTo>
                  <a:cubicBezTo>
                    <a:pt x="282222" y="33866"/>
                    <a:pt x="277989" y="80433"/>
                    <a:pt x="245533" y="135466"/>
                  </a:cubicBezTo>
                  <a:cubicBezTo>
                    <a:pt x="213077" y="190499"/>
                    <a:pt x="184855" y="283633"/>
                    <a:pt x="143933" y="347133"/>
                  </a:cubicBezTo>
                  <a:cubicBezTo>
                    <a:pt x="103011" y="410633"/>
                    <a:pt x="51505" y="463549"/>
                    <a:pt x="0" y="516466"/>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359400" y="2463800"/>
              <a:ext cx="880533" cy="423333"/>
            </a:xfrm>
            <a:custGeom>
              <a:avLst/>
              <a:gdLst>
                <a:gd name="connsiteX0" fmla="*/ 880533 w 880533"/>
                <a:gd name="connsiteY0" fmla="*/ 423333 h 423333"/>
                <a:gd name="connsiteX1" fmla="*/ 795867 w 880533"/>
                <a:gd name="connsiteY1" fmla="*/ 287867 h 423333"/>
                <a:gd name="connsiteX2" fmla="*/ 660400 w 880533"/>
                <a:gd name="connsiteY2" fmla="*/ 245533 h 423333"/>
                <a:gd name="connsiteX3" fmla="*/ 516467 w 880533"/>
                <a:gd name="connsiteY3" fmla="*/ 101600 h 423333"/>
                <a:gd name="connsiteX4" fmla="*/ 304800 w 880533"/>
                <a:gd name="connsiteY4" fmla="*/ 50800 h 423333"/>
                <a:gd name="connsiteX5" fmla="*/ 59267 w 880533"/>
                <a:gd name="connsiteY5" fmla="*/ 42333 h 423333"/>
                <a:gd name="connsiteX6" fmla="*/ 0 w 880533"/>
                <a:gd name="connsiteY6" fmla="*/ 0 h 4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533" h="423333">
                  <a:moveTo>
                    <a:pt x="880533" y="423333"/>
                  </a:moveTo>
                  <a:cubicBezTo>
                    <a:pt x="856544" y="370416"/>
                    <a:pt x="832556" y="317500"/>
                    <a:pt x="795867" y="287867"/>
                  </a:cubicBezTo>
                  <a:cubicBezTo>
                    <a:pt x="759178" y="258234"/>
                    <a:pt x="706967" y="276577"/>
                    <a:pt x="660400" y="245533"/>
                  </a:cubicBezTo>
                  <a:cubicBezTo>
                    <a:pt x="613833" y="214489"/>
                    <a:pt x="575734" y="134055"/>
                    <a:pt x="516467" y="101600"/>
                  </a:cubicBezTo>
                  <a:cubicBezTo>
                    <a:pt x="457200" y="69145"/>
                    <a:pt x="381000" y="60678"/>
                    <a:pt x="304800" y="50800"/>
                  </a:cubicBezTo>
                  <a:cubicBezTo>
                    <a:pt x="228600" y="40922"/>
                    <a:pt x="110067" y="50800"/>
                    <a:pt x="59267" y="42333"/>
                  </a:cubicBezTo>
                  <a:cubicBezTo>
                    <a:pt x="8467" y="33866"/>
                    <a:pt x="0" y="0"/>
                    <a:pt x="0" y="0"/>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6025445" y="3149600"/>
              <a:ext cx="290688" cy="2751667"/>
            </a:xfrm>
            <a:custGeom>
              <a:avLst/>
              <a:gdLst>
                <a:gd name="connsiteX0" fmla="*/ 222955 w 290688"/>
                <a:gd name="connsiteY0" fmla="*/ 0 h 2751667"/>
                <a:gd name="connsiteX1" fmla="*/ 214488 w 290688"/>
                <a:gd name="connsiteY1" fmla="*/ 127000 h 2751667"/>
                <a:gd name="connsiteX2" fmla="*/ 121355 w 290688"/>
                <a:gd name="connsiteY2" fmla="*/ 491067 h 2751667"/>
                <a:gd name="connsiteX3" fmla="*/ 36688 w 290688"/>
                <a:gd name="connsiteY3" fmla="*/ 1075267 h 2751667"/>
                <a:gd name="connsiteX4" fmla="*/ 2822 w 290688"/>
                <a:gd name="connsiteY4" fmla="*/ 1397000 h 2751667"/>
                <a:gd name="connsiteX5" fmla="*/ 19755 w 290688"/>
                <a:gd name="connsiteY5" fmla="*/ 1600200 h 2751667"/>
                <a:gd name="connsiteX6" fmla="*/ 121355 w 290688"/>
                <a:gd name="connsiteY6" fmla="*/ 2006600 h 2751667"/>
                <a:gd name="connsiteX7" fmla="*/ 112888 w 290688"/>
                <a:gd name="connsiteY7" fmla="*/ 2277533 h 2751667"/>
                <a:gd name="connsiteX8" fmla="*/ 155222 w 290688"/>
                <a:gd name="connsiteY8" fmla="*/ 2514600 h 2751667"/>
                <a:gd name="connsiteX9" fmla="*/ 290688 w 290688"/>
                <a:gd name="connsiteY9" fmla="*/ 2751667 h 275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688" h="2751667">
                  <a:moveTo>
                    <a:pt x="222955" y="0"/>
                  </a:moveTo>
                  <a:cubicBezTo>
                    <a:pt x="227188" y="22578"/>
                    <a:pt x="231421" y="45156"/>
                    <a:pt x="214488" y="127000"/>
                  </a:cubicBezTo>
                  <a:cubicBezTo>
                    <a:pt x="197555" y="208845"/>
                    <a:pt x="150988" y="333022"/>
                    <a:pt x="121355" y="491067"/>
                  </a:cubicBezTo>
                  <a:cubicBezTo>
                    <a:pt x="91722" y="649112"/>
                    <a:pt x="56444" y="924278"/>
                    <a:pt x="36688" y="1075267"/>
                  </a:cubicBezTo>
                  <a:cubicBezTo>
                    <a:pt x="16933" y="1226256"/>
                    <a:pt x="5644" y="1309511"/>
                    <a:pt x="2822" y="1397000"/>
                  </a:cubicBezTo>
                  <a:cubicBezTo>
                    <a:pt x="0" y="1484489"/>
                    <a:pt x="0" y="1498600"/>
                    <a:pt x="19755" y="1600200"/>
                  </a:cubicBezTo>
                  <a:cubicBezTo>
                    <a:pt x="39511" y="1701800"/>
                    <a:pt x="105833" y="1893711"/>
                    <a:pt x="121355" y="2006600"/>
                  </a:cubicBezTo>
                  <a:cubicBezTo>
                    <a:pt x="136877" y="2119489"/>
                    <a:pt x="107244" y="2192866"/>
                    <a:pt x="112888" y="2277533"/>
                  </a:cubicBezTo>
                  <a:cubicBezTo>
                    <a:pt x="118532" y="2362200"/>
                    <a:pt x="125589" y="2435578"/>
                    <a:pt x="155222" y="2514600"/>
                  </a:cubicBezTo>
                  <a:cubicBezTo>
                    <a:pt x="184855" y="2593622"/>
                    <a:pt x="237771" y="2672644"/>
                    <a:pt x="290688" y="2751667"/>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5561189" y="3894667"/>
              <a:ext cx="79022" cy="1972733"/>
            </a:xfrm>
            <a:custGeom>
              <a:avLst/>
              <a:gdLst>
                <a:gd name="connsiteX0" fmla="*/ 60678 w 79022"/>
                <a:gd name="connsiteY0" fmla="*/ 0 h 1972733"/>
                <a:gd name="connsiteX1" fmla="*/ 35278 w 79022"/>
                <a:gd name="connsiteY1" fmla="*/ 254000 h 1972733"/>
                <a:gd name="connsiteX2" fmla="*/ 43744 w 79022"/>
                <a:gd name="connsiteY2" fmla="*/ 575733 h 1972733"/>
                <a:gd name="connsiteX3" fmla="*/ 77611 w 79022"/>
                <a:gd name="connsiteY3" fmla="*/ 1058333 h 1972733"/>
                <a:gd name="connsiteX4" fmla="*/ 52211 w 79022"/>
                <a:gd name="connsiteY4" fmla="*/ 1413933 h 1972733"/>
                <a:gd name="connsiteX5" fmla="*/ 1411 w 79022"/>
                <a:gd name="connsiteY5" fmla="*/ 1752600 h 1972733"/>
                <a:gd name="connsiteX6" fmla="*/ 60678 w 79022"/>
                <a:gd name="connsiteY6" fmla="*/ 1972733 h 197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22" h="1972733">
                  <a:moveTo>
                    <a:pt x="60678" y="0"/>
                  </a:moveTo>
                  <a:cubicBezTo>
                    <a:pt x="49389" y="79022"/>
                    <a:pt x="38100" y="158045"/>
                    <a:pt x="35278" y="254000"/>
                  </a:cubicBezTo>
                  <a:cubicBezTo>
                    <a:pt x="32456" y="349955"/>
                    <a:pt x="36689" y="441678"/>
                    <a:pt x="43744" y="575733"/>
                  </a:cubicBezTo>
                  <a:cubicBezTo>
                    <a:pt x="50800" y="709789"/>
                    <a:pt x="76200" y="918633"/>
                    <a:pt x="77611" y="1058333"/>
                  </a:cubicBezTo>
                  <a:cubicBezTo>
                    <a:pt x="79022" y="1198033"/>
                    <a:pt x="64911" y="1298222"/>
                    <a:pt x="52211" y="1413933"/>
                  </a:cubicBezTo>
                  <a:cubicBezTo>
                    <a:pt x="39511" y="1529644"/>
                    <a:pt x="0" y="1659467"/>
                    <a:pt x="1411" y="1752600"/>
                  </a:cubicBezTo>
                  <a:cubicBezTo>
                    <a:pt x="2822" y="1845733"/>
                    <a:pt x="60678" y="1972733"/>
                    <a:pt x="60678" y="1972733"/>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a:off x="5604933" y="3928533"/>
              <a:ext cx="203200" cy="169334"/>
            </a:xfrm>
            <a:custGeom>
              <a:avLst/>
              <a:gdLst>
                <a:gd name="connsiteX0" fmla="*/ 0 w 203200"/>
                <a:gd name="connsiteY0" fmla="*/ 0 h 169334"/>
                <a:gd name="connsiteX1" fmla="*/ 42334 w 203200"/>
                <a:gd name="connsiteY1" fmla="*/ 101600 h 169334"/>
                <a:gd name="connsiteX2" fmla="*/ 160867 w 203200"/>
                <a:gd name="connsiteY2" fmla="*/ 101600 h 169334"/>
                <a:gd name="connsiteX3" fmla="*/ 203200 w 203200"/>
                <a:gd name="connsiteY3" fmla="*/ 169334 h 169334"/>
              </a:gdLst>
              <a:ahLst/>
              <a:cxnLst>
                <a:cxn ang="0">
                  <a:pos x="connsiteX0" y="connsiteY0"/>
                </a:cxn>
                <a:cxn ang="0">
                  <a:pos x="connsiteX1" y="connsiteY1"/>
                </a:cxn>
                <a:cxn ang="0">
                  <a:pos x="connsiteX2" y="connsiteY2"/>
                </a:cxn>
                <a:cxn ang="0">
                  <a:pos x="connsiteX3" y="connsiteY3"/>
                </a:cxn>
              </a:cxnLst>
              <a:rect l="l" t="t" r="r" b="b"/>
              <a:pathLst>
                <a:path w="203200" h="169334">
                  <a:moveTo>
                    <a:pt x="0" y="0"/>
                  </a:moveTo>
                  <a:cubicBezTo>
                    <a:pt x="7761" y="42333"/>
                    <a:pt x="15523" y="84667"/>
                    <a:pt x="42334" y="101600"/>
                  </a:cubicBezTo>
                  <a:cubicBezTo>
                    <a:pt x="69145" y="118533"/>
                    <a:pt x="134056" y="90311"/>
                    <a:pt x="160867" y="101600"/>
                  </a:cubicBezTo>
                  <a:cubicBezTo>
                    <a:pt x="187678" y="112889"/>
                    <a:pt x="195439" y="141111"/>
                    <a:pt x="203200" y="169334"/>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4540956" y="3479800"/>
              <a:ext cx="1258711" cy="445912"/>
            </a:xfrm>
            <a:custGeom>
              <a:avLst/>
              <a:gdLst>
                <a:gd name="connsiteX0" fmla="*/ 1258711 w 1258711"/>
                <a:gd name="connsiteY0" fmla="*/ 0 h 445912"/>
                <a:gd name="connsiteX1" fmla="*/ 1038577 w 1258711"/>
                <a:gd name="connsiteY1" fmla="*/ 177800 h 445912"/>
                <a:gd name="connsiteX2" fmla="*/ 691444 w 1258711"/>
                <a:gd name="connsiteY2" fmla="*/ 321733 h 445912"/>
                <a:gd name="connsiteX3" fmla="*/ 445911 w 1258711"/>
                <a:gd name="connsiteY3" fmla="*/ 406400 h 445912"/>
                <a:gd name="connsiteX4" fmla="*/ 132644 w 1258711"/>
                <a:gd name="connsiteY4" fmla="*/ 440267 h 445912"/>
                <a:gd name="connsiteX5" fmla="*/ 5644 w 1258711"/>
                <a:gd name="connsiteY5" fmla="*/ 372533 h 445912"/>
                <a:gd name="connsiteX6" fmla="*/ 98777 w 1258711"/>
                <a:gd name="connsiteY6" fmla="*/ 262467 h 445912"/>
                <a:gd name="connsiteX7" fmla="*/ 149577 w 1258711"/>
                <a:gd name="connsiteY7" fmla="*/ 254000 h 44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11" h="445912">
                  <a:moveTo>
                    <a:pt x="1258711" y="0"/>
                  </a:moveTo>
                  <a:cubicBezTo>
                    <a:pt x="1195916" y="62089"/>
                    <a:pt x="1133122" y="124178"/>
                    <a:pt x="1038577" y="177800"/>
                  </a:cubicBezTo>
                  <a:cubicBezTo>
                    <a:pt x="944033" y="231422"/>
                    <a:pt x="790221" y="283633"/>
                    <a:pt x="691444" y="321733"/>
                  </a:cubicBezTo>
                  <a:cubicBezTo>
                    <a:pt x="592667" y="359833"/>
                    <a:pt x="539044" y="386644"/>
                    <a:pt x="445911" y="406400"/>
                  </a:cubicBezTo>
                  <a:cubicBezTo>
                    <a:pt x="352778" y="426156"/>
                    <a:pt x="206022" y="445912"/>
                    <a:pt x="132644" y="440267"/>
                  </a:cubicBezTo>
                  <a:cubicBezTo>
                    <a:pt x="59266" y="434622"/>
                    <a:pt x="11288" y="402166"/>
                    <a:pt x="5644" y="372533"/>
                  </a:cubicBezTo>
                  <a:cubicBezTo>
                    <a:pt x="0" y="342900"/>
                    <a:pt x="74788" y="282222"/>
                    <a:pt x="98777" y="262467"/>
                  </a:cubicBezTo>
                  <a:cubicBezTo>
                    <a:pt x="122766" y="242712"/>
                    <a:pt x="136171" y="248356"/>
                    <a:pt x="149577" y="254000"/>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4631266" y="3869267"/>
              <a:ext cx="880534" cy="331611"/>
            </a:xfrm>
            <a:custGeom>
              <a:avLst/>
              <a:gdLst>
                <a:gd name="connsiteX0" fmla="*/ 880534 w 880534"/>
                <a:gd name="connsiteY0" fmla="*/ 0 h 331611"/>
                <a:gd name="connsiteX1" fmla="*/ 558801 w 880534"/>
                <a:gd name="connsiteY1" fmla="*/ 228600 h 331611"/>
                <a:gd name="connsiteX2" fmla="*/ 237067 w 880534"/>
                <a:gd name="connsiteY2" fmla="*/ 313266 h 331611"/>
                <a:gd name="connsiteX3" fmla="*/ 33867 w 880534"/>
                <a:gd name="connsiteY3" fmla="*/ 330200 h 331611"/>
                <a:gd name="connsiteX4" fmla="*/ 33867 w 880534"/>
                <a:gd name="connsiteY4" fmla="*/ 304800 h 33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534" h="331611">
                  <a:moveTo>
                    <a:pt x="880534" y="0"/>
                  </a:moveTo>
                  <a:cubicBezTo>
                    <a:pt x="773289" y="88194"/>
                    <a:pt x="666045" y="176389"/>
                    <a:pt x="558801" y="228600"/>
                  </a:cubicBezTo>
                  <a:cubicBezTo>
                    <a:pt x="451557" y="280811"/>
                    <a:pt x="324556" y="296333"/>
                    <a:pt x="237067" y="313266"/>
                  </a:cubicBezTo>
                  <a:cubicBezTo>
                    <a:pt x="149578" y="330199"/>
                    <a:pt x="67734" y="331611"/>
                    <a:pt x="33867" y="330200"/>
                  </a:cubicBezTo>
                  <a:cubicBezTo>
                    <a:pt x="0" y="328789"/>
                    <a:pt x="33867" y="304800"/>
                    <a:pt x="33867" y="304800"/>
                  </a:cubicBezTo>
                </a:path>
              </a:pathLst>
            </a:custGeom>
            <a:ln w="31750">
              <a:solidFill>
                <a:srgbClr val="FFFF00"/>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8"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Arterial Supply to the Shoulder: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err="1" smtClean="0">
                <a:latin typeface="+mj-lt"/>
                <a:ea typeface="+mj-ea"/>
                <a:cs typeface="+mj-cs"/>
              </a:rPr>
              <a:t>Axillary</a:t>
            </a:r>
            <a:r>
              <a:rPr lang="en-US" sz="2800" b="1" dirty="0" smtClean="0">
                <a:latin typeface="+mj-lt"/>
                <a:ea typeface="+mj-ea"/>
                <a:cs typeface="+mj-cs"/>
              </a:rPr>
              <a:t> Artery</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 name="Rectangle 21"/>
          <p:cNvSpPr/>
          <p:nvPr/>
        </p:nvSpPr>
        <p:spPr>
          <a:xfrm>
            <a:off x="304800" y="2209800"/>
            <a:ext cx="1447800" cy="304800"/>
          </a:xfrm>
          <a:prstGeom prst="rect">
            <a:avLst/>
          </a:prstGeom>
          <a:solidFill>
            <a:srgbClr val="FF80E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04800" y="1295400"/>
            <a:ext cx="1371600" cy="304800"/>
          </a:xfrm>
          <a:prstGeom prst="rect">
            <a:avLst/>
          </a:prstGeom>
          <a:solidFill>
            <a:srgbClr val="30C8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28600" y="4572000"/>
            <a:ext cx="1447800" cy="304800"/>
          </a:xfrm>
          <a:prstGeom prst="rect">
            <a:avLst/>
          </a:prstGeom>
          <a:solidFill>
            <a:srgbClr val="28FF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descr="Picture 33.png"/>
          <p:cNvPicPr>
            <a:picLocks noChangeAspect="1"/>
          </p:cNvPicPr>
          <p:nvPr/>
        </p:nvPicPr>
        <p:blipFill>
          <a:blip r:embed="rId3"/>
          <a:stretch>
            <a:fillRect/>
          </a:stretch>
        </p:blipFill>
        <p:spPr>
          <a:xfrm>
            <a:off x="3429000" y="304800"/>
            <a:ext cx="6288440" cy="5867400"/>
          </a:xfrm>
          <a:prstGeom prst="rect">
            <a:avLst/>
          </a:prstGeom>
        </p:spPr>
      </p:pic>
      <p:sp>
        <p:nvSpPr>
          <p:cNvPr id="25" name="Content Placeholder 5"/>
          <p:cNvSpPr>
            <a:spLocks noGrp="1"/>
          </p:cNvSpPr>
          <p:nvPr>
            <p:ph sz="half" idx="2"/>
          </p:nvPr>
        </p:nvSpPr>
        <p:spPr>
          <a:xfrm>
            <a:off x="228600" y="1219200"/>
            <a:ext cx="4572000" cy="5181600"/>
          </a:xfrm>
        </p:spPr>
        <p:txBody>
          <a:bodyPr>
            <a:noAutofit/>
          </a:bodyPr>
          <a:lstStyle/>
          <a:p>
            <a:pPr marL="0" indent="0">
              <a:buNone/>
            </a:pPr>
            <a:r>
              <a:rPr lang="en-US" sz="1800" b="1" dirty="0" smtClean="0"/>
              <a:t>1</a:t>
            </a:r>
            <a:r>
              <a:rPr lang="en-US" sz="1800" b="1" baseline="30000" dirty="0" smtClean="0"/>
              <a:t>st</a:t>
            </a:r>
            <a:r>
              <a:rPr lang="en-US" sz="1800" b="1" dirty="0" smtClean="0"/>
              <a:t> Division</a:t>
            </a:r>
            <a:r>
              <a:rPr lang="en-US" sz="1800" dirty="0" smtClean="0"/>
              <a:t>:</a:t>
            </a:r>
          </a:p>
          <a:p>
            <a:pPr marL="0" indent="0">
              <a:buNone/>
            </a:pPr>
            <a:r>
              <a:rPr lang="en-US" sz="1800" dirty="0" smtClean="0"/>
              <a:t> - Superior Thoracic Artery</a:t>
            </a:r>
          </a:p>
          <a:p>
            <a:pPr marL="0" indent="0">
              <a:buNone/>
            </a:pPr>
            <a:endParaRPr lang="en-US" sz="1800" dirty="0" smtClean="0"/>
          </a:p>
          <a:p>
            <a:pPr marL="0" indent="0">
              <a:buNone/>
            </a:pPr>
            <a:r>
              <a:rPr lang="en-US" sz="1800" b="1" dirty="0" smtClean="0"/>
              <a:t>2</a:t>
            </a:r>
            <a:r>
              <a:rPr lang="en-US" sz="1800" b="1" baseline="30000" dirty="0" smtClean="0"/>
              <a:t>nd</a:t>
            </a:r>
            <a:r>
              <a:rPr lang="en-US" sz="1800" b="1" dirty="0" smtClean="0"/>
              <a:t> </a:t>
            </a:r>
            <a:r>
              <a:rPr lang="en-US" sz="1800" b="1" dirty="0" err="1" smtClean="0"/>
              <a:t>Divison</a:t>
            </a:r>
            <a:r>
              <a:rPr lang="en-US" sz="1800" dirty="0" smtClean="0"/>
              <a:t>:</a:t>
            </a:r>
          </a:p>
          <a:p>
            <a:pPr marL="0" indent="0">
              <a:buNone/>
            </a:pPr>
            <a:r>
              <a:rPr lang="en-US" sz="1800" dirty="0" smtClean="0"/>
              <a:t> - </a:t>
            </a:r>
            <a:r>
              <a:rPr lang="en-US" sz="1800" dirty="0" err="1" smtClean="0"/>
              <a:t>Thoracoacromial</a:t>
            </a:r>
            <a:r>
              <a:rPr lang="en-US" sz="1800" dirty="0" smtClean="0"/>
              <a:t> Artery</a:t>
            </a:r>
          </a:p>
          <a:p>
            <a:pPr marL="0" indent="0">
              <a:buNone/>
            </a:pPr>
            <a:r>
              <a:rPr lang="en-US" sz="1800" dirty="0" smtClean="0"/>
              <a:t>       a. Pectoral Branch</a:t>
            </a:r>
          </a:p>
          <a:p>
            <a:pPr marL="0" indent="0">
              <a:buNone/>
            </a:pPr>
            <a:r>
              <a:rPr lang="en-US" sz="1800" dirty="0" smtClean="0"/>
              <a:t>       </a:t>
            </a:r>
            <a:r>
              <a:rPr lang="en-US" sz="1800" dirty="0" err="1" smtClean="0"/>
              <a:t>b</a:t>
            </a:r>
            <a:r>
              <a:rPr lang="en-US" sz="1800" dirty="0" smtClean="0"/>
              <a:t>. Deltoid Branch</a:t>
            </a:r>
          </a:p>
          <a:p>
            <a:pPr marL="0" indent="0">
              <a:buNone/>
            </a:pPr>
            <a:r>
              <a:rPr lang="en-US" sz="1800" dirty="0" smtClean="0"/>
              <a:t>       </a:t>
            </a:r>
            <a:r>
              <a:rPr lang="en-US" sz="1800" dirty="0" err="1" smtClean="0"/>
              <a:t>c</a:t>
            </a:r>
            <a:r>
              <a:rPr lang="en-US" sz="1800" dirty="0" smtClean="0"/>
              <a:t>. </a:t>
            </a:r>
            <a:r>
              <a:rPr lang="en-US" sz="1800" dirty="0" err="1" smtClean="0"/>
              <a:t>Acromial</a:t>
            </a:r>
            <a:r>
              <a:rPr lang="en-US" sz="1800" dirty="0" smtClean="0"/>
              <a:t> Branch</a:t>
            </a:r>
          </a:p>
          <a:p>
            <a:pPr marL="0" indent="0">
              <a:buNone/>
            </a:pPr>
            <a:r>
              <a:rPr lang="en-US" sz="1800" dirty="0" smtClean="0"/>
              <a:t> - Lateral Thoracic Artery</a:t>
            </a:r>
          </a:p>
          <a:p>
            <a:pPr marL="0" indent="0">
              <a:buNone/>
            </a:pPr>
            <a:endParaRPr lang="en-US" sz="1800" dirty="0" smtClean="0"/>
          </a:p>
          <a:p>
            <a:pPr marL="0" indent="0">
              <a:buNone/>
            </a:pPr>
            <a:r>
              <a:rPr lang="en-US" sz="1800" b="1" dirty="0" smtClean="0"/>
              <a:t>3</a:t>
            </a:r>
            <a:r>
              <a:rPr lang="en-US" sz="1800" b="1" baseline="30000" dirty="0" smtClean="0"/>
              <a:t>rd</a:t>
            </a:r>
            <a:r>
              <a:rPr lang="en-US" sz="1800" b="1" dirty="0" smtClean="0"/>
              <a:t> Division</a:t>
            </a:r>
            <a:r>
              <a:rPr lang="en-US" sz="1800" dirty="0" smtClean="0"/>
              <a:t>:</a:t>
            </a:r>
          </a:p>
          <a:p>
            <a:pPr marL="0" indent="0">
              <a:buNone/>
            </a:pPr>
            <a:r>
              <a:rPr lang="en-US" sz="1800" dirty="0" smtClean="0"/>
              <a:t> - </a:t>
            </a:r>
            <a:r>
              <a:rPr lang="en-US" sz="1800" dirty="0" err="1" smtClean="0"/>
              <a:t>Subscapular</a:t>
            </a:r>
            <a:r>
              <a:rPr lang="en-US" sz="1800" dirty="0" smtClean="0"/>
              <a:t> Artery</a:t>
            </a:r>
          </a:p>
          <a:p>
            <a:pPr marL="0" indent="0">
              <a:buNone/>
            </a:pPr>
            <a:r>
              <a:rPr lang="en-US" sz="1800" dirty="0" smtClean="0"/>
              <a:t> - Anterior Circumflex Humeral Artery</a:t>
            </a:r>
          </a:p>
          <a:p>
            <a:pPr marL="0" indent="0">
              <a:buNone/>
            </a:pPr>
            <a:r>
              <a:rPr lang="en-US" sz="1800" dirty="0" smtClean="0"/>
              <a:t> - Posterior Circumflex Humeral Artery</a:t>
            </a:r>
          </a:p>
        </p:txBody>
      </p:sp>
      <p:sp>
        <p:nvSpPr>
          <p:cNvPr id="15"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Arterial Supply to the Shoulder: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err="1" smtClean="0">
                <a:latin typeface="+mj-lt"/>
                <a:ea typeface="+mj-ea"/>
                <a:cs typeface="+mj-cs"/>
              </a:rPr>
              <a:t>Axillary</a:t>
            </a:r>
            <a:r>
              <a:rPr lang="en-US" sz="2800" b="1" dirty="0" smtClean="0">
                <a:latin typeface="+mj-lt"/>
                <a:ea typeface="+mj-ea"/>
                <a:cs typeface="+mj-cs"/>
              </a:rPr>
              <a:t> Artery</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19" name="Group 18"/>
          <p:cNvGrpSpPr/>
          <p:nvPr/>
        </p:nvGrpSpPr>
        <p:grpSpPr>
          <a:xfrm>
            <a:off x="6647826" y="2423138"/>
            <a:ext cx="557225" cy="1251395"/>
            <a:chOff x="6647826" y="2423138"/>
            <a:chExt cx="557225" cy="1251395"/>
          </a:xfrm>
        </p:grpSpPr>
        <p:sp>
          <p:nvSpPr>
            <p:cNvPr id="28" name="Freeform 27"/>
            <p:cNvSpPr/>
            <p:nvPr/>
          </p:nvSpPr>
          <p:spPr>
            <a:xfrm>
              <a:off x="6915856" y="2514600"/>
              <a:ext cx="196144" cy="1159933"/>
            </a:xfrm>
            <a:custGeom>
              <a:avLst/>
              <a:gdLst>
                <a:gd name="connsiteX0" fmla="*/ 145344 w 196144"/>
                <a:gd name="connsiteY0" fmla="*/ 0 h 1159933"/>
                <a:gd name="connsiteX1" fmla="*/ 18344 w 196144"/>
                <a:gd name="connsiteY1" fmla="*/ 330200 h 1159933"/>
                <a:gd name="connsiteX2" fmla="*/ 35277 w 196144"/>
                <a:gd name="connsiteY2" fmla="*/ 643467 h 1159933"/>
                <a:gd name="connsiteX3" fmla="*/ 128411 w 196144"/>
                <a:gd name="connsiteY3" fmla="*/ 905933 h 1159933"/>
                <a:gd name="connsiteX4" fmla="*/ 196144 w 196144"/>
                <a:gd name="connsiteY4" fmla="*/ 1159933 h 115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44" h="1159933">
                  <a:moveTo>
                    <a:pt x="145344" y="0"/>
                  </a:moveTo>
                  <a:cubicBezTo>
                    <a:pt x="91016" y="111478"/>
                    <a:pt x="36688" y="222956"/>
                    <a:pt x="18344" y="330200"/>
                  </a:cubicBezTo>
                  <a:cubicBezTo>
                    <a:pt x="0" y="437444"/>
                    <a:pt x="16933" y="547512"/>
                    <a:pt x="35277" y="643467"/>
                  </a:cubicBezTo>
                  <a:cubicBezTo>
                    <a:pt x="53621" y="739422"/>
                    <a:pt x="101600" y="819855"/>
                    <a:pt x="128411" y="905933"/>
                  </a:cubicBezTo>
                  <a:cubicBezTo>
                    <a:pt x="155222" y="992011"/>
                    <a:pt x="196144" y="1159933"/>
                    <a:pt x="196144" y="1159933"/>
                  </a:cubicBezTo>
                </a:path>
              </a:pathLst>
            </a:custGeom>
            <a:ln w="31750">
              <a:solidFill>
                <a:srgbClr val="30C8FF"/>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6647826" y="2423138"/>
              <a:ext cx="557225" cy="414655"/>
            </a:xfrm>
            <a:custGeom>
              <a:avLst/>
              <a:gdLst>
                <a:gd name="connsiteX0" fmla="*/ 557225 w 557225"/>
                <a:gd name="connsiteY0" fmla="*/ 0 h 414655"/>
                <a:gd name="connsiteX1" fmla="*/ 0 w 557225"/>
                <a:gd name="connsiteY1" fmla="*/ 414655 h 414655"/>
              </a:gdLst>
              <a:ahLst/>
              <a:cxnLst>
                <a:cxn ang="0">
                  <a:pos x="connsiteX0" y="connsiteY0"/>
                </a:cxn>
                <a:cxn ang="0">
                  <a:pos x="connsiteX1" y="connsiteY1"/>
                </a:cxn>
              </a:cxnLst>
              <a:rect l="l" t="t" r="r" b="b"/>
              <a:pathLst>
                <a:path w="557225" h="414655">
                  <a:moveTo>
                    <a:pt x="557225" y="0"/>
                  </a:moveTo>
                  <a:lnTo>
                    <a:pt x="0" y="414655"/>
                  </a:lnTo>
                </a:path>
              </a:pathLst>
            </a:custGeom>
            <a:ln w="50800">
              <a:solidFill>
                <a:srgbClr val="30C8FF"/>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0" name="Group 19"/>
          <p:cNvGrpSpPr/>
          <p:nvPr/>
        </p:nvGrpSpPr>
        <p:grpSpPr>
          <a:xfrm>
            <a:off x="5105400" y="2463800"/>
            <a:ext cx="1503550" cy="3437467"/>
            <a:chOff x="5105400" y="2463800"/>
            <a:chExt cx="1503550" cy="3437467"/>
          </a:xfrm>
        </p:grpSpPr>
        <p:sp>
          <p:nvSpPr>
            <p:cNvPr id="29" name="Freeform 28"/>
            <p:cNvSpPr/>
            <p:nvPr/>
          </p:nvSpPr>
          <p:spPr>
            <a:xfrm>
              <a:off x="6282267" y="3105856"/>
              <a:ext cx="218721" cy="771877"/>
            </a:xfrm>
            <a:custGeom>
              <a:avLst/>
              <a:gdLst>
                <a:gd name="connsiteX0" fmla="*/ 0 w 218721"/>
                <a:gd name="connsiteY0" fmla="*/ 9877 h 771877"/>
                <a:gd name="connsiteX1" fmla="*/ 143933 w 218721"/>
                <a:gd name="connsiteY1" fmla="*/ 26811 h 771877"/>
                <a:gd name="connsiteX2" fmla="*/ 211666 w 218721"/>
                <a:gd name="connsiteY2" fmla="*/ 170744 h 771877"/>
                <a:gd name="connsiteX3" fmla="*/ 186266 w 218721"/>
                <a:gd name="connsiteY3" fmla="*/ 340077 h 771877"/>
                <a:gd name="connsiteX4" fmla="*/ 152400 w 218721"/>
                <a:gd name="connsiteY4" fmla="*/ 509411 h 771877"/>
                <a:gd name="connsiteX5" fmla="*/ 194733 w 218721"/>
                <a:gd name="connsiteY5" fmla="*/ 771877 h 771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21" h="771877">
                  <a:moveTo>
                    <a:pt x="0" y="9877"/>
                  </a:moveTo>
                  <a:cubicBezTo>
                    <a:pt x="54327" y="4938"/>
                    <a:pt x="108655" y="0"/>
                    <a:pt x="143933" y="26811"/>
                  </a:cubicBezTo>
                  <a:cubicBezTo>
                    <a:pt x="179211" y="53622"/>
                    <a:pt x="204611" y="118533"/>
                    <a:pt x="211666" y="170744"/>
                  </a:cubicBezTo>
                  <a:cubicBezTo>
                    <a:pt x="218721" y="222955"/>
                    <a:pt x="196144" y="283633"/>
                    <a:pt x="186266" y="340077"/>
                  </a:cubicBezTo>
                  <a:cubicBezTo>
                    <a:pt x="176388" y="396521"/>
                    <a:pt x="150989" y="437444"/>
                    <a:pt x="152400" y="509411"/>
                  </a:cubicBezTo>
                  <a:cubicBezTo>
                    <a:pt x="153811" y="581378"/>
                    <a:pt x="194733" y="771877"/>
                    <a:pt x="194733" y="771877"/>
                  </a:cubicBezTo>
                </a:path>
              </a:pathLst>
            </a:custGeom>
            <a:ln w="31750">
              <a:solidFill>
                <a:srgbClr val="FF80E2"/>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5105400" y="2683934"/>
              <a:ext cx="1384300" cy="516466"/>
            </a:xfrm>
            <a:custGeom>
              <a:avLst/>
              <a:gdLst>
                <a:gd name="connsiteX0" fmla="*/ 1303867 w 1384300"/>
                <a:gd name="connsiteY0" fmla="*/ 431799 h 516466"/>
                <a:gd name="connsiteX1" fmla="*/ 1354667 w 1384300"/>
                <a:gd name="connsiteY1" fmla="*/ 380999 h 516466"/>
                <a:gd name="connsiteX2" fmla="*/ 1286933 w 1384300"/>
                <a:gd name="connsiteY2" fmla="*/ 296333 h 516466"/>
                <a:gd name="connsiteX3" fmla="*/ 770467 w 1384300"/>
                <a:gd name="connsiteY3" fmla="*/ 93133 h 516466"/>
                <a:gd name="connsiteX4" fmla="*/ 584200 w 1384300"/>
                <a:gd name="connsiteY4" fmla="*/ 33866 h 516466"/>
                <a:gd name="connsiteX5" fmla="*/ 338667 w 1384300"/>
                <a:gd name="connsiteY5" fmla="*/ 16933 h 516466"/>
                <a:gd name="connsiteX6" fmla="*/ 245533 w 1384300"/>
                <a:gd name="connsiteY6" fmla="*/ 135466 h 516466"/>
                <a:gd name="connsiteX7" fmla="*/ 143933 w 1384300"/>
                <a:gd name="connsiteY7" fmla="*/ 347133 h 516466"/>
                <a:gd name="connsiteX8" fmla="*/ 0 w 1384300"/>
                <a:gd name="connsiteY8" fmla="*/ 516466 h 51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300" h="516466">
                  <a:moveTo>
                    <a:pt x="1303867" y="431799"/>
                  </a:moveTo>
                  <a:cubicBezTo>
                    <a:pt x="1330678" y="417688"/>
                    <a:pt x="1357489" y="403577"/>
                    <a:pt x="1354667" y="380999"/>
                  </a:cubicBezTo>
                  <a:cubicBezTo>
                    <a:pt x="1351845" y="358421"/>
                    <a:pt x="1384300" y="344311"/>
                    <a:pt x="1286933" y="296333"/>
                  </a:cubicBezTo>
                  <a:cubicBezTo>
                    <a:pt x="1189566" y="248355"/>
                    <a:pt x="887589" y="136877"/>
                    <a:pt x="770467" y="93133"/>
                  </a:cubicBezTo>
                  <a:cubicBezTo>
                    <a:pt x="653345" y="49389"/>
                    <a:pt x="656167" y="46566"/>
                    <a:pt x="584200" y="33866"/>
                  </a:cubicBezTo>
                  <a:cubicBezTo>
                    <a:pt x="512233" y="21166"/>
                    <a:pt x="395112" y="0"/>
                    <a:pt x="338667" y="16933"/>
                  </a:cubicBezTo>
                  <a:cubicBezTo>
                    <a:pt x="282222" y="33866"/>
                    <a:pt x="277989" y="80433"/>
                    <a:pt x="245533" y="135466"/>
                  </a:cubicBezTo>
                  <a:cubicBezTo>
                    <a:pt x="213077" y="190499"/>
                    <a:pt x="184855" y="283633"/>
                    <a:pt x="143933" y="347133"/>
                  </a:cubicBezTo>
                  <a:cubicBezTo>
                    <a:pt x="103011" y="410633"/>
                    <a:pt x="51505" y="463549"/>
                    <a:pt x="0" y="516466"/>
                  </a:cubicBezTo>
                </a:path>
              </a:pathLst>
            </a:custGeom>
            <a:ln w="31750">
              <a:solidFill>
                <a:srgbClr val="FF80E2"/>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359400" y="2463800"/>
              <a:ext cx="880533" cy="423333"/>
            </a:xfrm>
            <a:custGeom>
              <a:avLst/>
              <a:gdLst>
                <a:gd name="connsiteX0" fmla="*/ 880533 w 880533"/>
                <a:gd name="connsiteY0" fmla="*/ 423333 h 423333"/>
                <a:gd name="connsiteX1" fmla="*/ 795867 w 880533"/>
                <a:gd name="connsiteY1" fmla="*/ 287867 h 423333"/>
                <a:gd name="connsiteX2" fmla="*/ 660400 w 880533"/>
                <a:gd name="connsiteY2" fmla="*/ 245533 h 423333"/>
                <a:gd name="connsiteX3" fmla="*/ 516467 w 880533"/>
                <a:gd name="connsiteY3" fmla="*/ 101600 h 423333"/>
                <a:gd name="connsiteX4" fmla="*/ 304800 w 880533"/>
                <a:gd name="connsiteY4" fmla="*/ 50800 h 423333"/>
                <a:gd name="connsiteX5" fmla="*/ 59267 w 880533"/>
                <a:gd name="connsiteY5" fmla="*/ 42333 h 423333"/>
                <a:gd name="connsiteX6" fmla="*/ 0 w 880533"/>
                <a:gd name="connsiteY6" fmla="*/ 0 h 4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533" h="423333">
                  <a:moveTo>
                    <a:pt x="880533" y="423333"/>
                  </a:moveTo>
                  <a:cubicBezTo>
                    <a:pt x="856544" y="370416"/>
                    <a:pt x="832556" y="317500"/>
                    <a:pt x="795867" y="287867"/>
                  </a:cubicBezTo>
                  <a:cubicBezTo>
                    <a:pt x="759178" y="258234"/>
                    <a:pt x="706967" y="276577"/>
                    <a:pt x="660400" y="245533"/>
                  </a:cubicBezTo>
                  <a:cubicBezTo>
                    <a:pt x="613833" y="214489"/>
                    <a:pt x="575734" y="134055"/>
                    <a:pt x="516467" y="101600"/>
                  </a:cubicBezTo>
                  <a:cubicBezTo>
                    <a:pt x="457200" y="69145"/>
                    <a:pt x="381000" y="60678"/>
                    <a:pt x="304800" y="50800"/>
                  </a:cubicBezTo>
                  <a:cubicBezTo>
                    <a:pt x="228600" y="40922"/>
                    <a:pt x="110067" y="50800"/>
                    <a:pt x="59267" y="42333"/>
                  </a:cubicBezTo>
                  <a:cubicBezTo>
                    <a:pt x="8467" y="33866"/>
                    <a:pt x="0" y="0"/>
                    <a:pt x="0" y="0"/>
                  </a:cubicBezTo>
                </a:path>
              </a:pathLst>
            </a:custGeom>
            <a:ln w="31750">
              <a:solidFill>
                <a:srgbClr val="FF80E2"/>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6025445" y="3149600"/>
              <a:ext cx="290688" cy="2751667"/>
            </a:xfrm>
            <a:custGeom>
              <a:avLst/>
              <a:gdLst>
                <a:gd name="connsiteX0" fmla="*/ 222955 w 290688"/>
                <a:gd name="connsiteY0" fmla="*/ 0 h 2751667"/>
                <a:gd name="connsiteX1" fmla="*/ 214488 w 290688"/>
                <a:gd name="connsiteY1" fmla="*/ 127000 h 2751667"/>
                <a:gd name="connsiteX2" fmla="*/ 121355 w 290688"/>
                <a:gd name="connsiteY2" fmla="*/ 491067 h 2751667"/>
                <a:gd name="connsiteX3" fmla="*/ 36688 w 290688"/>
                <a:gd name="connsiteY3" fmla="*/ 1075267 h 2751667"/>
                <a:gd name="connsiteX4" fmla="*/ 2822 w 290688"/>
                <a:gd name="connsiteY4" fmla="*/ 1397000 h 2751667"/>
                <a:gd name="connsiteX5" fmla="*/ 19755 w 290688"/>
                <a:gd name="connsiteY5" fmla="*/ 1600200 h 2751667"/>
                <a:gd name="connsiteX6" fmla="*/ 121355 w 290688"/>
                <a:gd name="connsiteY6" fmla="*/ 2006600 h 2751667"/>
                <a:gd name="connsiteX7" fmla="*/ 112888 w 290688"/>
                <a:gd name="connsiteY7" fmla="*/ 2277533 h 2751667"/>
                <a:gd name="connsiteX8" fmla="*/ 155222 w 290688"/>
                <a:gd name="connsiteY8" fmla="*/ 2514600 h 2751667"/>
                <a:gd name="connsiteX9" fmla="*/ 290688 w 290688"/>
                <a:gd name="connsiteY9" fmla="*/ 2751667 h 275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688" h="2751667">
                  <a:moveTo>
                    <a:pt x="222955" y="0"/>
                  </a:moveTo>
                  <a:cubicBezTo>
                    <a:pt x="227188" y="22578"/>
                    <a:pt x="231421" y="45156"/>
                    <a:pt x="214488" y="127000"/>
                  </a:cubicBezTo>
                  <a:cubicBezTo>
                    <a:pt x="197555" y="208845"/>
                    <a:pt x="150988" y="333022"/>
                    <a:pt x="121355" y="491067"/>
                  </a:cubicBezTo>
                  <a:cubicBezTo>
                    <a:pt x="91722" y="649112"/>
                    <a:pt x="56444" y="924278"/>
                    <a:pt x="36688" y="1075267"/>
                  </a:cubicBezTo>
                  <a:cubicBezTo>
                    <a:pt x="16933" y="1226256"/>
                    <a:pt x="5644" y="1309511"/>
                    <a:pt x="2822" y="1397000"/>
                  </a:cubicBezTo>
                  <a:cubicBezTo>
                    <a:pt x="0" y="1484489"/>
                    <a:pt x="0" y="1498600"/>
                    <a:pt x="19755" y="1600200"/>
                  </a:cubicBezTo>
                  <a:cubicBezTo>
                    <a:pt x="39511" y="1701800"/>
                    <a:pt x="105833" y="1893711"/>
                    <a:pt x="121355" y="2006600"/>
                  </a:cubicBezTo>
                  <a:cubicBezTo>
                    <a:pt x="136877" y="2119489"/>
                    <a:pt x="107244" y="2192866"/>
                    <a:pt x="112888" y="2277533"/>
                  </a:cubicBezTo>
                  <a:cubicBezTo>
                    <a:pt x="118532" y="2362200"/>
                    <a:pt x="125589" y="2435578"/>
                    <a:pt x="155222" y="2514600"/>
                  </a:cubicBezTo>
                  <a:cubicBezTo>
                    <a:pt x="184855" y="2593622"/>
                    <a:pt x="237771" y="2672644"/>
                    <a:pt x="290688" y="2751667"/>
                  </a:cubicBezTo>
                </a:path>
              </a:pathLst>
            </a:custGeom>
            <a:ln w="31750">
              <a:solidFill>
                <a:srgbClr val="FF80E2"/>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6025807" y="2863709"/>
              <a:ext cx="583143" cy="453529"/>
            </a:xfrm>
            <a:custGeom>
              <a:avLst/>
              <a:gdLst>
                <a:gd name="connsiteX0" fmla="*/ 583143 w 583143"/>
                <a:gd name="connsiteY0" fmla="*/ 0 h 453529"/>
                <a:gd name="connsiteX1" fmla="*/ 0 w 583143"/>
                <a:gd name="connsiteY1" fmla="*/ 453529 h 453529"/>
              </a:gdLst>
              <a:ahLst/>
              <a:cxnLst>
                <a:cxn ang="0">
                  <a:pos x="connsiteX0" y="connsiteY0"/>
                </a:cxn>
                <a:cxn ang="0">
                  <a:pos x="connsiteX1" y="connsiteY1"/>
                </a:cxn>
              </a:cxnLst>
              <a:rect l="l" t="t" r="r" b="b"/>
              <a:pathLst>
                <a:path w="583143" h="453529">
                  <a:moveTo>
                    <a:pt x="583143" y="0"/>
                  </a:moveTo>
                  <a:lnTo>
                    <a:pt x="0" y="453529"/>
                  </a:lnTo>
                </a:path>
              </a:pathLst>
            </a:custGeom>
            <a:ln w="50800">
              <a:solidFill>
                <a:srgbClr val="FF80E2"/>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1" name="Group 20"/>
          <p:cNvGrpSpPr/>
          <p:nvPr/>
        </p:nvGrpSpPr>
        <p:grpSpPr>
          <a:xfrm>
            <a:off x="4540956" y="3382027"/>
            <a:ext cx="1407099" cy="2485373"/>
            <a:chOff x="4540956" y="3382027"/>
            <a:chExt cx="1407099" cy="2485373"/>
          </a:xfrm>
        </p:grpSpPr>
        <p:sp>
          <p:nvSpPr>
            <p:cNvPr id="33" name="Freeform 32"/>
            <p:cNvSpPr/>
            <p:nvPr/>
          </p:nvSpPr>
          <p:spPr>
            <a:xfrm>
              <a:off x="5561189" y="3894667"/>
              <a:ext cx="79022" cy="1972733"/>
            </a:xfrm>
            <a:custGeom>
              <a:avLst/>
              <a:gdLst>
                <a:gd name="connsiteX0" fmla="*/ 60678 w 79022"/>
                <a:gd name="connsiteY0" fmla="*/ 0 h 1972733"/>
                <a:gd name="connsiteX1" fmla="*/ 35278 w 79022"/>
                <a:gd name="connsiteY1" fmla="*/ 254000 h 1972733"/>
                <a:gd name="connsiteX2" fmla="*/ 43744 w 79022"/>
                <a:gd name="connsiteY2" fmla="*/ 575733 h 1972733"/>
                <a:gd name="connsiteX3" fmla="*/ 77611 w 79022"/>
                <a:gd name="connsiteY3" fmla="*/ 1058333 h 1972733"/>
                <a:gd name="connsiteX4" fmla="*/ 52211 w 79022"/>
                <a:gd name="connsiteY4" fmla="*/ 1413933 h 1972733"/>
                <a:gd name="connsiteX5" fmla="*/ 1411 w 79022"/>
                <a:gd name="connsiteY5" fmla="*/ 1752600 h 1972733"/>
                <a:gd name="connsiteX6" fmla="*/ 60678 w 79022"/>
                <a:gd name="connsiteY6" fmla="*/ 1972733 h 197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22" h="1972733">
                  <a:moveTo>
                    <a:pt x="60678" y="0"/>
                  </a:moveTo>
                  <a:cubicBezTo>
                    <a:pt x="49389" y="79022"/>
                    <a:pt x="38100" y="158045"/>
                    <a:pt x="35278" y="254000"/>
                  </a:cubicBezTo>
                  <a:cubicBezTo>
                    <a:pt x="32456" y="349955"/>
                    <a:pt x="36689" y="441678"/>
                    <a:pt x="43744" y="575733"/>
                  </a:cubicBezTo>
                  <a:cubicBezTo>
                    <a:pt x="50800" y="709789"/>
                    <a:pt x="76200" y="918633"/>
                    <a:pt x="77611" y="1058333"/>
                  </a:cubicBezTo>
                  <a:cubicBezTo>
                    <a:pt x="79022" y="1198033"/>
                    <a:pt x="64911" y="1298222"/>
                    <a:pt x="52211" y="1413933"/>
                  </a:cubicBezTo>
                  <a:cubicBezTo>
                    <a:pt x="39511" y="1529644"/>
                    <a:pt x="0" y="1659467"/>
                    <a:pt x="1411" y="1752600"/>
                  </a:cubicBezTo>
                  <a:cubicBezTo>
                    <a:pt x="2822" y="1845733"/>
                    <a:pt x="60678" y="1972733"/>
                    <a:pt x="60678" y="1972733"/>
                  </a:cubicBezTo>
                </a:path>
              </a:pathLst>
            </a:custGeom>
            <a:ln w="31750">
              <a:solidFill>
                <a:srgbClr val="28FF1F"/>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4540956" y="3479800"/>
              <a:ext cx="1258711" cy="445912"/>
            </a:xfrm>
            <a:custGeom>
              <a:avLst/>
              <a:gdLst>
                <a:gd name="connsiteX0" fmla="*/ 1258711 w 1258711"/>
                <a:gd name="connsiteY0" fmla="*/ 0 h 445912"/>
                <a:gd name="connsiteX1" fmla="*/ 1038577 w 1258711"/>
                <a:gd name="connsiteY1" fmla="*/ 177800 h 445912"/>
                <a:gd name="connsiteX2" fmla="*/ 691444 w 1258711"/>
                <a:gd name="connsiteY2" fmla="*/ 321733 h 445912"/>
                <a:gd name="connsiteX3" fmla="*/ 445911 w 1258711"/>
                <a:gd name="connsiteY3" fmla="*/ 406400 h 445912"/>
                <a:gd name="connsiteX4" fmla="*/ 132644 w 1258711"/>
                <a:gd name="connsiteY4" fmla="*/ 440267 h 445912"/>
                <a:gd name="connsiteX5" fmla="*/ 5644 w 1258711"/>
                <a:gd name="connsiteY5" fmla="*/ 372533 h 445912"/>
                <a:gd name="connsiteX6" fmla="*/ 98777 w 1258711"/>
                <a:gd name="connsiteY6" fmla="*/ 262467 h 445912"/>
                <a:gd name="connsiteX7" fmla="*/ 149577 w 1258711"/>
                <a:gd name="connsiteY7" fmla="*/ 254000 h 44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711" h="445912">
                  <a:moveTo>
                    <a:pt x="1258711" y="0"/>
                  </a:moveTo>
                  <a:cubicBezTo>
                    <a:pt x="1195916" y="62089"/>
                    <a:pt x="1133122" y="124178"/>
                    <a:pt x="1038577" y="177800"/>
                  </a:cubicBezTo>
                  <a:cubicBezTo>
                    <a:pt x="944033" y="231422"/>
                    <a:pt x="790221" y="283633"/>
                    <a:pt x="691444" y="321733"/>
                  </a:cubicBezTo>
                  <a:cubicBezTo>
                    <a:pt x="592667" y="359833"/>
                    <a:pt x="539044" y="386644"/>
                    <a:pt x="445911" y="406400"/>
                  </a:cubicBezTo>
                  <a:cubicBezTo>
                    <a:pt x="352778" y="426156"/>
                    <a:pt x="206022" y="445912"/>
                    <a:pt x="132644" y="440267"/>
                  </a:cubicBezTo>
                  <a:cubicBezTo>
                    <a:pt x="59266" y="434622"/>
                    <a:pt x="11288" y="402166"/>
                    <a:pt x="5644" y="372533"/>
                  </a:cubicBezTo>
                  <a:cubicBezTo>
                    <a:pt x="0" y="342900"/>
                    <a:pt x="74788" y="282222"/>
                    <a:pt x="98777" y="262467"/>
                  </a:cubicBezTo>
                  <a:cubicBezTo>
                    <a:pt x="122766" y="242712"/>
                    <a:pt x="136171" y="248356"/>
                    <a:pt x="149577" y="254000"/>
                  </a:cubicBezTo>
                </a:path>
              </a:pathLst>
            </a:custGeom>
            <a:ln w="31750">
              <a:solidFill>
                <a:srgbClr val="28FF1F"/>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4631266" y="3869267"/>
              <a:ext cx="880534" cy="331611"/>
            </a:xfrm>
            <a:custGeom>
              <a:avLst/>
              <a:gdLst>
                <a:gd name="connsiteX0" fmla="*/ 880534 w 880534"/>
                <a:gd name="connsiteY0" fmla="*/ 0 h 331611"/>
                <a:gd name="connsiteX1" fmla="*/ 558801 w 880534"/>
                <a:gd name="connsiteY1" fmla="*/ 228600 h 331611"/>
                <a:gd name="connsiteX2" fmla="*/ 237067 w 880534"/>
                <a:gd name="connsiteY2" fmla="*/ 313266 h 331611"/>
                <a:gd name="connsiteX3" fmla="*/ 33867 w 880534"/>
                <a:gd name="connsiteY3" fmla="*/ 330200 h 331611"/>
                <a:gd name="connsiteX4" fmla="*/ 33867 w 880534"/>
                <a:gd name="connsiteY4" fmla="*/ 304800 h 33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534" h="331611">
                  <a:moveTo>
                    <a:pt x="880534" y="0"/>
                  </a:moveTo>
                  <a:cubicBezTo>
                    <a:pt x="773289" y="88194"/>
                    <a:pt x="666045" y="176389"/>
                    <a:pt x="558801" y="228600"/>
                  </a:cubicBezTo>
                  <a:cubicBezTo>
                    <a:pt x="451557" y="280811"/>
                    <a:pt x="324556" y="296333"/>
                    <a:pt x="237067" y="313266"/>
                  </a:cubicBezTo>
                  <a:cubicBezTo>
                    <a:pt x="149578" y="330199"/>
                    <a:pt x="67734" y="331611"/>
                    <a:pt x="33867" y="330200"/>
                  </a:cubicBezTo>
                  <a:cubicBezTo>
                    <a:pt x="0" y="328789"/>
                    <a:pt x="33867" y="304800"/>
                    <a:pt x="33867" y="304800"/>
                  </a:cubicBezTo>
                </a:path>
              </a:pathLst>
            </a:custGeom>
            <a:ln w="31750">
              <a:solidFill>
                <a:srgbClr val="28FF1F"/>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209407" y="3382027"/>
              <a:ext cx="738648" cy="1153259"/>
            </a:xfrm>
            <a:custGeom>
              <a:avLst/>
              <a:gdLst>
                <a:gd name="connsiteX0" fmla="*/ 738648 w 738648"/>
                <a:gd name="connsiteY0" fmla="*/ 0 h 1153259"/>
                <a:gd name="connsiteX1" fmla="*/ 220299 w 738648"/>
                <a:gd name="connsiteY1" fmla="*/ 725646 h 1153259"/>
                <a:gd name="connsiteX2" fmla="*/ 0 w 738648"/>
                <a:gd name="connsiteY2" fmla="*/ 1153259 h 1153259"/>
              </a:gdLst>
              <a:ahLst/>
              <a:cxnLst>
                <a:cxn ang="0">
                  <a:pos x="connsiteX0" y="connsiteY0"/>
                </a:cxn>
                <a:cxn ang="0">
                  <a:pos x="connsiteX1" y="connsiteY1"/>
                </a:cxn>
                <a:cxn ang="0">
                  <a:pos x="connsiteX2" y="connsiteY2"/>
                </a:cxn>
              </a:cxnLst>
              <a:rect l="l" t="t" r="r" b="b"/>
              <a:pathLst>
                <a:path w="738648" h="1153259">
                  <a:moveTo>
                    <a:pt x="738648" y="0"/>
                  </a:moveTo>
                  <a:cubicBezTo>
                    <a:pt x="541027" y="266718"/>
                    <a:pt x="343407" y="533436"/>
                    <a:pt x="220299" y="725646"/>
                  </a:cubicBezTo>
                  <a:cubicBezTo>
                    <a:pt x="97191" y="917856"/>
                    <a:pt x="48595" y="1035557"/>
                    <a:pt x="0" y="1153259"/>
                  </a:cubicBezTo>
                </a:path>
              </a:pathLst>
            </a:custGeom>
            <a:ln w="50800">
              <a:solidFill>
                <a:srgbClr val="28FF1F"/>
              </a:solidFill>
              <a:prstDash val="dash"/>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Life –The Upper Limb</a:t>
            </a:r>
            <a:endParaRPr lang="en-US" dirty="0"/>
          </a:p>
        </p:txBody>
      </p:sp>
      <p:sp>
        <p:nvSpPr>
          <p:cNvPr id="3" name="Content Placeholder 2"/>
          <p:cNvSpPr>
            <a:spLocks noGrp="1"/>
          </p:cNvSpPr>
          <p:nvPr>
            <p:ph idx="1"/>
          </p:nvPr>
        </p:nvSpPr>
        <p:spPr/>
        <p:txBody>
          <a:bodyPr>
            <a:normAutofit fontScale="77500" lnSpcReduction="20000"/>
          </a:bodyPr>
          <a:lstStyle/>
          <a:p>
            <a:endParaRPr lang="en-US" dirty="0" smtClean="0"/>
          </a:p>
          <a:p>
            <a:endParaRPr lang="en-US" dirty="0"/>
          </a:p>
          <a:p>
            <a:endParaRPr lang="en-US" dirty="0" smtClean="0"/>
          </a:p>
          <a:p>
            <a:endParaRPr lang="en-US" dirty="0"/>
          </a:p>
          <a:p>
            <a:r>
              <a:rPr lang="en-US" u="sng" dirty="0" smtClean="0">
                <a:latin typeface="Calibri" pitchFamily="34" charset="0"/>
                <a:cs typeface="BrowalliaUPC" pitchFamily="34" charset="-34"/>
              </a:rPr>
              <a:t>Atlas of Anatomy </a:t>
            </a:r>
            <a:r>
              <a:rPr lang="en-US" dirty="0" smtClean="0">
                <a:latin typeface="Calibri" pitchFamily="34" charset="0"/>
                <a:cs typeface="BrowalliaUPC" pitchFamily="34" charset="-34"/>
              </a:rPr>
              <a:t>    images are Copyright ©2008 by </a:t>
            </a:r>
            <a:r>
              <a:rPr lang="en-US" dirty="0" err="1" smtClean="0">
                <a:latin typeface="Calibri" pitchFamily="34" charset="0"/>
                <a:cs typeface="BrowalliaUPC" pitchFamily="34" charset="-34"/>
              </a:rPr>
              <a:t>Thieme</a:t>
            </a:r>
            <a:r>
              <a:rPr lang="en-US" dirty="0" smtClean="0">
                <a:latin typeface="Calibri" pitchFamily="34" charset="0"/>
                <a:cs typeface="BrowalliaUPC" pitchFamily="34" charset="-34"/>
              </a:rPr>
              <a:t>. All rights reserved. Illustrators: Markus </a:t>
            </a:r>
            <a:r>
              <a:rPr lang="en-US" dirty="0" err="1" smtClean="0">
                <a:latin typeface="Calibri" pitchFamily="34" charset="0"/>
                <a:cs typeface="BrowalliaUPC" pitchFamily="34" charset="-34"/>
              </a:rPr>
              <a:t>Voll</a:t>
            </a:r>
            <a:r>
              <a:rPr lang="en-US" dirty="0" smtClean="0">
                <a:latin typeface="Calibri" pitchFamily="34" charset="0"/>
                <a:cs typeface="BrowalliaUPC" pitchFamily="34" charset="-34"/>
              </a:rPr>
              <a:t> &amp; Karl </a:t>
            </a:r>
            <a:r>
              <a:rPr lang="en-US" dirty="0" err="1" smtClean="0">
                <a:latin typeface="Calibri" pitchFamily="34" charset="0"/>
                <a:cs typeface="BrowalliaUPC" pitchFamily="34" charset="-34"/>
              </a:rPr>
              <a:t>Wesker</a:t>
            </a:r>
            <a:endParaRPr lang="en-US" dirty="0" smtClean="0">
              <a:latin typeface="Calibri" pitchFamily="34" charset="0"/>
              <a:cs typeface="BrowalliaUPC" pitchFamily="34" charset="-34"/>
            </a:endParaRPr>
          </a:p>
          <a:p>
            <a:r>
              <a:rPr lang="en-US" u="sng" dirty="0" smtClean="0">
                <a:latin typeface="Calibri" pitchFamily="34" charset="0"/>
                <a:cs typeface="BrowalliaUPC" pitchFamily="34" charset="-34"/>
              </a:rPr>
              <a:t>Human Anatomy </a:t>
            </a:r>
            <a:r>
              <a:rPr lang="en-US" dirty="0" smtClean="0">
                <a:latin typeface="Calibri" pitchFamily="34" charset="0"/>
                <a:cs typeface="BrowalliaUPC" pitchFamily="34" charset="-34"/>
              </a:rPr>
              <a:t> base reference for text Copyright ©2005 by Saladin. All rights reserved. McGraw-Hill Companies, Inc.</a:t>
            </a:r>
            <a:endParaRPr lang="en-US" u="sng" dirty="0" smtClean="0">
              <a:latin typeface="Calibri" pitchFamily="34" charset="0"/>
              <a:cs typeface="BrowalliaUPC" pitchFamily="34" charset="-34"/>
            </a:endParaRPr>
          </a:p>
          <a:p>
            <a:endParaRPr lang="en-US" dirty="0"/>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3" descr="Fig._22.5_A.jpg"/>
          <p:cNvPicPr>
            <a:picLocks noGrp="1" noChangeAspect="1"/>
          </p:cNvPicPr>
          <p:nvPr>
            <p:ph sz="half" idx="1"/>
          </p:nvPr>
        </p:nvPicPr>
        <p:blipFill>
          <a:blip r:embed="rId2"/>
          <a:stretch>
            <a:fillRect/>
          </a:stretch>
        </p:blipFill>
        <p:spPr>
          <a:xfrm>
            <a:off x="3276600" y="381000"/>
            <a:ext cx="5867400" cy="5867400"/>
          </a:xfrm>
        </p:spPr>
      </p:pic>
      <p:sp>
        <p:nvSpPr>
          <p:cNvPr id="2" name="Title 1"/>
          <p:cNvSpPr>
            <a:spLocks noGrp="1"/>
          </p:cNvSpPr>
          <p:nvPr>
            <p:ph type="title"/>
          </p:nvPr>
        </p:nvSpPr>
        <p:spPr>
          <a:xfrm>
            <a:off x="228600" y="-228600"/>
            <a:ext cx="7086600" cy="1143000"/>
          </a:xfrm>
        </p:spPr>
        <p:txBody>
          <a:bodyPr>
            <a:normAutofit/>
          </a:bodyPr>
          <a:lstStyle/>
          <a:p>
            <a:r>
              <a:rPr lang="en-US" sz="2400" b="1" dirty="0" smtClean="0"/>
              <a:t>Superficial Venous Drainage of the Upper Limb</a:t>
            </a:r>
            <a:endParaRPr lang="en-US" sz="2400" b="1" dirty="0"/>
          </a:p>
        </p:txBody>
      </p:sp>
      <p:sp>
        <p:nvSpPr>
          <p:cNvPr id="4" name="Content Placeholder 3"/>
          <p:cNvSpPr>
            <a:spLocks noGrp="1"/>
          </p:cNvSpPr>
          <p:nvPr>
            <p:ph sz="half" idx="2"/>
          </p:nvPr>
        </p:nvSpPr>
        <p:spPr>
          <a:xfrm>
            <a:off x="76200" y="609600"/>
            <a:ext cx="5334000" cy="5486400"/>
          </a:xfrm>
        </p:spPr>
        <p:txBody>
          <a:bodyPr>
            <a:noAutofit/>
          </a:bodyPr>
          <a:lstStyle/>
          <a:p>
            <a:pPr marL="0" indent="0">
              <a:buNone/>
            </a:pPr>
            <a:r>
              <a:rPr lang="en-US" sz="1800" dirty="0" smtClean="0"/>
              <a:t> The </a:t>
            </a:r>
            <a:r>
              <a:rPr lang="en-US" sz="1800" b="1" dirty="0" smtClean="0"/>
              <a:t>median </a:t>
            </a:r>
            <a:r>
              <a:rPr lang="en-US" sz="1800" b="1" dirty="0" err="1" smtClean="0"/>
              <a:t>cubital</a:t>
            </a:r>
            <a:r>
              <a:rPr lang="en-US" sz="1800" b="1" dirty="0" smtClean="0"/>
              <a:t> vein </a:t>
            </a:r>
            <a:r>
              <a:rPr lang="en-US" sz="1800" dirty="0" smtClean="0"/>
              <a:t>is a short branching between the cephalic and </a:t>
            </a:r>
            <a:r>
              <a:rPr lang="en-US" sz="1800" dirty="0" err="1" smtClean="0"/>
              <a:t>basilic</a:t>
            </a:r>
            <a:r>
              <a:rPr lang="en-US" sz="1800" dirty="0" smtClean="0"/>
              <a:t> vein that obliquely crosses the </a:t>
            </a:r>
            <a:r>
              <a:rPr lang="en-US" sz="1800" dirty="0" err="1" smtClean="0"/>
              <a:t>cubital</a:t>
            </a:r>
            <a:r>
              <a:rPr lang="en-US" sz="1800" dirty="0" smtClean="0"/>
              <a:t> </a:t>
            </a:r>
            <a:r>
              <a:rPr lang="en-US" sz="1800" dirty="0" err="1" smtClean="0"/>
              <a:t>fossa</a:t>
            </a:r>
            <a:r>
              <a:rPr lang="en-US" sz="1800" dirty="0" smtClean="0"/>
              <a:t> (anterior bend of the elbow). This vein is clearly visible through the skin and is the most common site for drawing blood.</a:t>
            </a:r>
          </a:p>
          <a:p>
            <a:pPr marL="0" indent="0">
              <a:buNone/>
            </a:pPr>
            <a:endParaRPr lang="en-US" sz="1800" dirty="0" smtClean="0"/>
          </a:p>
          <a:p>
            <a:pPr marL="0" indent="0">
              <a:buNone/>
            </a:pPr>
            <a:r>
              <a:rPr lang="en-US" sz="1800" dirty="0" smtClean="0"/>
              <a:t> Next the </a:t>
            </a:r>
            <a:r>
              <a:rPr lang="en-US" sz="1800" b="1" dirty="0" err="1" smtClean="0">
                <a:solidFill>
                  <a:srgbClr val="000000"/>
                </a:solidFill>
              </a:rPr>
              <a:t>basilic</a:t>
            </a:r>
            <a:r>
              <a:rPr lang="en-US" sz="1800" b="1" dirty="0" smtClean="0">
                <a:solidFill>
                  <a:srgbClr val="000000"/>
                </a:solidFill>
              </a:rPr>
              <a:t> vein </a:t>
            </a:r>
            <a:r>
              <a:rPr lang="en-US" sz="1800" dirty="0" smtClean="0"/>
              <a:t>arises from  medial portions of the hand and forearm and travels </a:t>
            </a:r>
            <a:r>
              <a:rPr lang="en-US" sz="1800" dirty="0" err="1" smtClean="0"/>
              <a:t>posteriorly</a:t>
            </a:r>
            <a:r>
              <a:rPr lang="en-US" sz="1800" dirty="0" smtClean="0"/>
              <a:t> up the forearm, continuing into the brachium. About halfway up the brachium this vein turns deeply into the tissue and runs beside the brachial artery. This </a:t>
            </a:r>
            <a:r>
              <a:rPr lang="en-US" sz="1800" b="1" u="sng" dirty="0" err="1" smtClean="0">
                <a:solidFill>
                  <a:srgbClr val="000000"/>
                </a:solidFill>
              </a:rPr>
              <a:t>basilic</a:t>
            </a:r>
            <a:r>
              <a:rPr lang="en-US" sz="1800" b="1" u="sng" dirty="0" smtClean="0">
                <a:solidFill>
                  <a:srgbClr val="000000"/>
                </a:solidFill>
              </a:rPr>
              <a:t> </a:t>
            </a:r>
            <a:r>
              <a:rPr lang="en-US" sz="1800" b="1" u="sng" dirty="0" err="1" smtClean="0">
                <a:solidFill>
                  <a:srgbClr val="000000"/>
                </a:solidFill>
              </a:rPr>
              <a:t>haitus</a:t>
            </a:r>
            <a:r>
              <a:rPr lang="en-US" sz="1800" b="1" u="sng" dirty="0" smtClean="0">
                <a:solidFill>
                  <a:srgbClr val="000000"/>
                </a:solidFill>
              </a:rPr>
              <a:t> </a:t>
            </a:r>
            <a:r>
              <a:rPr lang="en-US" sz="1800" b="1" dirty="0" smtClean="0">
                <a:solidFill>
                  <a:srgbClr val="000000"/>
                </a:solidFill>
              </a:rPr>
              <a:t> </a:t>
            </a:r>
            <a:r>
              <a:rPr lang="en-US" sz="1800" dirty="0" smtClean="0"/>
              <a:t>is a key area where the vein perforates the deep </a:t>
            </a:r>
            <a:r>
              <a:rPr lang="en-US" sz="1800" dirty="0" smtClean="0"/>
              <a:t>tissue.</a:t>
            </a:r>
            <a:endParaRPr lang="en-US" sz="1800" dirty="0" smtClean="0"/>
          </a:p>
          <a:p>
            <a:pPr marL="0" indent="0">
              <a:buNone/>
            </a:pPr>
            <a:endParaRPr lang="en-US" sz="1800" dirty="0" smtClean="0"/>
          </a:p>
          <a:p>
            <a:pPr marL="0" indent="0">
              <a:buNone/>
            </a:pPr>
            <a:r>
              <a:rPr lang="en-US" sz="1800" dirty="0" smtClean="0"/>
              <a:t> The </a:t>
            </a:r>
            <a:r>
              <a:rPr lang="en-US" sz="1800" b="1" dirty="0" smtClean="0">
                <a:solidFill>
                  <a:srgbClr val="000000"/>
                </a:solidFill>
              </a:rPr>
              <a:t>cephalic vein </a:t>
            </a:r>
            <a:r>
              <a:rPr lang="en-US" sz="1800" dirty="0" smtClean="0"/>
              <a:t>arises from lateral portions of the hand and forearm, and travels up the forearm. Then it continues up the lateral aspect of the brachium to the shoulder and joins the </a:t>
            </a:r>
            <a:r>
              <a:rPr lang="en-US" sz="1800" dirty="0" err="1" smtClean="0"/>
              <a:t>axillary</a:t>
            </a:r>
            <a:r>
              <a:rPr lang="en-US" sz="1800" dirty="0" smtClean="0"/>
              <a:t> vein there. IV fluids are often administered distally in this vein.</a:t>
            </a:r>
            <a:endParaRPr lang="en-US" sz="1800" u="sng" dirty="0"/>
          </a:p>
        </p:txBody>
      </p:sp>
      <p:grpSp>
        <p:nvGrpSpPr>
          <p:cNvPr id="19" name="Group 18"/>
          <p:cNvGrpSpPr/>
          <p:nvPr/>
        </p:nvGrpSpPr>
        <p:grpSpPr>
          <a:xfrm>
            <a:off x="5105400" y="1828800"/>
            <a:ext cx="1905000" cy="914400"/>
            <a:chOff x="5105400" y="1828800"/>
            <a:chExt cx="1905000" cy="914400"/>
          </a:xfrm>
        </p:grpSpPr>
        <p:sp>
          <p:nvSpPr>
            <p:cNvPr id="6" name="TextBox 5"/>
            <p:cNvSpPr txBox="1"/>
            <p:nvPr/>
          </p:nvSpPr>
          <p:spPr>
            <a:xfrm>
              <a:off x="5105400" y="1828800"/>
              <a:ext cx="1295400" cy="369332"/>
            </a:xfrm>
            <a:prstGeom prst="rect">
              <a:avLst/>
            </a:prstGeom>
            <a:noFill/>
          </p:spPr>
          <p:txBody>
            <a:bodyPr wrap="square" rtlCol="0">
              <a:spAutoFit/>
            </a:bodyPr>
            <a:lstStyle/>
            <a:p>
              <a:r>
                <a:rPr lang="en-US" dirty="0" smtClean="0">
                  <a:solidFill>
                    <a:srgbClr val="000000"/>
                  </a:solidFill>
                </a:rPr>
                <a:t>Cephalic v.</a:t>
              </a:r>
              <a:endParaRPr lang="en-US" dirty="0">
                <a:solidFill>
                  <a:srgbClr val="000000"/>
                </a:solidFill>
              </a:endParaRPr>
            </a:p>
          </p:txBody>
        </p:sp>
        <p:cxnSp>
          <p:nvCxnSpPr>
            <p:cNvPr id="11" name="Straight Arrow Connector 10"/>
            <p:cNvCxnSpPr/>
            <p:nvPr/>
          </p:nvCxnSpPr>
          <p:spPr>
            <a:xfrm>
              <a:off x="5943600" y="2209800"/>
              <a:ext cx="1066800" cy="5334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5638800" y="2971800"/>
            <a:ext cx="2133600" cy="1484531"/>
            <a:chOff x="5638800" y="2971800"/>
            <a:chExt cx="2133600" cy="1484531"/>
          </a:xfrm>
        </p:grpSpPr>
        <p:sp>
          <p:nvSpPr>
            <p:cNvPr id="9" name="TextBox 8"/>
            <p:cNvSpPr txBox="1"/>
            <p:nvPr/>
          </p:nvSpPr>
          <p:spPr>
            <a:xfrm>
              <a:off x="5638800" y="3810000"/>
              <a:ext cx="1371600" cy="646331"/>
            </a:xfrm>
            <a:prstGeom prst="rect">
              <a:avLst/>
            </a:prstGeom>
            <a:noFill/>
          </p:spPr>
          <p:txBody>
            <a:bodyPr wrap="square" rtlCol="0">
              <a:spAutoFit/>
            </a:bodyPr>
            <a:lstStyle/>
            <a:p>
              <a:r>
                <a:rPr lang="en-US" dirty="0" err="1" smtClean="0">
                  <a:solidFill>
                    <a:srgbClr val="000000"/>
                  </a:solidFill>
                </a:rPr>
                <a:t>Basilic</a:t>
              </a:r>
              <a:r>
                <a:rPr lang="en-US" dirty="0" smtClean="0">
                  <a:solidFill>
                    <a:srgbClr val="000000"/>
                  </a:solidFill>
                </a:rPr>
                <a:t> hiatus</a:t>
              </a:r>
              <a:endParaRPr lang="en-US" dirty="0">
                <a:solidFill>
                  <a:srgbClr val="000000"/>
                </a:solidFill>
              </a:endParaRPr>
            </a:p>
          </p:txBody>
        </p:sp>
        <p:cxnSp>
          <p:nvCxnSpPr>
            <p:cNvPr id="13" name="Straight Arrow Connector 12"/>
            <p:cNvCxnSpPr/>
            <p:nvPr/>
          </p:nvCxnSpPr>
          <p:spPr>
            <a:xfrm flipV="1">
              <a:off x="6172200" y="2971800"/>
              <a:ext cx="1600200" cy="8382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848600" y="3733800"/>
            <a:ext cx="1295400" cy="2170331"/>
            <a:chOff x="7848600" y="3733800"/>
            <a:chExt cx="1295400" cy="2170331"/>
          </a:xfrm>
        </p:grpSpPr>
        <p:sp>
          <p:nvSpPr>
            <p:cNvPr id="8" name="TextBox 7"/>
            <p:cNvSpPr txBox="1"/>
            <p:nvPr/>
          </p:nvSpPr>
          <p:spPr>
            <a:xfrm>
              <a:off x="8153400" y="5257800"/>
              <a:ext cx="990600" cy="646331"/>
            </a:xfrm>
            <a:prstGeom prst="rect">
              <a:avLst/>
            </a:prstGeom>
            <a:noFill/>
          </p:spPr>
          <p:txBody>
            <a:bodyPr wrap="square" rtlCol="0">
              <a:spAutoFit/>
            </a:bodyPr>
            <a:lstStyle/>
            <a:p>
              <a:r>
                <a:rPr lang="en-US" dirty="0" err="1" smtClean="0">
                  <a:solidFill>
                    <a:srgbClr val="000000"/>
                  </a:solidFill>
                </a:rPr>
                <a:t>Basilic</a:t>
              </a:r>
              <a:r>
                <a:rPr lang="en-US" dirty="0" smtClean="0">
                  <a:solidFill>
                    <a:srgbClr val="000000"/>
                  </a:solidFill>
                </a:rPr>
                <a:t> v.</a:t>
              </a:r>
              <a:endParaRPr lang="en-US" dirty="0">
                <a:solidFill>
                  <a:srgbClr val="000000"/>
                </a:solidFill>
              </a:endParaRPr>
            </a:p>
          </p:txBody>
        </p:sp>
        <p:cxnSp>
          <p:nvCxnSpPr>
            <p:cNvPr id="15" name="Straight Arrow Connector 14"/>
            <p:cNvCxnSpPr>
              <a:stCxn id="8" idx="0"/>
            </p:cNvCxnSpPr>
            <p:nvPr/>
          </p:nvCxnSpPr>
          <p:spPr>
            <a:xfrm rot="16200000" flipV="1">
              <a:off x="7486650" y="4095750"/>
              <a:ext cx="1524000" cy="8001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029200" y="5029200"/>
            <a:ext cx="1828800" cy="646331"/>
            <a:chOff x="5029200" y="5029200"/>
            <a:chExt cx="1828800" cy="646331"/>
          </a:xfrm>
        </p:grpSpPr>
        <p:sp>
          <p:nvSpPr>
            <p:cNvPr id="7" name="TextBox 6"/>
            <p:cNvSpPr txBox="1"/>
            <p:nvPr/>
          </p:nvSpPr>
          <p:spPr>
            <a:xfrm>
              <a:off x="5029200" y="5029200"/>
              <a:ext cx="1371600" cy="646331"/>
            </a:xfrm>
            <a:prstGeom prst="rect">
              <a:avLst/>
            </a:prstGeom>
            <a:noFill/>
          </p:spPr>
          <p:txBody>
            <a:bodyPr wrap="square" rtlCol="0">
              <a:spAutoFit/>
            </a:bodyPr>
            <a:lstStyle/>
            <a:p>
              <a:r>
                <a:rPr lang="en-US" dirty="0" smtClean="0">
                  <a:solidFill>
                    <a:srgbClr val="000000"/>
                  </a:solidFill>
                </a:rPr>
                <a:t>Median </a:t>
              </a:r>
              <a:r>
                <a:rPr lang="en-US" dirty="0" err="1" smtClean="0">
                  <a:solidFill>
                    <a:srgbClr val="000000"/>
                  </a:solidFill>
                </a:rPr>
                <a:t>cubital</a:t>
              </a:r>
              <a:r>
                <a:rPr lang="en-US" dirty="0" smtClean="0">
                  <a:solidFill>
                    <a:srgbClr val="000000"/>
                  </a:solidFill>
                </a:rPr>
                <a:t> v.</a:t>
              </a:r>
              <a:endParaRPr lang="en-US" dirty="0">
                <a:solidFill>
                  <a:srgbClr val="000000"/>
                </a:solidFill>
              </a:endParaRPr>
            </a:p>
          </p:txBody>
        </p:sp>
        <p:cxnSp>
          <p:nvCxnSpPr>
            <p:cNvPr id="17" name="Straight Arrow Connector 16"/>
            <p:cNvCxnSpPr/>
            <p:nvPr/>
          </p:nvCxnSpPr>
          <p:spPr>
            <a:xfrm flipV="1">
              <a:off x="5943600" y="5029200"/>
              <a:ext cx="914400" cy="3048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 name="Freeform 17"/>
          <p:cNvSpPr/>
          <p:nvPr/>
        </p:nvSpPr>
        <p:spPr>
          <a:xfrm>
            <a:off x="6943725" y="1371600"/>
            <a:ext cx="742950" cy="3552825"/>
          </a:xfrm>
          <a:custGeom>
            <a:avLst/>
            <a:gdLst>
              <a:gd name="connsiteX0" fmla="*/ 742950 w 742950"/>
              <a:gd name="connsiteY0" fmla="*/ 0 h 3552825"/>
              <a:gd name="connsiteX1" fmla="*/ 657225 w 742950"/>
              <a:gd name="connsiteY1" fmla="*/ 95250 h 3552825"/>
              <a:gd name="connsiteX2" fmla="*/ 609600 w 742950"/>
              <a:gd name="connsiteY2" fmla="*/ 171450 h 3552825"/>
              <a:gd name="connsiteX3" fmla="*/ 552450 w 742950"/>
              <a:gd name="connsiteY3" fmla="*/ 247650 h 3552825"/>
              <a:gd name="connsiteX4" fmla="*/ 495300 w 742950"/>
              <a:gd name="connsiteY4" fmla="*/ 323850 h 3552825"/>
              <a:gd name="connsiteX5" fmla="*/ 466725 w 742950"/>
              <a:gd name="connsiteY5" fmla="*/ 371475 h 3552825"/>
              <a:gd name="connsiteX6" fmla="*/ 419100 w 742950"/>
              <a:gd name="connsiteY6" fmla="*/ 457200 h 3552825"/>
              <a:gd name="connsiteX7" fmla="*/ 390525 w 742950"/>
              <a:gd name="connsiteY7" fmla="*/ 533400 h 3552825"/>
              <a:gd name="connsiteX8" fmla="*/ 352425 w 742950"/>
              <a:gd name="connsiteY8" fmla="*/ 619125 h 3552825"/>
              <a:gd name="connsiteX9" fmla="*/ 323850 w 742950"/>
              <a:gd name="connsiteY9" fmla="*/ 704850 h 3552825"/>
              <a:gd name="connsiteX10" fmla="*/ 295275 w 742950"/>
              <a:gd name="connsiteY10" fmla="*/ 828675 h 3552825"/>
              <a:gd name="connsiteX11" fmla="*/ 276225 w 742950"/>
              <a:gd name="connsiteY11" fmla="*/ 923925 h 3552825"/>
              <a:gd name="connsiteX12" fmla="*/ 266700 w 742950"/>
              <a:gd name="connsiteY12" fmla="*/ 990600 h 3552825"/>
              <a:gd name="connsiteX13" fmla="*/ 247650 w 742950"/>
              <a:gd name="connsiteY13" fmla="*/ 1085850 h 3552825"/>
              <a:gd name="connsiteX14" fmla="*/ 219075 w 742950"/>
              <a:gd name="connsiteY14" fmla="*/ 1162050 h 3552825"/>
              <a:gd name="connsiteX15" fmla="*/ 219075 w 742950"/>
              <a:gd name="connsiteY15" fmla="*/ 1219200 h 3552825"/>
              <a:gd name="connsiteX16" fmla="*/ 200025 w 742950"/>
              <a:gd name="connsiteY16" fmla="*/ 1304925 h 3552825"/>
              <a:gd name="connsiteX17" fmla="*/ 180975 w 742950"/>
              <a:gd name="connsiteY17" fmla="*/ 1409700 h 3552825"/>
              <a:gd name="connsiteX18" fmla="*/ 161925 w 742950"/>
              <a:gd name="connsiteY18" fmla="*/ 1495425 h 3552825"/>
              <a:gd name="connsiteX19" fmla="*/ 133350 w 742950"/>
              <a:gd name="connsiteY19" fmla="*/ 1590675 h 3552825"/>
              <a:gd name="connsiteX20" fmla="*/ 133350 w 742950"/>
              <a:gd name="connsiteY20" fmla="*/ 1676400 h 3552825"/>
              <a:gd name="connsiteX21" fmla="*/ 123825 w 742950"/>
              <a:gd name="connsiteY21" fmla="*/ 1781175 h 3552825"/>
              <a:gd name="connsiteX22" fmla="*/ 114300 w 742950"/>
              <a:gd name="connsiteY22" fmla="*/ 1905000 h 3552825"/>
              <a:gd name="connsiteX23" fmla="*/ 123825 w 742950"/>
              <a:gd name="connsiteY23" fmla="*/ 2019300 h 3552825"/>
              <a:gd name="connsiteX24" fmla="*/ 114300 w 742950"/>
              <a:gd name="connsiteY24" fmla="*/ 2076450 h 3552825"/>
              <a:gd name="connsiteX25" fmla="*/ 95250 w 742950"/>
              <a:gd name="connsiteY25" fmla="*/ 2219325 h 3552825"/>
              <a:gd name="connsiteX26" fmla="*/ 76200 w 742950"/>
              <a:gd name="connsiteY26" fmla="*/ 2324100 h 3552825"/>
              <a:gd name="connsiteX27" fmla="*/ 57150 w 742950"/>
              <a:gd name="connsiteY27" fmla="*/ 2447925 h 3552825"/>
              <a:gd name="connsiteX28" fmla="*/ 47625 w 742950"/>
              <a:gd name="connsiteY28" fmla="*/ 2533650 h 3552825"/>
              <a:gd name="connsiteX29" fmla="*/ 28575 w 742950"/>
              <a:gd name="connsiteY29" fmla="*/ 2628900 h 3552825"/>
              <a:gd name="connsiteX30" fmla="*/ 19050 w 742950"/>
              <a:gd name="connsiteY30" fmla="*/ 2695575 h 3552825"/>
              <a:gd name="connsiteX31" fmla="*/ 9525 w 742950"/>
              <a:gd name="connsiteY31" fmla="*/ 2790825 h 3552825"/>
              <a:gd name="connsiteX32" fmla="*/ 9525 w 742950"/>
              <a:gd name="connsiteY32" fmla="*/ 2876550 h 3552825"/>
              <a:gd name="connsiteX33" fmla="*/ 9525 w 742950"/>
              <a:gd name="connsiteY33" fmla="*/ 2990850 h 3552825"/>
              <a:gd name="connsiteX34" fmla="*/ 0 w 742950"/>
              <a:gd name="connsiteY34" fmla="*/ 3095625 h 3552825"/>
              <a:gd name="connsiteX35" fmla="*/ 9525 w 742950"/>
              <a:gd name="connsiteY35" fmla="*/ 3200400 h 3552825"/>
              <a:gd name="connsiteX36" fmla="*/ 19050 w 742950"/>
              <a:gd name="connsiteY36" fmla="*/ 3286125 h 3552825"/>
              <a:gd name="connsiteX37" fmla="*/ 47625 w 742950"/>
              <a:gd name="connsiteY37" fmla="*/ 3400425 h 3552825"/>
              <a:gd name="connsiteX38" fmla="*/ 47625 w 742950"/>
              <a:gd name="connsiteY38" fmla="*/ 3495675 h 3552825"/>
              <a:gd name="connsiteX39" fmla="*/ 47625 w 742950"/>
              <a:gd name="connsiteY39" fmla="*/ 3552825 h 3552825"/>
              <a:gd name="connsiteX40" fmla="*/ 47625 w 742950"/>
              <a:gd name="connsiteY40" fmla="*/ 3552825 h 355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42950" h="3552825">
                <a:moveTo>
                  <a:pt x="742950" y="0"/>
                </a:moveTo>
                <a:cubicBezTo>
                  <a:pt x="711200" y="33337"/>
                  <a:pt x="679450" y="66675"/>
                  <a:pt x="657225" y="95250"/>
                </a:cubicBezTo>
                <a:cubicBezTo>
                  <a:pt x="635000" y="123825"/>
                  <a:pt x="627063" y="146050"/>
                  <a:pt x="609600" y="171450"/>
                </a:cubicBezTo>
                <a:cubicBezTo>
                  <a:pt x="592137" y="196850"/>
                  <a:pt x="552450" y="247650"/>
                  <a:pt x="552450" y="247650"/>
                </a:cubicBezTo>
                <a:cubicBezTo>
                  <a:pt x="533400" y="273050"/>
                  <a:pt x="509587" y="303213"/>
                  <a:pt x="495300" y="323850"/>
                </a:cubicBezTo>
                <a:cubicBezTo>
                  <a:pt x="481013" y="344487"/>
                  <a:pt x="479425" y="349250"/>
                  <a:pt x="466725" y="371475"/>
                </a:cubicBezTo>
                <a:cubicBezTo>
                  <a:pt x="454025" y="393700"/>
                  <a:pt x="431800" y="430213"/>
                  <a:pt x="419100" y="457200"/>
                </a:cubicBezTo>
                <a:cubicBezTo>
                  <a:pt x="406400" y="484187"/>
                  <a:pt x="401637" y="506413"/>
                  <a:pt x="390525" y="533400"/>
                </a:cubicBezTo>
                <a:cubicBezTo>
                  <a:pt x="379413" y="560387"/>
                  <a:pt x="363537" y="590550"/>
                  <a:pt x="352425" y="619125"/>
                </a:cubicBezTo>
                <a:cubicBezTo>
                  <a:pt x="341313" y="647700"/>
                  <a:pt x="333375" y="669925"/>
                  <a:pt x="323850" y="704850"/>
                </a:cubicBezTo>
                <a:cubicBezTo>
                  <a:pt x="314325" y="739775"/>
                  <a:pt x="303212" y="792163"/>
                  <a:pt x="295275" y="828675"/>
                </a:cubicBezTo>
                <a:cubicBezTo>
                  <a:pt x="287338" y="865187"/>
                  <a:pt x="280987" y="896938"/>
                  <a:pt x="276225" y="923925"/>
                </a:cubicBezTo>
                <a:cubicBezTo>
                  <a:pt x="271463" y="950912"/>
                  <a:pt x="271462" y="963613"/>
                  <a:pt x="266700" y="990600"/>
                </a:cubicBezTo>
                <a:cubicBezTo>
                  <a:pt x="261938" y="1017587"/>
                  <a:pt x="255588" y="1057275"/>
                  <a:pt x="247650" y="1085850"/>
                </a:cubicBezTo>
                <a:cubicBezTo>
                  <a:pt x="239712" y="1114425"/>
                  <a:pt x="223838" y="1139825"/>
                  <a:pt x="219075" y="1162050"/>
                </a:cubicBezTo>
                <a:cubicBezTo>
                  <a:pt x="214313" y="1184275"/>
                  <a:pt x="222250" y="1195388"/>
                  <a:pt x="219075" y="1219200"/>
                </a:cubicBezTo>
                <a:cubicBezTo>
                  <a:pt x="215900" y="1243013"/>
                  <a:pt x="206375" y="1273175"/>
                  <a:pt x="200025" y="1304925"/>
                </a:cubicBezTo>
                <a:cubicBezTo>
                  <a:pt x="193675" y="1336675"/>
                  <a:pt x="187325" y="1377950"/>
                  <a:pt x="180975" y="1409700"/>
                </a:cubicBezTo>
                <a:cubicBezTo>
                  <a:pt x="174625" y="1441450"/>
                  <a:pt x="169863" y="1465262"/>
                  <a:pt x="161925" y="1495425"/>
                </a:cubicBezTo>
                <a:cubicBezTo>
                  <a:pt x="153987" y="1525588"/>
                  <a:pt x="138113" y="1560513"/>
                  <a:pt x="133350" y="1590675"/>
                </a:cubicBezTo>
                <a:cubicBezTo>
                  <a:pt x="128588" y="1620838"/>
                  <a:pt x="134938" y="1644650"/>
                  <a:pt x="133350" y="1676400"/>
                </a:cubicBezTo>
                <a:cubicBezTo>
                  <a:pt x="131762" y="1708150"/>
                  <a:pt x="127000" y="1743075"/>
                  <a:pt x="123825" y="1781175"/>
                </a:cubicBezTo>
                <a:cubicBezTo>
                  <a:pt x="120650" y="1819275"/>
                  <a:pt x="114300" y="1865313"/>
                  <a:pt x="114300" y="1905000"/>
                </a:cubicBezTo>
                <a:cubicBezTo>
                  <a:pt x="114300" y="1944687"/>
                  <a:pt x="123825" y="1990725"/>
                  <a:pt x="123825" y="2019300"/>
                </a:cubicBezTo>
                <a:cubicBezTo>
                  <a:pt x="123825" y="2047875"/>
                  <a:pt x="119062" y="2043113"/>
                  <a:pt x="114300" y="2076450"/>
                </a:cubicBezTo>
                <a:cubicBezTo>
                  <a:pt x="109538" y="2109787"/>
                  <a:pt x="101600" y="2178050"/>
                  <a:pt x="95250" y="2219325"/>
                </a:cubicBezTo>
                <a:cubicBezTo>
                  <a:pt x="88900" y="2260600"/>
                  <a:pt x="82550" y="2286000"/>
                  <a:pt x="76200" y="2324100"/>
                </a:cubicBezTo>
                <a:cubicBezTo>
                  <a:pt x="69850" y="2362200"/>
                  <a:pt x="61913" y="2413000"/>
                  <a:pt x="57150" y="2447925"/>
                </a:cubicBezTo>
                <a:cubicBezTo>
                  <a:pt x="52388" y="2482850"/>
                  <a:pt x="52388" y="2503488"/>
                  <a:pt x="47625" y="2533650"/>
                </a:cubicBezTo>
                <a:cubicBezTo>
                  <a:pt x="42863" y="2563813"/>
                  <a:pt x="33337" y="2601913"/>
                  <a:pt x="28575" y="2628900"/>
                </a:cubicBezTo>
                <a:cubicBezTo>
                  <a:pt x="23813" y="2655887"/>
                  <a:pt x="22225" y="2668587"/>
                  <a:pt x="19050" y="2695575"/>
                </a:cubicBezTo>
                <a:cubicBezTo>
                  <a:pt x="15875" y="2722563"/>
                  <a:pt x="11112" y="2760663"/>
                  <a:pt x="9525" y="2790825"/>
                </a:cubicBezTo>
                <a:cubicBezTo>
                  <a:pt x="7938" y="2820987"/>
                  <a:pt x="9525" y="2876550"/>
                  <a:pt x="9525" y="2876550"/>
                </a:cubicBezTo>
                <a:cubicBezTo>
                  <a:pt x="9525" y="2909887"/>
                  <a:pt x="11112" y="2954338"/>
                  <a:pt x="9525" y="2990850"/>
                </a:cubicBezTo>
                <a:cubicBezTo>
                  <a:pt x="7938" y="3027362"/>
                  <a:pt x="0" y="3060700"/>
                  <a:pt x="0" y="3095625"/>
                </a:cubicBezTo>
                <a:cubicBezTo>
                  <a:pt x="0" y="3130550"/>
                  <a:pt x="6350" y="3168650"/>
                  <a:pt x="9525" y="3200400"/>
                </a:cubicBezTo>
                <a:cubicBezTo>
                  <a:pt x="12700" y="3232150"/>
                  <a:pt x="12700" y="3252788"/>
                  <a:pt x="19050" y="3286125"/>
                </a:cubicBezTo>
                <a:cubicBezTo>
                  <a:pt x="25400" y="3319463"/>
                  <a:pt x="42863" y="3365500"/>
                  <a:pt x="47625" y="3400425"/>
                </a:cubicBezTo>
                <a:cubicBezTo>
                  <a:pt x="52388" y="3435350"/>
                  <a:pt x="47625" y="3495675"/>
                  <a:pt x="47625" y="3495675"/>
                </a:cubicBezTo>
                <a:lnTo>
                  <a:pt x="47625" y="3552825"/>
                </a:lnTo>
                <a:lnTo>
                  <a:pt x="47625" y="3552825"/>
                </a:lnTo>
              </a:path>
            </a:pathLst>
          </a:cu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7415213" y="2952750"/>
            <a:ext cx="423862" cy="1778000"/>
          </a:xfrm>
          <a:custGeom>
            <a:avLst/>
            <a:gdLst>
              <a:gd name="connsiteX0" fmla="*/ 423862 w 423862"/>
              <a:gd name="connsiteY0" fmla="*/ 0 h 1778000"/>
              <a:gd name="connsiteX1" fmla="*/ 414337 w 423862"/>
              <a:gd name="connsiteY1" fmla="*/ 219075 h 1778000"/>
              <a:gd name="connsiteX2" fmla="*/ 404812 w 423862"/>
              <a:gd name="connsiteY2" fmla="*/ 342900 h 1778000"/>
              <a:gd name="connsiteX3" fmla="*/ 385762 w 423862"/>
              <a:gd name="connsiteY3" fmla="*/ 428625 h 1778000"/>
              <a:gd name="connsiteX4" fmla="*/ 376237 w 423862"/>
              <a:gd name="connsiteY4" fmla="*/ 523875 h 1778000"/>
              <a:gd name="connsiteX5" fmla="*/ 366712 w 423862"/>
              <a:gd name="connsiteY5" fmla="*/ 628650 h 1778000"/>
              <a:gd name="connsiteX6" fmla="*/ 357187 w 423862"/>
              <a:gd name="connsiteY6" fmla="*/ 704850 h 1778000"/>
              <a:gd name="connsiteX7" fmla="*/ 328612 w 423862"/>
              <a:gd name="connsiteY7" fmla="*/ 800100 h 1778000"/>
              <a:gd name="connsiteX8" fmla="*/ 319087 w 423862"/>
              <a:gd name="connsiteY8" fmla="*/ 895350 h 1778000"/>
              <a:gd name="connsiteX9" fmla="*/ 290512 w 423862"/>
              <a:gd name="connsiteY9" fmla="*/ 981075 h 1778000"/>
              <a:gd name="connsiteX10" fmla="*/ 233362 w 423862"/>
              <a:gd name="connsiteY10" fmla="*/ 1066800 h 1778000"/>
              <a:gd name="connsiteX11" fmla="*/ 185737 w 423862"/>
              <a:gd name="connsiteY11" fmla="*/ 1190625 h 1778000"/>
              <a:gd name="connsiteX12" fmla="*/ 147637 w 423862"/>
              <a:gd name="connsiteY12" fmla="*/ 1304925 h 1778000"/>
              <a:gd name="connsiteX13" fmla="*/ 109537 w 423862"/>
              <a:gd name="connsiteY13" fmla="*/ 1371600 h 1778000"/>
              <a:gd name="connsiteX14" fmla="*/ 80962 w 423862"/>
              <a:gd name="connsiteY14" fmla="*/ 1447800 h 1778000"/>
              <a:gd name="connsiteX15" fmla="*/ 80962 w 423862"/>
              <a:gd name="connsiteY15" fmla="*/ 1504950 h 1778000"/>
              <a:gd name="connsiteX16" fmla="*/ 61912 w 423862"/>
              <a:gd name="connsiteY16" fmla="*/ 1581150 h 1778000"/>
              <a:gd name="connsiteX17" fmla="*/ 61912 w 423862"/>
              <a:gd name="connsiteY17" fmla="*/ 1647825 h 1778000"/>
              <a:gd name="connsiteX18" fmla="*/ 52387 w 423862"/>
              <a:gd name="connsiteY18" fmla="*/ 1724025 h 1778000"/>
              <a:gd name="connsiteX19" fmla="*/ 4762 w 423862"/>
              <a:gd name="connsiteY19" fmla="*/ 1771650 h 1778000"/>
              <a:gd name="connsiteX20" fmla="*/ 23812 w 423862"/>
              <a:gd name="connsiteY20" fmla="*/ 1762125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3862" h="1778000">
                <a:moveTo>
                  <a:pt x="423862" y="0"/>
                </a:moveTo>
                <a:cubicBezTo>
                  <a:pt x="420687" y="80962"/>
                  <a:pt x="417512" y="161925"/>
                  <a:pt x="414337" y="219075"/>
                </a:cubicBezTo>
                <a:cubicBezTo>
                  <a:pt x="411162" y="276225"/>
                  <a:pt x="409575" y="307975"/>
                  <a:pt x="404812" y="342900"/>
                </a:cubicBezTo>
                <a:cubicBezTo>
                  <a:pt x="400050" y="377825"/>
                  <a:pt x="390525" y="398463"/>
                  <a:pt x="385762" y="428625"/>
                </a:cubicBezTo>
                <a:cubicBezTo>
                  <a:pt x="381000" y="458788"/>
                  <a:pt x="379412" y="490538"/>
                  <a:pt x="376237" y="523875"/>
                </a:cubicBezTo>
                <a:cubicBezTo>
                  <a:pt x="373062" y="557212"/>
                  <a:pt x="369887" y="598487"/>
                  <a:pt x="366712" y="628650"/>
                </a:cubicBezTo>
                <a:cubicBezTo>
                  <a:pt x="363537" y="658813"/>
                  <a:pt x="363537" y="676275"/>
                  <a:pt x="357187" y="704850"/>
                </a:cubicBezTo>
                <a:cubicBezTo>
                  <a:pt x="350837" y="733425"/>
                  <a:pt x="334962" y="768350"/>
                  <a:pt x="328612" y="800100"/>
                </a:cubicBezTo>
                <a:cubicBezTo>
                  <a:pt x="322262" y="831850"/>
                  <a:pt x="325437" y="865188"/>
                  <a:pt x="319087" y="895350"/>
                </a:cubicBezTo>
                <a:cubicBezTo>
                  <a:pt x="312737" y="925512"/>
                  <a:pt x="304799" y="952500"/>
                  <a:pt x="290512" y="981075"/>
                </a:cubicBezTo>
                <a:cubicBezTo>
                  <a:pt x="276225" y="1009650"/>
                  <a:pt x="250825" y="1031875"/>
                  <a:pt x="233362" y="1066800"/>
                </a:cubicBezTo>
                <a:cubicBezTo>
                  <a:pt x="215900" y="1101725"/>
                  <a:pt x="200024" y="1150938"/>
                  <a:pt x="185737" y="1190625"/>
                </a:cubicBezTo>
                <a:cubicBezTo>
                  <a:pt x="171450" y="1230312"/>
                  <a:pt x="160337" y="1274763"/>
                  <a:pt x="147637" y="1304925"/>
                </a:cubicBezTo>
                <a:cubicBezTo>
                  <a:pt x="134937" y="1335088"/>
                  <a:pt x="120650" y="1347788"/>
                  <a:pt x="109537" y="1371600"/>
                </a:cubicBezTo>
                <a:cubicBezTo>
                  <a:pt x="98425" y="1395413"/>
                  <a:pt x="85725" y="1425575"/>
                  <a:pt x="80962" y="1447800"/>
                </a:cubicBezTo>
                <a:cubicBezTo>
                  <a:pt x="76200" y="1470025"/>
                  <a:pt x="84137" y="1482725"/>
                  <a:pt x="80962" y="1504950"/>
                </a:cubicBezTo>
                <a:cubicBezTo>
                  <a:pt x="77787" y="1527175"/>
                  <a:pt x="65087" y="1557338"/>
                  <a:pt x="61912" y="1581150"/>
                </a:cubicBezTo>
                <a:cubicBezTo>
                  <a:pt x="58737" y="1604963"/>
                  <a:pt x="63500" y="1624012"/>
                  <a:pt x="61912" y="1647825"/>
                </a:cubicBezTo>
                <a:cubicBezTo>
                  <a:pt x="60324" y="1671638"/>
                  <a:pt x="61912" y="1703388"/>
                  <a:pt x="52387" y="1724025"/>
                </a:cubicBezTo>
                <a:cubicBezTo>
                  <a:pt x="42862" y="1744662"/>
                  <a:pt x="9524" y="1765300"/>
                  <a:pt x="4762" y="1771650"/>
                </a:cubicBezTo>
                <a:cubicBezTo>
                  <a:pt x="0" y="1778000"/>
                  <a:pt x="11906" y="1770062"/>
                  <a:pt x="23812" y="1762125"/>
                </a:cubicBezTo>
              </a:path>
            </a:pathLst>
          </a:cu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7000875" y="4752975"/>
            <a:ext cx="390525" cy="428625"/>
          </a:xfrm>
          <a:custGeom>
            <a:avLst/>
            <a:gdLst>
              <a:gd name="connsiteX0" fmla="*/ 390525 w 390525"/>
              <a:gd name="connsiteY0" fmla="*/ 0 h 428625"/>
              <a:gd name="connsiteX1" fmla="*/ 342900 w 390525"/>
              <a:gd name="connsiteY1" fmla="*/ 47625 h 428625"/>
              <a:gd name="connsiteX2" fmla="*/ 314325 w 390525"/>
              <a:gd name="connsiteY2" fmla="*/ 66675 h 428625"/>
              <a:gd name="connsiteX3" fmla="*/ 276225 w 390525"/>
              <a:gd name="connsiteY3" fmla="*/ 95250 h 428625"/>
              <a:gd name="connsiteX4" fmla="*/ 228600 w 390525"/>
              <a:gd name="connsiteY4" fmla="*/ 133350 h 428625"/>
              <a:gd name="connsiteX5" fmla="*/ 171450 w 390525"/>
              <a:gd name="connsiteY5" fmla="*/ 171450 h 428625"/>
              <a:gd name="connsiteX6" fmla="*/ 133350 w 390525"/>
              <a:gd name="connsiteY6" fmla="*/ 190500 h 428625"/>
              <a:gd name="connsiteX7" fmla="*/ 76200 w 390525"/>
              <a:gd name="connsiteY7" fmla="*/ 219075 h 428625"/>
              <a:gd name="connsiteX8" fmla="*/ 28575 w 390525"/>
              <a:gd name="connsiteY8" fmla="*/ 219075 h 428625"/>
              <a:gd name="connsiteX9" fmla="*/ 19050 w 390525"/>
              <a:gd name="connsiteY9" fmla="*/ 228600 h 428625"/>
              <a:gd name="connsiteX10" fmla="*/ 9525 w 390525"/>
              <a:gd name="connsiteY10" fmla="*/ 285750 h 428625"/>
              <a:gd name="connsiteX11" fmla="*/ 19050 w 390525"/>
              <a:gd name="connsiteY11" fmla="*/ 333375 h 428625"/>
              <a:gd name="connsiteX12" fmla="*/ 19050 w 390525"/>
              <a:gd name="connsiteY12" fmla="*/ 352425 h 428625"/>
              <a:gd name="connsiteX13" fmla="*/ 19050 w 390525"/>
              <a:gd name="connsiteY13" fmla="*/ 381000 h 428625"/>
              <a:gd name="connsiteX14" fmla="*/ 0 w 390525"/>
              <a:gd name="connsiteY14" fmla="*/ 428625 h 428625"/>
              <a:gd name="connsiteX15" fmla="*/ 0 w 390525"/>
              <a:gd name="connsiteY15" fmla="*/ 4286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525" h="428625">
                <a:moveTo>
                  <a:pt x="390525" y="0"/>
                </a:moveTo>
                <a:cubicBezTo>
                  <a:pt x="374650" y="15875"/>
                  <a:pt x="355600" y="36513"/>
                  <a:pt x="342900" y="47625"/>
                </a:cubicBezTo>
                <a:cubicBezTo>
                  <a:pt x="330200" y="58737"/>
                  <a:pt x="325438" y="58738"/>
                  <a:pt x="314325" y="66675"/>
                </a:cubicBezTo>
                <a:cubicBezTo>
                  <a:pt x="303213" y="74613"/>
                  <a:pt x="290513" y="84138"/>
                  <a:pt x="276225" y="95250"/>
                </a:cubicBezTo>
                <a:cubicBezTo>
                  <a:pt x="261938" y="106363"/>
                  <a:pt x="246063" y="120650"/>
                  <a:pt x="228600" y="133350"/>
                </a:cubicBezTo>
                <a:cubicBezTo>
                  <a:pt x="211138" y="146050"/>
                  <a:pt x="187325" y="161925"/>
                  <a:pt x="171450" y="171450"/>
                </a:cubicBezTo>
                <a:cubicBezTo>
                  <a:pt x="155575" y="180975"/>
                  <a:pt x="133350" y="190500"/>
                  <a:pt x="133350" y="190500"/>
                </a:cubicBezTo>
                <a:cubicBezTo>
                  <a:pt x="117475" y="198437"/>
                  <a:pt x="93663" y="214312"/>
                  <a:pt x="76200" y="219075"/>
                </a:cubicBezTo>
                <a:cubicBezTo>
                  <a:pt x="58737" y="223838"/>
                  <a:pt x="38100" y="217488"/>
                  <a:pt x="28575" y="219075"/>
                </a:cubicBezTo>
                <a:cubicBezTo>
                  <a:pt x="19050" y="220663"/>
                  <a:pt x="22225" y="217487"/>
                  <a:pt x="19050" y="228600"/>
                </a:cubicBezTo>
                <a:cubicBezTo>
                  <a:pt x="15875" y="239713"/>
                  <a:pt x="9525" y="268288"/>
                  <a:pt x="9525" y="285750"/>
                </a:cubicBezTo>
                <a:cubicBezTo>
                  <a:pt x="9525" y="303212"/>
                  <a:pt x="17463" y="322263"/>
                  <a:pt x="19050" y="333375"/>
                </a:cubicBezTo>
                <a:cubicBezTo>
                  <a:pt x="20637" y="344487"/>
                  <a:pt x="19050" y="352425"/>
                  <a:pt x="19050" y="352425"/>
                </a:cubicBezTo>
                <a:cubicBezTo>
                  <a:pt x="19050" y="360362"/>
                  <a:pt x="22225" y="368300"/>
                  <a:pt x="19050" y="381000"/>
                </a:cubicBezTo>
                <a:cubicBezTo>
                  <a:pt x="15875" y="393700"/>
                  <a:pt x="0" y="428625"/>
                  <a:pt x="0" y="428625"/>
                </a:cubicBezTo>
                <a:lnTo>
                  <a:pt x="0" y="428625"/>
                </a:lnTo>
              </a:path>
            </a:pathLst>
          </a:cu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2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30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_22.5_B.jpg"/>
          <p:cNvPicPr>
            <a:picLocks noGrp="1" noChangeAspect="1"/>
          </p:cNvPicPr>
          <p:nvPr>
            <p:ph sz="half" idx="1"/>
          </p:nvPr>
        </p:nvPicPr>
        <p:blipFill>
          <a:blip r:embed="rId2" cstate="print"/>
          <a:stretch>
            <a:fillRect/>
          </a:stretch>
        </p:blipFill>
        <p:spPr>
          <a:xfrm>
            <a:off x="0" y="1356519"/>
            <a:ext cx="5501481" cy="5501481"/>
          </a:xfrm>
        </p:spPr>
      </p:pic>
      <p:pic>
        <p:nvPicPr>
          <p:cNvPr id="7" name="Content Placeholder 3" descr="Fig._22.5_A.jpg"/>
          <p:cNvPicPr>
            <a:picLocks noGrp="1" noChangeAspect="1"/>
          </p:cNvPicPr>
          <p:nvPr>
            <p:ph sz="half" idx="2"/>
          </p:nvPr>
        </p:nvPicPr>
        <p:blipFill>
          <a:blip r:embed="rId3" cstate="print"/>
          <a:stretch>
            <a:fillRect/>
          </a:stretch>
        </p:blipFill>
        <p:spPr>
          <a:xfrm>
            <a:off x="4114800" y="1447800"/>
            <a:ext cx="5029200" cy="5410200"/>
          </a:xfrm>
        </p:spPr>
      </p:pic>
      <p:sp>
        <p:nvSpPr>
          <p:cNvPr id="5" name="Title 4"/>
          <p:cNvSpPr>
            <a:spLocks noGrp="1"/>
          </p:cNvSpPr>
          <p:nvPr>
            <p:ph type="title"/>
          </p:nvPr>
        </p:nvSpPr>
        <p:spPr/>
        <p:txBody>
          <a:bodyPr>
            <a:normAutofit fontScale="90000"/>
          </a:bodyPr>
          <a:lstStyle/>
          <a:p>
            <a:r>
              <a:rPr lang="en-US" b="1" dirty="0" smtClean="0"/>
              <a:t>     Deep Veins     vs.   Superficial Veins</a:t>
            </a:r>
            <a:br>
              <a:rPr lang="en-US" b="1" dirty="0" smtClean="0"/>
            </a:br>
            <a:r>
              <a:rPr lang="en-US" sz="2400" b="1" dirty="0" smtClean="0"/>
              <a:t>                                                      </a:t>
            </a:r>
            <a:endParaRPr lang="en-US" b="1" dirty="0"/>
          </a:p>
        </p:txBody>
      </p:sp>
      <p:sp>
        <p:nvSpPr>
          <p:cNvPr id="6" name="Down Arrow 5"/>
          <p:cNvSpPr/>
          <p:nvPr/>
        </p:nvSpPr>
        <p:spPr>
          <a:xfrm>
            <a:off x="5943600" y="1066800"/>
            <a:ext cx="304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2133600" y="1066800"/>
            <a:ext cx="304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Picture 60.png"/>
          <p:cNvPicPr>
            <a:picLocks noChangeAspect="1"/>
          </p:cNvPicPr>
          <p:nvPr/>
        </p:nvPicPr>
        <p:blipFill>
          <a:blip r:embed="rId2"/>
          <a:stretch>
            <a:fillRect/>
          </a:stretch>
        </p:blipFill>
        <p:spPr>
          <a:xfrm>
            <a:off x="381000" y="1003300"/>
            <a:ext cx="8153400" cy="5549900"/>
          </a:xfrm>
          <a:prstGeom prst="rect">
            <a:avLst/>
          </a:prstGeom>
        </p:spPr>
      </p:pic>
      <p:sp>
        <p:nvSpPr>
          <p:cNvPr id="5" name="Title 4"/>
          <p:cNvSpPr>
            <a:spLocks noGrp="1"/>
          </p:cNvSpPr>
          <p:nvPr>
            <p:ph type="title"/>
          </p:nvPr>
        </p:nvSpPr>
        <p:spPr>
          <a:xfrm>
            <a:off x="685800" y="0"/>
            <a:ext cx="7924800" cy="1143000"/>
          </a:xfrm>
        </p:spPr>
        <p:txBody>
          <a:bodyPr>
            <a:normAutofit/>
          </a:bodyPr>
          <a:lstStyle/>
          <a:p>
            <a:r>
              <a:rPr lang="en-US" sz="3200" b="1" dirty="0" smtClean="0"/>
              <a:t>Lymphatic system for the Arm</a:t>
            </a:r>
            <a:endParaRPr lang="en-US" sz="32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_22.8_A.jpg"/>
          <p:cNvPicPr>
            <a:picLocks noGrp="1" noChangeAspect="1"/>
          </p:cNvPicPr>
          <p:nvPr>
            <p:ph sz="half" idx="1"/>
          </p:nvPr>
        </p:nvPicPr>
        <p:blipFill>
          <a:blip r:embed="rId3" cstate="print"/>
          <a:stretch>
            <a:fillRect/>
          </a:stretch>
        </p:blipFill>
        <p:spPr>
          <a:xfrm>
            <a:off x="0" y="304800"/>
            <a:ext cx="5638800" cy="6553200"/>
          </a:xfrm>
        </p:spPr>
      </p:pic>
      <p:sp>
        <p:nvSpPr>
          <p:cNvPr id="5" name="Title 4"/>
          <p:cNvSpPr>
            <a:spLocks noGrp="1"/>
          </p:cNvSpPr>
          <p:nvPr>
            <p:ph type="title"/>
          </p:nvPr>
        </p:nvSpPr>
        <p:spPr>
          <a:xfrm>
            <a:off x="3581400" y="152400"/>
            <a:ext cx="4724400" cy="1143000"/>
          </a:xfrm>
        </p:spPr>
        <p:txBody>
          <a:bodyPr>
            <a:normAutofit fontScale="90000"/>
          </a:bodyPr>
          <a:lstStyle/>
          <a:p>
            <a:r>
              <a:rPr lang="en-US" b="1" dirty="0" smtClean="0"/>
              <a:t>Lymphatic system for the Arm</a:t>
            </a:r>
            <a:endParaRPr lang="en-US" b="1" dirty="0"/>
          </a:p>
        </p:txBody>
      </p:sp>
      <p:sp>
        <p:nvSpPr>
          <p:cNvPr id="6" name="Content Placeholder 5"/>
          <p:cNvSpPr>
            <a:spLocks noGrp="1"/>
          </p:cNvSpPr>
          <p:nvPr>
            <p:ph sz="half" idx="2"/>
          </p:nvPr>
        </p:nvSpPr>
        <p:spPr>
          <a:xfrm>
            <a:off x="5029200" y="1066800"/>
            <a:ext cx="4114800" cy="3657600"/>
          </a:xfrm>
        </p:spPr>
        <p:txBody>
          <a:bodyPr>
            <a:noAutofit/>
          </a:bodyPr>
          <a:lstStyle/>
          <a:p>
            <a:pPr marL="0" indent="0">
              <a:buNone/>
            </a:pPr>
            <a:endParaRPr lang="en-US" sz="1800" dirty="0" smtClean="0"/>
          </a:p>
          <a:p>
            <a:pPr marL="0" indent="0">
              <a:buNone/>
            </a:pPr>
            <a:r>
              <a:rPr lang="en-US" sz="1800" dirty="0" smtClean="0"/>
              <a:t>Lymph from the upper limb and breast drains to the </a:t>
            </a:r>
            <a:r>
              <a:rPr lang="en-US" sz="1800" dirty="0" err="1" smtClean="0"/>
              <a:t>axillary</a:t>
            </a:r>
            <a:r>
              <a:rPr lang="en-US" sz="1800" dirty="0" smtClean="0"/>
              <a:t> lymph nodes. The superficial </a:t>
            </a:r>
            <a:r>
              <a:rPr lang="en-US" sz="1800" dirty="0" err="1" smtClean="0"/>
              <a:t>lymphatics</a:t>
            </a:r>
            <a:r>
              <a:rPr lang="en-US" sz="1800" dirty="0" smtClean="0"/>
              <a:t> of the upper limb lie in the subcutaneous tissue. Also, the deep </a:t>
            </a:r>
            <a:r>
              <a:rPr lang="en-US" sz="1800" dirty="0" err="1" smtClean="0"/>
              <a:t>lymphatics</a:t>
            </a:r>
            <a:r>
              <a:rPr lang="en-US" sz="1800" dirty="0" smtClean="0"/>
              <a:t> accompany the arteries and deep veins.</a:t>
            </a:r>
          </a:p>
          <a:p>
            <a:pPr marL="0" indent="0">
              <a:buNone/>
            </a:pPr>
            <a:endParaRPr lang="en-US" sz="1800" dirty="0" smtClean="0"/>
          </a:p>
          <a:p>
            <a:pPr marL="0" indent="0">
              <a:buNone/>
            </a:pPr>
            <a:r>
              <a:rPr lang="en-US" sz="1800" dirty="0" smtClean="0"/>
              <a:t>Notice the red arrows pictured on the left. These arrows show the flow of lymph. Notice that the flow of lymph follows the same direction as the venous drainage of the arm.</a:t>
            </a:r>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endParaRPr lang="en-US" sz="1800" dirty="0" smtClean="0"/>
          </a:p>
        </p:txBody>
      </p:sp>
      <p:sp>
        <p:nvSpPr>
          <p:cNvPr id="7" name="TextBox 6"/>
          <p:cNvSpPr txBox="1"/>
          <p:nvPr/>
        </p:nvSpPr>
        <p:spPr>
          <a:xfrm>
            <a:off x="5105400" y="5105400"/>
            <a:ext cx="3581400" cy="1200329"/>
          </a:xfrm>
          <a:prstGeom prst="rect">
            <a:avLst/>
          </a:prstGeom>
          <a:noFill/>
        </p:spPr>
        <p:txBody>
          <a:bodyPr wrap="square" rtlCol="0">
            <a:spAutoFit/>
          </a:bodyPr>
          <a:lstStyle/>
          <a:p>
            <a:r>
              <a:rPr lang="en-US" b="1" dirty="0" smtClean="0">
                <a:solidFill>
                  <a:schemeClr val="accent3">
                    <a:lumMod val="75000"/>
                  </a:schemeClr>
                </a:solidFill>
              </a:rPr>
              <a:t>Question:  WHAT EXACTLY IS THE LYMPHATIC SYSTEM? &amp; WHAT DOES IT DO?  (answer, next slide)</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_22.8_A.jpg"/>
          <p:cNvPicPr>
            <a:picLocks noGrp="1" noChangeAspect="1"/>
          </p:cNvPicPr>
          <p:nvPr>
            <p:ph sz="half" idx="1"/>
          </p:nvPr>
        </p:nvPicPr>
        <p:blipFill>
          <a:blip r:embed="rId2" cstate="print"/>
          <a:stretch>
            <a:fillRect/>
          </a:stretch>
        </p:blipFill>
        <p:spPr>
          <a:xfrm>
            <a:off x="-838200" y="304800"/>
            <a:ext cx="5638800" cy="6553200"/>
          </a:xfrm>
        </p:spPr>
      </p:pic>
      <p:sp>
        <p:nvSpPr>
          <p:cNvPr id="5" name="Title 4"/>
          <p:cNvSpPr>
            <a:spLocks noGrp="1"/>
          </p:cNvSpPr>
          <p:nvPr>
            <p:ph type="title"/>
          </p:nvPr>
        </p:nvSpPr>
        <p:spPr>
          <a:xfrm>
            <a:off x="0" y="0"/>
            <a:ext cx="9144000" cy="1143000"/>
          </a:xfrm>
        </p:spPr>
        <p:txBody>
          <a:bodyPr>
            <a:normAutofit/>
          </a:bodyPr>
          <a:lstStyle/>
          <a:p>
            <a:r>
              <a:rPr lang="en-US" sz="2400" b="1" dirty="0" smtClean="0"/>
              <a:t>Lymphatic system for the Arm</a:t>
            </a:r>
            <a:endParaRPr lang="en-US" sz="2400" b="1" dirty="0"/>
          </a:p>
        </p:txBody>
      </p:sp>
      <p:sp>
        <p:nvSpPr>
          <p:cNvPr id="6" name="Content Placeholder 5"/>
          <p:cNvSpPr>
            <a:spLocks noGrp="1"/>
          </p:cNvSpPr>
          <p:nvPr>
            <p:ph sz="half" idx="2"/>
          </p:nvPr>
        </p:nvSpPr>
        <p:spPr>
          <a:xfrm>
            <a:off x="4343400" y="838200"/>
            <a:ext cx="4800600" cy="5867400"/>
          </a:xfrm>
        </p:spPr>
        <p:txBody>
          <a:bodyPr>
            <a:noAutofit/>
          </a:bodyPr>
          <a:lstStyle/>
          <a:p>
            <a:pPr marL="0" indent="0">
              <a:buNone/>
            </a:pPr>
            <a:r>
              <a:rPr lang="en-US" sz="1800" dirty="0" smtClean="0"/>
              <a:t> Lymphatic system is a network of tissues and vessels that help to maintain the body’s fluid balance, cleanse the body of foreign matter, and provide immune cells for defense.</a:t>
            </a:r>
          </a:p>
          <a:p>
            <a:pPr marL="0" indent="0">
              <a:buNone/>
            </a:pPr>
            <a:endParaRPr lang="en-US" sz="1800" dirty="0" smtClean="0"/>
          </a:p>
          <a:p>
            <a:pPr marL="0" indent="0">
              <a:buNone/>
            </a:pPr>
            <a:r>
              <a:rPr lang="en-US" sz="1800" dirty="0" smtClean="0"/>
              <a:t> </a:t>
            </a:r>
            <a:r>
              <a:rPr lang="en-US" sz="1800" i="1" dirty="0" smtClean="0"/>
              <a:t>Lymph </a:t>
            </a:r>
            <a:r>
              <a:rPr lang="en-US" sz="1800" dirty="0" smtClean="0"/>
              <a:t>is the fluid that the system collects from the interstitial spaces of the tissues and returns to the bloodstream. (Fluid continually filters from out blood capillaries into the tissue spaces. The blood capillaries reabsorb most of it, but there is a small percentage they do not. The lymph system collects this mix of fluids and proteins to return the substances back to the blood.</a:t>
            </a:r>
          </a:p>
          <a:p>
            <a:pPr marL="0" indent="0">
              <a:buNone/>
            </a:pPr>
            <a:endParaRPr lang="en-US" sz="1800" dirty="0" smtClean="0"/>
          </a:p>
          <a:p>
            <a:pPr marL="0" indent="0">
              <a:buNone/>
            </a:pPr>
            <a:r>
              <a:rPr lang="en-US" sz="1800" dirty="0" smtClean="0"/>
              <a:t>Also the lymph nodes  contain white blood cells and other mechanisms for the body to fight off pathogens – this also creates a type of ‘filter’ for the body against harmful fluids or disease causing agents in the blood.</a:t>
            </a:r>
          </a:p>
          <a:p>
            <a:pPr marL="0" indent="0">
              <a:buNone/>
            </a:pPr>
            <a:endParaRPr lang="en-US" sz="1800" dirty="0" smtClean="0"/>
          </a:p>
          <a:p>
            <a:pPr marL="0" indent="0">
              <a:buNone/>
            </a:pPr>
            <a:endParaRPr lang="en-US" sz="1800"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Content Placeholder 3" descr="Skeletal_overview.jpg"/>
          <p:cNvPicPr>
            <a:picLocks noGrp="1" noChangeAspect="1"/>
          </p:cNvPicPr>
          <p:nvPr>
            <p:ph idx="1"/>
          </p:nvPr>
        </p:nvPicPr>
        <p:blipFill>
          <a:blip r:embed="rId2" cstate="print"/>
          <a:srcRect b="2299"/>
          <a:stretch>
            <a:fillRect/>
          </a:stretch>
        </p:blipFill>
        <p:spPr>
          <a:xfrm>
            <a:off x="0" y="228600"/>
            <a:ext cx="5943600" cy="6477000"/>
          </a:xfrm>
        </p:spPr>
      </p:pic>
      <p:sp>
        <p:nvSpPr>
          <p:cNvPr id="11" name="Freeform 10"/>
          <p:cNvSpPr/>
          <p:nvPr/>
        </p:nvSpPr>
        <p:spPr>
          <a:xfrm>
            <a:off x="1708404" y="2993136"/>
            <a:ext cx="609600" cy="2066544"/>
          </a:xfrm>
          <a:custGeom>
            <a:avLst/>
            <a:gdLst>
              <a:gd name="connsiteX0" fmla="*/ 275844 w 609600"/>
              <a:gd name="connsiteY0" fmla="*/ 70104 h 2066544"/>
              <a:gd name="connsiteX1" fmla="*/ 211836 w 609600"/>
              <a:gd name="connsiteY1" fmla="*/ 381000 h 2066544"/>
              <a:gd name="connsiteX2" fmla="*/ 166116 w 609600"/>
              <a:gd name="connsiteY2" fmla="*/ 545592 h 2066544"/>
              <a:gd name="connsiteX3" fmla="*/ 138684 w 609600"/>
              <a:gd name="connsiteY3" fmla="*/ 792480 h 2066544"/>
              <a:gd name="connsiteX4" fmla="*/ 102108 w 609600"/>
              <a:gd name="connsiteY4" fmla="*/ 1176528 h 2066544"/>
              <a:gd name="connsiteX5" fmla="*/ 74676 w 609600"/>
              <a:gd name="connsiteY5" fmla="*/ 1569720 h 2066544"/>
              <a:gd name="connsiteX6" fmla="*/ 38100 w 609600"/>
              <a:gd name="connsiteY6" fmla="*/ 1844040 h 2066544"/>
              <a:gd name="connsiteX7" fmla="*/ 1524 w 609600"/>
              <a:gd name="connsiteY7" fmla="*/ 1972056 h 2066544"/>
              <a:gd name="connsiteX8" fmla="*/ 28956 w 609600"/>
              <a:gd name="connsiteY8" fmla="*/ 2063496 h 2066544"/>
              <a:gd name="connsiteX9" fmla="*/ 156972 w 609600"/>
              <a:gd name="connsiteY9" fmla="*/ 1990344 h 2066544"/>
              <a:gd name="connsiteX10" fmla="*/ 248412 w 609600"/>
              <a:gd name="connsiteY10" fmla="*/ 1972056 h 2066544"/>
              <a:gd name="connsiteX11" fmla="*/ 312420 w 609600"/>
              <a:gd name="connsiteY11" fmla="*/ 1981200 h 2066544"/>
              <a:gd name="connsiteX12" fmla="*/ 348996 w 609600"/>
              <a:gd name="connsiteY12" fmla="*/ 1990344 h 2066544"/>
              <a:gd name="connsiteX13" fmla="*/ 367284 w 609600"/>
              <a:gd name="connsiteY13" fmla="*/ 1862328 h 2066544"/>
              <a:gd name="connsiteX14" fmla="*/ 367284 w 609600"/>
              <a:gd name="connsiteY14" fmla="*/ 1743456 h 2066544"/>
              <a:gd name="connsiteX15" fmla="*/ 376428 w 609600"/>
              <a:gd name="connsiteY15" fmla="*/ 1597152 h 2066544"/>
              <a:gd name="connsiteX16" fmla="*/ 394716 w 609600"/>
              <a:gd name="connsiteY16" fmla="*/ 1395984 h 2066544"/>
              <a:gd name="connsiteX17" fmla="*/ 403860 w 609600"/>
              <a:gd name="connsiteY17" fmla="*/ 1240536 h 2066544"/>
              <a:gd name="connsiteX18" fmla="*/ 403860 w 609600"/>
              <a:gd name="connsiteY18" fmla="*/ 1094232 h 2066544"/>
              <a:gd name="connsiteX19" fmla="*/ 413004 w 609600"/>
              <a:gd name="connsiteY19" fmla="*/ 838200 h 2066544"/>
              <a:gd name="connsiteX20" fmla="*/ 440436 w 609600"/>
              <a:gd name="connsiteY20" fmla="*/ 582168 h 2066544"/>
              <a:gd name="connsiteX21" fmla="*/ 449580 w 609600"/>
              <a:gd name="connsiteY21" fmla="*/ 445008 h 2066544"/>
              <a:gd name="connsiteX22" fmla="*/ 477012 w 609600"/>
              <a:gd name="connsiteY22" fmla="*/ 326136 h 2066544"/>
              <a:gd name="connsiteX23" fmla="*/ 513588 w 609600"/>
              <a:gd name="connsiteY23" fmla="*/ 198120 h 2066544"/>
              <a:gd name="connsiteX24" fmla="*/ 577596 w 609600"/>
              <a:gd name="connsiteY24" fmla="*/ 124968 h 2066544"/>
              <a:gd name="connsiteX25" fmla="*/ 605028 w 609600"/>
              <a:gd name="connsiteY25" fmla="*/ 97536 h 2066544"/>
              <a:gd name="connsiteX26" fmla="*/ 550164 w 609600"/>
              <a:gd name="connsiteY26" fmla="*/ 15240 h 2066544"/>
              <a:gd name="connsiteX27" fmla="*/ 495300 w 609600"/>
              <a:gd name="connsiteY27" fmla="*/ 6096 h 2066544"/>
              <a:gd name="connsiteX28" fmla="*/ 458724 w 609600"/>
              <a:gd name="connsiteY28" fmla="*/ 15240 h 2066544"/>
              <a:gd name="connsiteX29" fmla="*/ 358140 w 609600"/>
              <a:gd name="connsiteY29" fmla="*/ 33528 h 2066544"/>
              <a:gd name="connsiteX30" fmla="*/ 275844 w 609600"/>
              <a:gd name="connsiteY30" fmla="*/ 70104 h 206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9600" h="2066544">
                <a:moveTo>
                  <a:pt x="275844" y="70104"/>
                </a:moveTo>
                <a:cubicBezTo>
                  <a:pt x="251460" y="128016"/>
                  <a:pt x="230124" y="301752"/>
                  <a:pt x="211836" y="381000"/>
                </a:cubicBezTo>
                <a:cubicBezTo>
                  <a:pt x="193548" y="460248"/>
                  <a:pt x="178308" y="477012"/>
                  <a:pt x="166116" y="545592"/>
                </a:cubicBezTo>
                <a:cubicBezTo>
                  <a:pt x="153924" y="614172"/>
                  <a:pt x="149352" y="687324"/>
                  <a:pt x="138684" y="792480"/>
                </a:cubicBezTo>
                <a:cubicBezTo>
                  <a:pt x="128016" y="897636"/>
                  <a:pt x="112776" y="1046988"/>
                  <a:pt x="102108" y="1176528"/>
                </a:cubicBezTo>
                <a:cubicBezTo>
                  <a:pt x="91440" y="1306068"/>
                  <a:pt x="85344" y="1458468"/>
                  <a:pt x="74676" y="1569720"/>
                </a:cubicBezTo>
                <a:cubicBezTo>
                  <a:pt x="64008" y="1680972"/>
                  <a:pt x="50292" y="1776984"/>
                  <a:pt x="38100" y="1844040"/>
                </a:cubicBezTo>
                <a:cubicBezTo>
                  <a:pt x="25908" y="1911096"/>
                  <a:pt x="3048" y="1935480"/>
                  <a:pt x="1524" y="1972056"/>
                </a:cubicBezTo>
                <a:cubicBezTo>
                  <a:pt x="0" y="2008632"/>
                  <a:pt x="3048" y="2060448"/>
                  <a:pt x="28956" y="2063496"/>
                </a:cubicBezTo>
                <a:cubicBezTo>
                  <a:pt x="54864" y="2066544"/>
                  <a:pt x="120396" y="2005584"/>
                  <a:pt x="156972" y="1990344"/>
                </a:cubicBezTo>
                <a:cubicBezTo>
                  <a:pt x="193548" y="1975104"/>
                  <a:pt x="222504" y="1973580"/>
                  <a:pt x="248412" y="1972056"/>
                </a:cubicBezTo>
                <a:cubicBezTo>
                  <a:pt x="274320" y="1970532"/>
                  <a:pt x="295656" y="1978152"/>
                  <a:pt x="312420" y="1981200"/>
                </a:cubicBezTo>
                <a:cubicBezTo>
                  <a:pt x="329184" y="1984248"/>
                  <a:pt x="339852" y="2010156"/>
                  <a:pt x="348996" y="1990344"/>
                </a:cubicBezTo>
                <a:cubicBezTo>
                  <a:pt x="358140" y="1970532"/>
                  <a:pt x="364236" y="1903476"/>
                  <a:pt x="367284" y="1862328"/>
                </a:cubicBezTo>
                <a:cubicBezTo>
                  <a:pt x="370332" y="1821180"/>
                  <a:pt x="365760" y="1787652"/>
                  <a:pt x="367284" y="1743456"/>
                </a:cubicBezTo>
                <a:cubicBezTo>
                  <a:pt x="368808" y="1699260"/>
                  <a:pt x="371856" y="1655064"/>
                  <a:pt x="376428" y="1597152"/>
                </a:cubicBezTo>
                <a:cubicBezTo>
                  <a:pt x="381000" y="1539240"/>
                  <a:pt x="390144" y="1455420"/>
                  <a:pt x="394716" y="1395984"/>
                </a:cubicBezTo>
                <a:cubicBezTo>
                  <a:pt x="399288" y="1336548"/>
                  <a:pt x="402336" y="1290828"/>
                  <a:pt x="403860" y="1240536"/>
                </a:cubicBezTo>
                <a:cubicBezTo>
                  <a:pt x="405384" y="1190244"/>
                  <a:pt x="402336" y="1161288"/>
                  <a:pt x="403860" y="1094232"/>
                </a:cubicBezTo>
                <a:cubicBezTo>
                  <a:pt x="405384" y="1027176"/>
                  <a:pt x="406908" y="923544"/>
                  <a:pt x="413004" y="838200"/>
                </a:cubicBezTo>
                <a:cubicBezTo>
                  <a:pt x="419100" y="752856"/>
                  <a:pt x="434340" y="647700"/>
                  <a:pt x="440436" y="582168"/>
                </a:cubicBezTo>
                <a:cubicBezTo>
                  <a:pt x="446532" y="516636"/>
                  <a:pt x="443484" y="487680"/>
                  <a:pt x="449580" y="445008"/>
                </a:cubicBezTo>
                <a:cubicBezTo>
                  <a:pt x="455676" y="402336"/>
                  <a:pt x="466344" y="367284"/>
                  <a:pt x="477012" y="326136"/>
                </a:cubicBezTo>
                <a:cubicBezTo>
                  <a:pt x="487680" y="284988"/>
                  <a:pt x="496824" y="231648"/>
                  <a:pt x="513588" y="198120"/>
                </a:cubicBezTo>
                <a:cubicBezTo>
                  <a:pt x="530352" y="164592"/>
                  <a:pt x="562356" y="141732"/>
                  <a:pt x="577596" y="124968"/>
                </a:cubicBezTo>
                <a:cubicBezTo>
                  <a:pt x="592836" y="108204"/>
                  <a:pt x="609600" y="115824"/>
                  <a:pt x="605028" y="97536"/>
                </a:cubicBezTo>
                <a:cubicBezTo>
                  <a:pt x="600456" y="79248"/>
                  <a:pt x="568452" y="30480"/>
                  <a:pt x="550164" y="15240"/>
                </a:cubicBezTo>
                <a:cubicBezTo>
                  <a:pt x="531876" y="0"/>
                  <a:pt x="510540" y="6096"/>
                  <a:pt x="495300" y="6096"/>
                </a:cubicBezTo>
                <a:cubicBezTo>
                  <a:pt x="480060" y="6096"/>
                  <a:pt x="481584" y="10668"/>
                  <a:pt x="458724" y="15240"/>
                </a:cubicBezTo>
                <a:cubicBezTo>
                  <a:pt x="435864" y="19812"/>
                  <a:pt x="390144" y="24384"/>
                  <a:pt x="358140" y="33528"/>
                </a:cubicBezTo>
                <a:cubicBezTo>
                  <a:pt x="326136" y="42672"/>
                  <a:pt x="300228" y="12192"/>
                  <a:pt x="275844" y="70104"/>
                </a:cubicBezTo>
                <a:close/>
              </a:path>
            </a:pathLst>
          </a:custGeom>
          <a:solidFill>
            <a:schemeClr val="accent6">
              <a:lumMod val="75000"/>
              <a:alpha val="52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72000" y="1460242"/>
            <a:ext cx="4191000" cy="5016758"/>
          </a:xfrm>
          <a:prstGeom prst="rect">
            <a:avLst/>
          </a:prstGeom>
          <a:noFill/>
        </p:spPr>
        <p:txBody>
          <a:bodyPr wrap="square" rtlCol="0" anchor="t">
            <a:spAutoFit/>
          </a:bodyPr>
          <a:lstStyle/>
          <a:p>
            <a:r>
              <a:rPr lang="en-US" sz="2000" dirty="0" smtClean="0"/>
              <a:t>The forearm is composed of the radius and ulna.  </a:t>
            </a:r>
          </a:p>
          <a:p>
            <a:endParaRPr lang="en-US" sz="2000" dirty="0" smtClean="0"/>
          </a:p>
          <a:p>
            <a:r>
              <a:rPr lang="en-US" sz="2000" dirty="0" smtClean="0"/>
              <a:t>The forearm is much more constricted in comparison to the range of motion of the arm.  The primary function of the muscles in the forearm is movement of the bones in the hand.  Bound together by the </a:t>
            </a:r>
            <a:r>
              <a:rPr lang="en-US" sz="2000" dirty="0" err="1" smtClean="0"/>
              <a:t>interosseous</a:t>
            </a:r>
            <a:r>
              <a:rPr lang="en-US" sz="2000" dirty="0" smtClean="0"/>
              <a:t> membrane, the radius and ulna are virtually immobile. </a:t>
            </a:r>
          </a:p>
          <a:p>
            <a:endParaRPr lang="en-US" sz="2000" dirty="0" smtClean="0"/>
          </a:p>
          <a:p>
            <a:r>
              <a:rPr lang="en-US" sz="2000" dirty="0" smtClean="0"/>
              <a:t>We will begin understanding the forearm by covering the surface anatomy of the radius and ulna.</a:t>
            </a:r>
          </a:p>
        </p:txBody>
      </p:sp>
      <p:sp>
        <p:nvSpPr>
          <p:cNvPr id="5" name="Rectangle 4"/>
          <p:cNvSpPr/>
          <p:nvPr/>
        </p:nvSpPr>
        <p:spPr>
          <a:xfrm>
            <a:off x="4267200" y="435114"/>
            <a:ext cx="4572000" cy="707886"/>
          </a:xfrm>
          <a:prstGeom prst="rect">
            <a:avLst/>
          </a:prstGeom>
        </p:spPr>
        <p:txBody>
          <a:bodyPr>
            <a:spAutoFit/>
          </a:bodyPr>
          <a:lstStyle/>
          <a:p>
            <a:pPr algn="ctr"/>
            <a:r>
              <a:rPr lang="en-US" b="1" dirty="0" smtClean="0">
                <a:solidFill>
                  <a:srgbClr val="0070C0"/>
                </a:solidFill>
              </a:rPr>
              <a:t> </a:t>
            </a:r>
            <a:r>
              <a:rPr lang="en-US" sz="4000" b="1" dirty="0" smtClean="0">
                <a:solidFill>
                  <a:srgbClr val="E46C0A"/>
                </a:solidFill>
              </a:rPr>
              <a:t>The Forearm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Content Placeholder 6" descr="forearm_bones.jpg"/>
          <p:cNvPicPr>
            <a:picLocks noGrp="1" noChangeAspect="1"/>
          </p:cNvPicPr>
          <p:nvPr>
            <p:ph sz="half" idx="2"/>
          </p:nvPr>
        </p:nvPicPr>
        <p:blipFill>
          <a:blip r:embed="rId2" cstate="print"/>
          <a:stretch>
            <a:fillRect/>
          </a:stretch>
        </p:blipFill>
        <p:spPr>
          <a:xfrm>
            <a:off x="4724400" y="1295400"/>
            <a:ext cx="5196681" cy="5196681"/>
          </a:xfrm>
        </p:spPr>
      </p:pic>
      <p:sp>
        <p:nvSpPr>
          <p:cNvPr id="4" name="Title 3"/>
          <p:cNvSpPr>
            <a:spLocks noGrp="1"/>
          </p:cNvSpPr>
          <p:nvPr>
            <p:ph type="title"/>
          </p:nvPr>
        </p:nvSpPr>
        <p:spPr>
          <a:xfrm>
            <a:off x="-1066800" y="152400"/>
            <a:ext cx="8229600" cy="1143000"/>
          </a:xfrm>
        </p:spPr>
        <p:txBody>
          <a:bodyPr>
            <a:normAutofit/>
          </a:bodyPr>
          <a:lstStyle/>
          <a:p>
            <a:r>
              <a:rPr lang="en-US" sz="2400" b="1" dirty="0" smtClean="0"/>
              <a:t>Bones of the Forearm</a:t>
            </a:r>
            <a:endParaRPr lang="en-US" sz="2400" b="1" dirty="0"/>
          </a:p>
        </p:txBody>
      </p:sp>
      <p:sp>
        <p:nvSpPr>
          <p:cNvPr id="5" name="Content Placeholder 4"/>
          <p:cNvSpPr>
            <a:spLocks noGrp="1"/>
          </p:cNvSpPr>
          <p:nvPr>
            <p:ph sz="half" idx="1"/>
          </p:nvPr>
        </p:nvSpPr>
        <p:spPr>
          <a:xfrm>
            <a:off x="304800" y="1341437"/>
            <a:ext cx="4572000" cy="4525963"/>
          </a:xfrm>
        </p:spPr>
        <p:txBody>
          <a:bodyPr vert="horz">
            <a:noAutofit/>
          </a:bodyPr>
          <a:lstStyle/>
          <a:p>
            <a:pPr marL="0" indent="0">
              <a:buNone/>
            </a:pPr>
            <a:r>
              <a:rPr lang="en-US" sz="1800" dirty="0" smtClean="0"/>
              <a:t>The  </a:t>
            </a:r>
            <a:r>
              <a:rPr lang="en-US" sz="1800" dirty="0" err="1" smtClean="0"/>
              <a:t>antebrachium</a:t>
            </a:r>
            <a:r>
              <a:rPr lang="en-US" sz="1800" dirty="0" smtClean="0"/>
              <a:t> (or forearm), extends from elbow to wrist and contains two bones (pictured on right).</a:t>
            </a:r>
          </a:p>
          <a:p>
            <a:pPr marL="0" indent="0">
              <a:buNone/>
            </a:pPr>
            <a:endParaRPr lang="en-US" sz="1800" dirty="0" smtClean="0"/>
          </a:p>
          <a:p>
            <a:pPr marL="0" indent="0">
              <a:buNone/>
            </a:pPr>
            <a:r>
              <a:rPr lang="en-US" sz="1800" dirty="0" smtClean="0"/>
              <a:t>The </a:t>
            </a:r>
            <a:r>
              <a:rPr lang="en-US" sz="1800" b="1" dirty="0" smtClean="0">
                <a:solidFill>
                  <a:schemeClr val="accent4">
                    <a:lumMod val="50000"/>
                  </a:schemeClr>
                </a:solidFill>
              </a:rPr>
              <a:t>radius</a:t>
            </a:r>
            <a:r>
              <a:rPr lang="en-US" sz="1800" i="1" dirty="0" smtClean="0"/>
              <a:t> </a:t>
            </a:r>
            <a:r>
              <a:rPr lang="en-US" sz="1800" dirty="0" smtClean="0"/>
              <a:t>and  the </a:t>
            </a:r>
            <a:r>
              <a:rPr lang="en-US" sz="1800" b="1" dirty="0" smtClean="0">
                <a:solidFill>
                  <a:srgbClr val="FF6600"/>
                </a:solidFill>
              </a:rPr>
              <a:t>ulna</a:t>
            </a:r>
            <a:r>
              <a:rPr lang="en-US" sz="1800" i="1" dirty="0" smtClean="0"/>
              <a:t>. </a:t>
            </a:r>
            <a:r>
              <a:rPr lang="en-US" sz="1800" dirty="0" smtClean="0"/>
              <a:t>In anatomical position, these bones are parallel and the radius is lateral to the ulna (also called </a:t>
            </a:r>
            <a:r>
              <a:rPr lang="en-US" sz="1800" dirty="0" err="1" smtClean="0"/>
              <a:t>supination</a:t>
            </a:r>
            <a:r>
              <a:rPr lang="en-US" sz="1800" dirty="0" smtClean="0"/>
              <a:t>). However during other times the radius and ulna overlap and rotate against one another (called </a:t>
            </a:r>
            <a:r>
              <a:rPr lang="en-US" sz="1800" dirty="0" err="1" smtClean="0"/>
              <a:t>pronation</a:t>
            </a:r>
            <a:r>
              <a:rPr lang="en-US" sz="1800" dirty="0" smtClean="0"/>
              <a:t>). </a:t>
            </a:r>
          </a:p>
          <a:p>
            <a:pPr marL="0" indent="0">
              <a:buNone/>
            </a:pPr>
            <a:endParaRPr lang="en-US" sz="1800" dirty="0" smtClean="0"/>
          </a:p>
          <a:p>
            <a:pPr marL="0" indent="0">
              <a:buNone/>
            </a:pPr>
            <a:r>
              <a:rPr lang="en-US" sz="1800" dirty="0" smtClean="0"/>
              <a:t>We will discuss </a:t>
            </a:r>
            <a:r>
              <a:rPr lang="en-US" sz="1800" dirty="0" err="1" smtClean="0"/>
              <a:t>supination</a:t>
            </a:r>
            <a:r>
              <a:rPr lang="en-US" sz="1800" dirty="0" smtClean="0"/>
              <a:t> and </a:t>
            </a:r>
            <a:r>
              <a:rPr lang="en-US" sz="1800" dirty="0" err="1" smtClean="0"/>
              <a:t>pronation</a:t>
            </a:r>
            <a:r>
              <a:rPr lang="en-US" sz="1800" dirty="0" smtClean="0"/>
              <a:t> later. First, simply recognize that the forearm has two bones. Also recognize that as we move in a distally along the upper limb, the bones and musculature become more numerous and complex.</a:t>
            </a:r>
            <a:endParaRPr lang="en-US" sz="1800" dirty="0"/>
          </a:p>
        </p:txBody>
      </p:sp>
      <p:pic>
        <p:nvPicPr>
          <p:cNvPr id="9" name="Picture 8"/>
          <p:cNvPicPr>
            <a:picLocks noChangeAspect="1"/>
          </p:cNvPicPr>
          <p:nvPr/>
        </p:nvPicPr>
        <p:blipFill>
          <a:blip r:embed="rId3"/>
          <a:srcRect l="1714" t="14754" r="15143" b="56967"/>
          <a:stretch>
            <a:fillRect/>
          </a:stretch>
        </p:blipFill>
        <p:spPr>
          <a:xfrm>
            <a:off x="5029200" y="228600"/>
            <a:ext cx="3657600" cy="867266"/>
          </a:xfrm>
          <a:prstGeom prst="rect">
            <a:avLst/>
          </a:prstGeom>
        </p:spPr>
      </p:pic>
      <p:sp>
        <p:nvSpPr>
          <p:cNvPr id="10" name="Rectangle 9"/>
          <p:cNvSpPr/>
          <p:nvPr/>
        </p:nvSpPr>
        <p:spPr>
          <a:xfrm>
            <a:off x="0" y="6611779"/>
            <a:ext cx="6858000" cy="246221"/>
          </a:xfrm>
          <a:prstGeom prst="rect">
            <a:avLst/>
          </a:prstGeom>
        </p:spPr>
        <p:txBody>
          <a:bodyPr wrap="square">
            <a:spAutoFit/>
          </a:bodyPr>
          <a:lstStyle/>
          <a:p>
            <a:r>
              <a:rPr lang="en-US" sz="1000" dirty="0" smtClean="0"/>
              <a:t>http://www.visualphotos.com/image/2x3876888/bare-chested_man_with_arm_outstretched</a:t>
            </a:r>
            <a:endParaRPr lang="en-US" sz="1000" dirty="0"/>
          </a:p>
        </p:txBody>
      </p:sp>
      <p:grpSp>
        <p:nvGrpSpPr>
          <p:cNvPr id="20" name="Group 19"/>
          <p:cNvGrpSpPr/>
          <p:nvPr/>
        </p:nvGrpSpPr>
        <p:grpSpPr>
          <a:xfrm>
            <a:off x="6096000" y="642993"/>
            <a:ext cx="2819400" cy="1326539"/>
            <a:chOff x="6096000" y="642993"/>
            <a:chExt cx="2819400" cy="1326539"/>
          </a:xfrm>
        </p:grpSpPr>
        <p:sp>
          <p:nvSpPr>
            <p:cNvPr id="8" name="TextBox 7"/>
            <p:cNvSpPr txBox="1"/>
            <p:nvPr/>
          </p:nvSpPr>
          <p:spPr>
            <a:xfrm>
              <a:off x="7772400" y="1600200"/>
              <a:ext cx="1143000" cy="369332"/>
            </a:xfrm>
            <a:prstGeom prst="rect">
              <a:avLst/>
            </a:prstGeom>
            <a:noFill/>
          </p:spPr>
          <p:txBody>
            <a:bodyPr wrap="square" rtlCol="0">
              <a:spAutoFit/>
            </a:bodyPr>
            <a:lstStyle/>
            <a:p>
              <a:r>
                <a:rPr lang="en-US" b="1" dirty="0" smtClean="0">
                  <a:solidFill>
                    <a:srgbClr val="FF6600"/>
                  </a:solidFill>
                </a:rPr>
                <a:t>Ulna</a:t>
              </a:r>
              <a:endParaRPr lang="en-US" b="1" dirty="0">
                <a:solidFill>
                  <a:srgbClr val="FF6600"/>
                </a:solidFill>
              </a:endParaRPr>
            </a:p>
          </p:txBody>
        </p:sp>
        <p:cxnSp>
          <p:nvCxnSpPr>
            <p:cNvPr id="14" name="Straight Connector 13"/>
            <p:cNvCxnSpPr/>
            <p:nvPr/>
          </p:nvCxnSpPr>
          <p:spPr>
            <a:xfrm>
              <a:off x="6096000" y="642993"/>
              <a:ext cx="1219200" cy="76200"/>
            </a:xfrm>
            <a:prstGeom prst="line">
              <a:avLst/>
            </a:prstGeom>
            <a:ln w="63500">
              <a:solidFill>
                <a:schemeClr val="accent6">
                  <a:lumMod val="75000"/>
                </a:schemeClr>
              </a:solidFill>
              <a:tailEnd type="none"/>
            </a:ln>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5181600" y="638138"/>
            <a:ext cx="2105058" cy="1255194"/>
            <a:chOff x="5181600" y="638138"/>
            <a:chExt cx="2105058" cy="1255194"/>
          </a:xfrm>
        </p:grpSpPr>
        <p:sp>
          <p:nvSpPr>
            <p:cNvPr id="6" name="TextBox 5"/>
            <p:cNvSpPr txBox="1"/>
            <p:nvPr/>
          </p:nvSpPr>
          <p:spPr>
            <a:xfrm>
              <a:off x="5181600" y="1524000"/>
              <a:ext cx="1143000" cy="369332"/>
            </a:xfrm>
            <a:prstGeom prst="rect">
              <a:avLst/>
            </a:prstGeom>
            <a:noFill/>
          </p:spPr>
          <p:txBody>
            <a:bodyPr wrap="square" rtlCol="0">
              <a:spAutoFit/>
            </a:bodyPr>
            <a:lstStyle/>
            <a:p>
              <a:r>
                <a:rPr lang="en-US" b="1" dirty="0" smtClean="0">
                  <a:solidFill>
                    <a:srgbClr val="660066"/>
                  </a:solidFill>
                </a:rPr>
                <a:t>Radius</a:t>
              </a:r>
              <a:endParaRPr lang="en-US" b="1" dirty="0">
                <a:solidFill>
                  <a:srgbClr val="660066"/>
                </a:solidFill>
              </a:endParaRPr>
            </a:p>
          </p:txBody>
        </p:sp>
        <p:cxnSp>
          <p:nvCxnSpPr>
            <p:cNvPr id="12" name="Straight Connector 11"/>
            <p:cNvCxnSpPr/>
            <p:nvPr/>
          </p:nvCxnSpPr>
          <p:spPr>
            <a:xfrm>
              <a:off x="6143658" y="638138"/>
              <a:ext cx="1143000" cy="1588"/>
            </a:xfrm>
            <a:prstGeom prst="line">
              <a:avLst/>
            </a:prstGeom>
            <a:ln w="92075">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8077200" y="5791200"/>
            <a:ext cx="1905000" cy="369332"/>
          </a:xfrm>
          <a:prstGeom prst="rect">
            <a:avLst/>
          </a:prstGeom>
          <a:noFill/>
        </p:spPr>
        <p:txBody>
          <a:bodyPr wrap="square" rtlCol="0">
            <a:spAutoFit/>
          </a:bodyPr>
          <a:lstStyle/>
          <a:p>
            <a:r>
              <a:rPr lang="en-US" b="1" dirty="0" smtClean="0"/>
              <a:t>Distal</a:t>
            </a:r>
            <a:endParaRPr lang="en-US" b="1" dirty="0"/>
          </a:p>
        </p:txBody>
      </p:sp>
      <p:sp>
        <p:nvSpPr>
          <p:cNvPr id="17" name="TextBox 16"/>
          <p:cNvSpPr txBox="1"/>
          <p:nvPr/>
        </p:nvSpPr>
        <p:spPr>
          <a:xfrm>
            <a:off x="8001000" y="2057400"/>
            <a:ext cx="1905000" cy="369332"/>
          </a:xfrm>
          <a:prstGeom prst="rect">
            <a:avLst/>
          </a:prstGeom>
          <a:noFill/>
        </p:spPr>
        <p:txBody>
          <a:bodyPr wrap="square" rtlCol="0">
            <a:spAutoFit/>
          </a:bodyPr>
          <a:lstStyle/>
          <a:p>
            <a:r>
              <a:rPr lang="en-US" b="1" dirty="0" smtClean="0"/>
              <a:t>Proximal</a:t>
            </a:r>
            <a:endParaRPr lang="en-US" b="1" dirty="0"/>
          </a:p>
        </p:txBody>
      </p:sp>
      <p:cxnSp>
        <p:nvCxnSpPr>
          <p:cNvPr id="18" name="Straight Arrow Connector 17"/>
          <p:cNvCxnSpPr/>
          <p:nvPr/>
        </p:nvCxnSpPr>
        <p:spPr>
          <a:xfrm rot="5400000">
            <a:off x="6934598" y="4114402"/>
            <a:ext cx="3200400" cy="796"/>
          </a:xfrm>
          <a:prstGeom prst="straightConnector1">
            <a:avLst/>
          </a:prstGeom>
          <a:ln w="444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Picture 14.png"/>
          <p:cNvPicPr>
            <a:picLocks noChangeAspect="1"/>
          </p:cNvPicPr>
          <p:nvPr/>
        </p:nvPicPr>
        <p:blipFill>
          <a:blip r:embed="rId2"/>
          <a:stretch>
            <a:fillRect/>
          </a:stretch>
        </p:blipFill>
        <p:spPr>
          <a:xfrm>
            <a:off x="228600" y="290011"/>
            <a:ext cx="4572000" cy="12282989"/>
          </a:xfrm>
          <a:prstGeom prst="rect">
            <a:avLst/>
          </a:prstGeom>
        </p:spPr>
      </p:pic>
      <p:sp>
        <p:nvSpPr>
          <p:cNvPr id="3" name="Title 4"/>
          <p:cNvSpPr>
            <a:spLocks noGrp="1"/>
          </p:cNvSpPr>
          <p:nvPr>
            <p:ph type="title"/>
          </p:nvPr>
        </p:nvSpPr>
        <p:spPr>
          <a:xfrm>
            <a:off x="4114800" y="228600"/>
            <a:ext cx="4495800" cy="1143000"/>
          </a:xfrm>
        </p:spPr>
        <p:txBody>
          <a:bodyPr>
            <a:normAutofit/>
          </a:bodyPr>
          <a:lstStyle/>
          <a:p>
            <a:r>
              <a:rPr lang="en-US" sz="2800" b="1" dirty="0" smtClean="0"/>
              <a:t>Radius and Ulna: Proximal View</a:t>
            </a:r>
            <a:endParaRPr lang="en-US" sz="2800" b="1" dirty="0"/>
          </a:p>
        </p:txBody>
      </p:sp>
      <p:pic>
        <p:nvPicPr>
          <p:cNvPr id="6" name="Picture 5" descr="Picture 19.png"/>
          <p:cNvPicPr>
            <a:picLocks noChangeAspect="1"/>
          </p:cNvPicPr>
          <p:nvPr/>
        </p:nvPicPr>
        <p:blipFill>
          <a:blip r:embed="rId3">
            <a:clrChange>
              <a:clrFrom>
                <a:srgbClr val="FFFFFF"/>
              </a:clrFrom>
              <a:clrTo>
                <a:srgbClr val="FFFFFF">
                  <a:alpha val="0"/>
                </a:srgbClr>
              </a:clrTo>
            </a:clrChange>
          </a:blip>
          <a:stretch>
            <a:fillRect/>
          </a:stretch>
        </p:blipFill>
        <p:spPr>
          <a:xfrm>
            <a:off x="0" y="0"/>
            <a:ext cx="1086909" cy="2971800"/>
          </a:xfrm>
          <a:prstGeom prst="rect">
            <a:avLst/>
          </a:prstGeom>
        </p:spPr>
      </p:pic>
      <p:sp>
        <p:nvSpPr>
          <p:cNvPr id="7" name="Rectangle 6"/>
          <p:cNvSpPr/>
          <p:nvPr/>
        </p:nvSpPr>
        <p:spPr>
          <a:xfrm>
            <a:off x="228600" y="990600"/>
            <a:ext cx="457199" cy="5334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371600" y="0"/>
            <a:ext cx="1905000" cy="646331"/>
          </a:xfrm>
          <a:prstGeom prst="rect">
            <a:avLst/>
          </a:prstGeom>
          <a:noFill/>
        </p:spPr>
        <p:txBody>
          <a:bodyPr wrap="square" rtlCol="0">
            <a:spAutoFit/>
          </a:bodyPr>
          <a:lstStyle/>
          <a:p>
            <a:r>
              <a:rPr lang="en-US" b="1" dirty="0" smtClean="0"/>
              <a:t>Right Shoulder:</a:t>
            </a:r>
          </a:p>
          <a:p>
            <a:r>
              <a:rPr lang="en-US" b="1" dirty="0" smtClean="0"/>
              <a:t>Anterior View</a:t>
            </a:r>
            <a:endParaRPr lang="en-US" b="1" dirty="0"/>
          </a:p>
        </p:txBody>
      </p:sp>
      <p:pic>
        <p:nvPicPr>
          <p:cNvPr id="9" name="Picture 8" descr="Picture 20.png"/>
          <p:cNvPicPr>
            <a:picLocks noChangeAspect="1"/>
          </p:cNvPicPr>
          <p:nvPr/>
        </p:nvPicPr>
        <p:blipFill>
          <a:blip r:embed="rId4"/>
          <a:stretch>
            <a:fillRect/>
          </a:stretch>
        </p:blipFill>
        <p:spPr>
          <a:xfrm>
            <a:off x="5181600" y="4150087"/>
            <a:ext cx="2819400" cy="2403113"/>
          </a:xfrm>
          <a:prstGeom prst="rect">
            <a:avLst/>
          </a:prstGeom>
        </p:spPr>
      </p:pic>
      <p:cxnSp>
        <p:nvCxnSpPr>
          <p:cNvPr id="10" name="Straight Arrow Connector 9"/>
          <p:cNvCxnSpPr/>
          <p:nvPr/>
        </p:nvCxnSpPr>
        <p:spPr>
          <a:xfrm rot="5400000">
            <a:off x="3884805" y="5335395"/>
            <a:ext cx="1679986" cy="796"/>
          </a:xfrm>
          <a:prstGeom prst="straightConnector1">
            <a:avLst/>
          </a:prstGeom>
          <a:ln w="444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67200" y="6251733"/>
            <a:ext cx="967307" cy="369332"/>
          </a:xfrm>
          <a:prstGeom prst="rect">
            <a:avLst/>
          </a:prstGeom>
          <a:noFill/>
        </p:spPr>
        <p:txBody>
          <a:bodyPr wrap="none" rtlCol="0">
            <a:spAutoFit/>
          </a:bodyPr>
          <a:lstStyle/>
          <a:p>
            <a:pPr algn="ctr"/>
            <a:r>
              <a:rPr lang="en-US" b="1" dirty="0" smtClean="0"/>
              <a:t>Ventral</a:t>
            </a:r>
            <a:endParaRPr lang="en-US" b="1" dirty="0"/>
          </a:p>
        </p:txBody>
      </p:sp>
      <p:sp>
        <p:nvSpPr>
          <p:cNvPr id="12" name="TextBox 11"/>
          <p:cNvSpPr txBox="1"/>
          <p:nvPr/>
        </p:nvSpPr>
        <p:spPr>
          <a:xfrm>
            <a:off x="4267200" y="4075903"/>
            <a:ext cx="903087" cy="369332"/>
          </a:xfrm>
          <a:prstGeom prst="rect">
            <a:avLst/>
          </a:prstGeom>
          <a:noFill/>
        </p:spPr>
        <p:txBody>
          <a:bodyPr wrap="none" rtlCol="0">
            <a:spAutoFit/>
          </a:bodyPr>
          <a:lstStyle/>
          <a:p>
            <a:pPr algn="ctr"/>
            <a:r>
              <a:rPr lang="en-US" b="1" dirty="0" smtClean="0"/>
              <a:t>Dorsal</a:t>
            </a:r>
            <a:endParaRPr lang="en-US" b="1" dirty="0"/>
          </a:p>
        </p:txBody>
      </p:sp>
      <p:pic>
        <p:nvPicPr>
          <p:cNvPr id="13" name="Picture 12" descr="Picture 14.png"/>
          <p:cNvPicPr>
            <a:picLocks noChangeAspect="1"/>
          </p:cNvPicPr>
          <p:nvPr/>
        </p:nvPicPr>
        <p:blipFill>
          <a:blip r:embed="rId2"/>
          <a:stretch>
            <a:fillRect/>
          </a:stretch>
        </p:blipFill>
        <p:spPr>
          <a:xfrm>
            <a:off x="8077200" y="3810000"/>
            <a:ext cx="1021079" cy="2743200"/>
          </a:xfrm>
          <a:prstGeom prst="rect">
            <a:avLst/>
          </a:prstGeom>
        </p:spPr>
      </p:pic>
      <p:cxnSp>
        <p:nvCxnSpPr>
          <p:cNvPr id="14" name="Straight Arrow Connector 13"/>
          <p:cNvCxnSpPr/>
          <p:nvPr/>
        </p:nvCxnSpPr>
        <p:spPr>
          <a:xfrm rot="5400000">
            <a:off x="8400797" y="3715003"/>
            <a:ext cx="268001" cy="796"/>
          </a:xfrm>
          <a:prstGeom prst="straightConnector1">
            <a:avLst/>
          </a:prstGeom>
          <a:ln w="508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5" name="Content Placeholder 2"/>
          <p:cNvSpPr>
            <a:spLocks noGrp="1"/>
          </p:cNvSpPr>
          <p:nvPr>
            <p:ph sz="half" idx="1"/>
          </p:nvPr>
        </p:nvSpPr>
        <p:spPr>
          <a:xfrm>
            <a:off x="3886200" y="1295400"/>
            <a:ext cx="5257800" cy="4525963"/>
          </a:xfrm>
        </p:spPr>
        <p:txBody>
          <a:bodyPr>
            <a:noAutofit/>
          </a:bodyPr>
          <a:lstStyle/>
          <a:p>
            <a:pPr marL="0" indent="0">
              <a:buNone/>
            </a:pPr>
            <a:r>
              <a:rPr lang="en-US" sz="1800" dirty="0" smtClean="0"/>
              <a:t>The proximal </a:t>
            </a:r>
            <a:r>
              <a:rPr lang="en-US" sz="1800" b="1" dirty="0" smtClean="0">
                <a:solidFill>
                  <a:srgbClr val="0070C0"/>
                </a:solidFill>
              </a:rPr>
              <a:t>head of the radius </a:t>
            </a:r>
            <a:r>
              <a:rPr lang="en-US" sz="1800" dirty="0" smtClean="0"/>
              <a:t>is a distinctive disc with an </a:t>
            </a:r>
            <a:r>
              <a:rPr lang="en-US" sz="1800" b="1" dirty="0" err="1" smtClean="0">
                <a:solidFill>
                  <a:srgbClr val="0070C0"/>
                </a:solidFill>
              </a:rPr>
              <a:t>articular</a:t>
            </a:r>
            <a:r>
              <a:rPr lang="en-US" sz="1800" b="1" dirty="0" smtClean="0">
                <a:solidFill>
                  <a:srgbClr val="0070C0"/>
                </a:solidFill>
              </a:rPr>
              <a:t> fovea </a:t>
            </a:r>
            <a:r>
              <a:rPr lang="en-US" sz="1800" dirty="0" smtClean="0"/>
              <a:t>that helps with free rotation on the humerus and ulna during </a:t>
            </a:r>
            <a:r>
              <a:rPr lang="en-US" sz="1800" dirty="0" err="1" smtClean="0"/>
              <a:t>pronation</a:t>
            </a:r>
            <a:r>
              <a:rPr lang="en-US" sz="1800" dirty="0" smtClean="0"/>
              <a:t> to </a:t>
            </a:r>
            <a:r>
              <a:rPr lang="en-US" sz="1800" dirty="0" err="1" smtClean="0"/>
              <a:t>supination</a:t>
            </a:r>
            <a:r>
              <a:rPr lang="en-US" sz="1800" dirty="0" smtClean="0"/>
              <a:t> (explained later in module).</a:t>
            </a:r>
          </a:p>
          <a:p>
            <a:pPr marL="0" indent="0">
              <a:buNone/>
            </a:pPr>
            <a:endParaRPr lang="en-US" sz="1800" dirty="0" smtClean="0"/>
          </a:p>
          <a:p>
            <a:pPr marL="0" indent="0">
              <a:buNone/>
            </a:pPr>
            <a:r>
              <a:rPr lang="en-US" sz="1800" dirty="0" smtClean="0"/>
              <a:t>This proximal head also articulates with the </a:t>
            </a:r>
            <a:r>
              <a:rPr lang="en-US" sz="1800" dirty="0" err="1" smtClean="0"/>
              <a:t>capitulum</a:t>
            </a:r>
            <a:r>
              <a:rPr lang="en-US" sz="1800" dirty="0" smtClean="0"/>
              <a:t> of the humerus and radial notch of the ulna. </a:t>
            </a:r>
          </a:p>
          <a:p>
            <a:pPr marL="0" indent="0">
              <a:buNone/>
            </a:pPr>
            <a:endParaRPr lang="en-US" sz="1800"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Picture 14.png"/>
          <p:cNvPicPr>
            <a:picLocks noChangeAspect="1"/>
          </p:cNvPicPr>
          <p:nvPr/>
        </p:nvPicPr>
        <p:blipFill>
          <a:blip r:embed="rId2"/>
          <a:stretch>
            <a:fillRect/>
          </a:stretch>
        </p:blipFill>
        <p:spPr>
          <a:xfrm>
            <a:off x="228600" y="290011"/>
            <a:ext cx="4572000" cy="12282989"/>
          </a:xfrm>
          <a:prstGeom prst="rect">
            <a:avLst/>
          </a:prstGeom>
        </p:spPr>
      </p:pic>
      <p:sp>
        <p:nvSpPr>
          <p:cNvPr id="3" name="Title 4"/>
          <p:cNvSpPr>
            <a:spLocks noGrp="1"/>
          </p:cNvSpPr>
          <p:nvPr>
            <p:ph type="title"/>
          </p:nvPr>
        </p:nvSpPr>
        <p:spPr>
          <a:xfrm>
            <a:off x="4114800" y="228600"/>
            <a:ext cx="4495800" cy="1143000"/>
          </a:xfrm>
        </p:spPr>
        <p:txBody>
          <a:bodyPr>
            <a:normAutofit/>
          </a:bodyPr>
          <a:lstStyle/>
          <a:p>
            <a:r>
              <a:rPr lang="en-US" sz="2800" b="1" dirty="0" smtClean="0"/>
              <a:t>Radius and Ulna: Proximal View</a:t>
            </a:r>
            <a:endParaRPr lang="en-US" sz="2800" b="1" dirty="0"/>
          </a:p>
        </p:txBody>
      </p:sp>
      <p:pic>
        <p:nvPicPr>
          <p:cNvPr id="6" name="Picture 5" descr="Picture 19.png"/>
          <p:cNvPicPr>
            <a:picLocks noChangeAspect="1"/>
          </p:cNvPicPr>
          <p:nvPr/>
        </p:nvPicPr>
        <p:blipFill>
          <a:blip r:embed="rId3">
            <a:clrChange>
              <a:clrFrom>
                <a:srgbClr val="FFFFFF"/>
              </a:clrFrom>
              <a:clrTo>
                <a:srgbClr val="FFFFFF">
                  <a:alpha val="0"/>
                </a:srgbClr>
              </a:clrTo>
            </a:clrChange>
          </a:blip>
          <a:stretch>
            <a:fillRect/>
          </a:stretch>
        </p:blipFill>
        <p:spPr>
          <a:xfrm>
            <a:off x="0" y="0"/>
            <a:ext cx="1086909" cy="2971800"/>
          </a:xfrm>
          <a:prstGeom prst="rect">
            <a:avLst/>
          </a:prstGeom>
        </p:spPr>
      </p:pic>
      <p:sp>
        <p:nvSpPr>
          <p:cNvPr id="7" name="Rectangle 6"/>
          <p:cNvSpPr/>
          <p:nvPr/>
        </p:nvSpPr>
        <p:spPr>
          <a:xfrm>
            <a:off x="228600" y="990600"/>
            <a:ext cx="457199" cy="5334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371600" y="0"/>
            <a:ext cx="1905000" cy="646331"/>
          </a:xfrm>
          <a:prstGeom prst="rect">
            <a:avLst/>
          </a:prstGeom>
          <a:noFill/>
        </p:spPr>
        <p:txBody>
          <a:bodyPr wrap="square" rtlCol="0">
            <a:spAutoFit/>
          </a:bodyPr>
          <a:lstStyle/>
          <a:p>
            <a:r>
              <a:rPr lang="en-US" b="1" dirty="0" smtClean="0"/>
              <a:t>Right Shoulder:</a:t>
            </a:r>
          </a:p>
          <a:p>
            <a:r>
              <a:rPr lang="en-US" b="1" dirty="0" smtClean="0"/>
              <a:t>Anterior View</a:t>
            </a:r>
            <a:endParaRPr lang="en-US" b="1" dirty="0"/>
          </a:p>
        </p:txBody>
      </p:sp>
      <p:pic>
        <p:nvPicPr>
          <p:cNvPr id="9" name="Picture 8" descr="Picture 20.png"/>
          <p:cNvPicPr>
            <a:picLocks noChangeAspect="1"/>
          </p:cNvPicPr>
          <p:nvPr/>
        </p:nvPicPr>
        <p:blipFill>
          <a:blip r:embed="rId4"/>
          <a:stretch>
            <a:fillRect/>
          </a:stretch>
        </p:blipFill>
        <p:spPr>
          <a:xfrm>
            <a:off x="5181600" y="4150087"/>
            <a:ext cx="2819400" cy="2403113"/>
          </a:xfrm>
          <a:prstGeom prst="rect">
            <a:avLst/>
          </a:prstGeom>
        </p:spPr>
      </p:pic>
      <p:cxnSp>
        <p:nvCxnSpPr>
          <p:cNvPr id="10" name="Straight Arrow Connector 9"/>
          <p:cNvCxnSpPr/>
          <p:nvPr/>
        </p:nvCxnSpPr>
        <p:spPr>
          <a:xfrm rot="5400000">
            <a:off x="3884805" y="5335395"/>
            <a:ext cx="1679986" cy="796"/>
          </a:xfrm>
          <a:prstGeom prst="straightConnector1">
            <a:avLst/>
          </a:prstGeom>
          <a:ln w="444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67200" y="6251733"/>
            <a:ext cx="967307" cy="369332"/>
          </a:xfrm>
          <a:prstGeom prst="rect">
            <a:avLst/>
          </a:prstGeom>
          <a:noFill/>
        </p:spPr>
        <p:txBody>
          <a:bodyPr wrap="none" rtlCol="0">
            <a:spAutoFit/>
          </a:bodyPr>
          <a:lstStyle/>
          <a:p>
            <a:pPr algn="ctr"/>
            <a:r>
              <a:rPr lang="en-US" b="1" dirty="0" smtClean="0"/>
              <a:t>Ventral</a:t>
            </a:r>
            <a:endParaRPr lang="en-US" b="1" dirty="0"/>
          </a:p>
        </p:txBody>
      </p:sp>
      <p:sp>
        <p:nvSpPr>
          <p:cNvPr id="12" name="TextBox 11"/>
          <p:cNvSpPr txBox="1"/>
          <p:nvPr/>
        </p:nvSpPr>
        <p:spPr>
          <a:xfrm>
            <a:off x="4267200" y="4075903"/>
            <a:ext cx="903087" cy="369332"/>
          </a:xfrm>
          <a:prstGeom prst="rect">
            <a:avLst/>
          </a:prstGeom>
          <a:noFill/>
        </p:spPr>
        <p:txBody>
          <a:bodyPr wrap="none" rtlCol="0">
            <a:spAutoFit/>
          </a:bodyPr>
          <a:lstStyle/>
          <a:p>
            <a:pPr algn="ctr"/>
            <a:r>
              <a:rPr lang="en-US" b="1" dirty="0" smtClean="0"/>
              <a:t>Dorsal</a:t>
            </a:r>
            <a:endParaRPr lang="en-US" b="1" dirty="0"/>
          </a:p>
        </p:txBody>
      </p:sp>
      <p:pic>
        <p:nvPicPr>
          <p:cNvPr id="13" name="Picture 12" descr="Picture 14.png"/>
          <p:cNvPicPr>
            <a:picLocks noChangeAspect="1"/>
          </p:cNvPicPr>
          <p:nvPr/>
        </p:nvPicPr>
        <p:blipFill>
          <a:blip r:embed="rId2"/>
          <a:stretch>
            <a:fillRect/>
          </a:stretch>
        </p:blipFill>
        <p:spPr>
          <a:xfrm>
            <a:off x="8077200" y="3810000"/>
            <a:ext cx="1021079" cy="2743200"/>
          </a:xfrm>
          <a:prstGeom prst="rect">
            <a:avLst/>
          </a:prstGeom>
        </p:spPr>
      </p:pic>
      <p:cxnSp>
        <p:nvCxnSpPr>
          <p:cNvPr id="14" name="Straight Arrow Connector 13"/>
          <p:cNvCxnSpPr/>
          <p:nvPr/>
        </p:nvCxnSpPr>
        <p:spPr>
          <a:xfrm rot="5400000">
            <a:off x="8400797" y="3715003"/>
            <a:ext cx="268001" cy="796"/>
          </a:xfrm>
          <a:prstGeom prst="straightConnector1">
            <a:avLst/>
          </a:prstGeom>
          <a:ln w="508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962400" y="1371600"/>
            <a:ext cx="4572000" cy="2031325"/>
          </a:xfrm>
          <a:prstGeom prst="rect">
            <a:avLst/>
          </a:prstGeom>
        </p:spPr>
        <p:txBody>
          <a:bodyPr>
            <a:spAutoFit/>
          </a:bodyPr>
          <a:lstStyle/>
          <a:p>
            <a:r>
              <a:rPr lang="en-US" dirty="0" smtClean="0"/>
              <a:t>On the radius shaft, immediately distal to the head, is a medial rough </a:t>
            </a:r>
            <a:r>
              <a:rPr lang="en-US" dirty="0" smtClean="0">
                <a:solidFill>
                  <a:srgbClr val="0070C0"/>
                </a:solidFill>
              </a:rPr>
              <a:t>radial </a:t>
            </a:r>
            <a:r>
              <a:rPr lang="en-US" dirty="0" err="1" smtClean="0">
                <a:solidFill>
                  <a:srgbClr val="0070C0"/>
                </a:solidFill>
              </a:rPr>
              <a:t>tuberosity</a:t>
            </a:r>
            <a:r>
              <a:rPr lang="en-US" dirty="0" smtClean="0"/>
              <a:t>, which is the insertion of the biceps muscle. Each bone had a </a:t>
            </a:r>
            <a:r>
              <a:rPr lang="en-US" dirty="0" err="1" smtClean="0"/>
              <a:t>tuberosity</a:t>
            </a:r>
            <a:r>
              <a:rPr lang="en-US" dirty="0" smtClean="0"/>
              <a:t> segment protruding from the proximal region which is an prime source for muscle attachment (discussed later).</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Picture 18.png"/>
          <p:cNvPicPr>
            <a:picLocks noChangeAspect="1"/>
          </p:cNvPicPr>
          <p:nvPr/>
        </p:nvPicPr>
        <p:blipFill>
          <a:blip r:embed="rId2">
            <a:clrChange>
              <a:clrFrom>
                <a:srgbClr val="FFFFFF"/>
              </a:clrFrom>
              <a:clrTo>
                <a:srgbClr val="FFFFFF">
                  <a:alpha val="0"/>
                </a:srgbClr>
              </a:clrTo>
            </a:clrChange>
          </a:blip>
          <a:stretch>
            <a:fillRect/>
          </a:stretch>
        </p:blipFill>
        <p:spPr>
          <a:xfrm>
            <a:off x="1" y="0"/>
            <a:ext cx="860425" cy="2286000"/>
          </a:xfrm>
          <a:prstGeom prst="rect">
            <a:avLst/>
          </a:prstGeom>
        </p:spPr>
      </p:pic>
      <p:pic>
        <p:nvPicPr>
          <p:cNvPr id="6" name="Picture 5" descr="Picture 17.png"/>
          <p:cNvPicPr>
            <a:picLocks noChangeAspect="1"/>
          </p:cNvPicPr>
          <p:nvPr/>
        </p:nvPicPr>
        <p:blipFill>
          <a:blip r:embed="rId3">
            <a:clrChange>
              <a:clrFrom>
                <a:srgbClr val="FFFFFF"/>
              </a:clrFrom>
              <a:clrTo>
                <a:srgbClr val="FFFFFF">
                  <a:alpha val="0"/>
                </a:srgbClr>
              </a:clrTo>
            </a:clrChange>
          </a:blip>
          <a:stretch>
            <a:fillRect/>
          </a:stretch>
        </p:blipFill>
        <p:spPr>
          <a:xfrm>
            <a:off x="228600" y="622300"/>
            <a:ext cx="4660900" cy="6235700"/>
          </a:xfrm>
          <a:prstGeom prst="rect">
            <a:avLst/>
          </a:prstGeom>
        </p:spPr>
      </p:pic>
      <p:sp>
        <p:nvSpPr>
          <p:cNvPr id="3" name="Title 4"/>
          <p:cNvSpPr>
            <a:spLocks noGrp="1"/>
          </p:cNvSpPr>
          <p:nvPr>
            <p:ph type="title"/>
          </p:nvPr>
        </p:nvSpPr>
        <p:spPr>
          <a:xfrm>
            <a:off x="3276600" y="0"/>
            <a:ext cx="5867400" cy="1143000"/>
          </a:xfrm>
        </p:spPr>
        <p:txBody>
          <a:bodyPr>
            <a:normAutofit/>
          </a:bodyPr>
          <a:lstStyle/>
          <a:p>
            <a:r>
              <a:rPr lang="en-US" sz="2800" b="1" dirty="0" smtClean="0"/>
              <a:t>Radius and Ulna: Proximal View</a:t>
            </a:r>
            <a:endParaRPr lang="en-US" sz="2800" b="1" dirty="0"/>
          </a:p>
        </p:txBody>
      </p:sp>
      <p:sp>
        <p:nvSpPr>
          <p:cNvPr id="5" name="Rectangle 4"/>
          <p:cNvSpPr/>
          <p:nvPr/>
        </p:nvSpPr>
        <p:spPr>
          <a:xfrm>
            <a:off x="228600" y="685800"/>
            <a:ext cx="472800" cy="6096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371600" y="0"/>
            <a:ext cx="1905000" cy="646331"/>
          </a:xfrm>
          <a:prstGeom prst="rect">
            <a:avLst/>
          </a:prstGeom>
          <a:noFill/>
        </p:spPr>
        <p:txBody>
          <a:bodyPr wrap="square" rtlCol="0">
            <a:spAutoFit/>
          </a:bodyPr>
          <a:lstStyle/>
          <a:p>
            <a:r>
              <a:rPr lang="en-US" b="1" dirty="0" smtClean="0"/>
              <a:t>Right Shoulder:</a:t>
            </a:r>
          </a:p>
          <a:p>
            <a:r>
              <a:rPr lang="en-US" b="1" dirty="0" smtClean="0"/>
              <a:t>Posterior View</a:t>
            </a:r>
            <a:endParaRPr lang="en-US" b="1" dirty="0"/>
          </a:p>
        </p:txBody>
      </p:sp>
      <p:pic>
        <p:nvPicPr>
          <p:cNvPr id="7" name="Picture 6" descr="Picture 21.png"/>
          <p:cNvPicPr>
            <a:picLocks noChangeAspect="1"/>
          </p:cNvPicPr>
          <p:nvPr/>
        </p:nvPicPr>
        <p:blipFill>
          <a:blip r:embed="rId4"/>
          <a:stretch>
            <a:fillRect/>
          </a:stretch>
        </p:blipFill>
        <p:spPr>
          <a:xfrm>
            <a:off x="5018087" y="4572000"/>
            <a:ext cx="3135313" cy="1321310"/>
          </a:xfrm>
          <a:prstGeom prst="rect">
            <a:avLst/>
          </a:prstGeom>
        </p:spPr>
      </p:pic>
      <p:cxnSp>
        <p:nvCxnSpPr>
          <p:cNvPr id="10" name="Straight Arrow Connector 9"/>
          <p:cNvCxnSpPr/>
          <p:nvPr/>
        </p:nvCxnSpPr>
        <p:spPr>
          <a:xfrm rot="5400000">
            <a:off x="3884805" y="5335395"/>
            <a:ext cx="1679986" cy="796"/>
          </a:xfrm>
          <a:prstGeom prst="straightConnector1">
            <a:avLst/>
          </a:prstGeom>
          <a:ln w="444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67200" y="6251733"/>
            <a:ext cx="967307" cy="369332"/>
          </a:xfrm>
          <a:prstGeom prst="rect">
            <a:avLst/>
          </a:prstGeom>
          <a:noFill/>
        </p:spPr>
        <p:txBody>
          <a:bodyPr wrap="none" rtlCol="0">
            <a:spAutoFit/>
          </a:bodyPr>
          <a:lstStyle/>
          <a:p>
            <a:pPr algn="ctr"/>
            <a:r>
              <a:rPr lang="en-US" b="1" dirty="0" smtClean="0"/>
              <a:t>Ventral</a:t>
            </a:r>
            <a:endParaRPr lang="en-US" b="1" dirty="0"/>
          </a:p>
        </p:txBody>
      </p:sp>
      <p:sp>
        <p:nvSpPr>
          <p:cNvPr id="12" name="TextBox 11"/>
          <p:cNvSpPr txBox="1"/>
          <p:nvPr/>
        </p:nvSpPr>
        <p:spPr>
          <a:xfrm>
            <a:off x="4267200" y="4075903"/>
            <a:ext cx="903087" cy="369332"/>
          </a:xfrm>
          <a:prstGeom prst="rect">
            <a:avLst/>
          </a:prstGeom>
          <a:noFill/>
        </p:spPr>
        <p:txBody>
          <a:bodyPr wrap="none" rtlCol="0">
            <a:spAutoFit/>
          </a:bodyPr>
          <a:lstStyle/>
          <a:p>
            <a:pPr algn="ctr"/>
            <a:r>
              <a:rPr lang="en-US" b="1" dirty="0" smtClean="0"/>
              <a:t>Dorsal</a:t>
            </a:r>
            <a:endParaRPr lang="en-US" b="1" dirty="0"/>
          </a:p>
        </p:txBody>
      </p:sp>
      <p:pic>
        <p:nvPicPr>
          <p:cNvPr id="13" name="Picture 12" descr="Picture 14.png"/>
          <p:cNvPicPr>
            <a:picLocks noChangeAspect="1"/>
          </p:cNvPicPr>
          <p:nvPr/>
        </p:nvPicPr>
        <p:blipFill>
          <a:blip r:embed="rId5"/>
          <a:stretch>
            <a:fillRect/>
          </a:stretch>
        </p:blipFill>
        <p:spPr>
          <a:xfrm>
            <a:off x="8077200" y="3810000"/>
            <a:ext cx="1021079" cy="2743200"/>
          </a:xfrm>
          <a:prstGeom prst="rect">
            <a:avLst/>
          </a:prstGeom>
        </p:spPr>
      </p:pic>
      <p:cxnSp>
        <p:nvCxnSpPr>
          <p:cNvPr id="16" name="Straight Connector 15"/>
          <p:cNvCxnSpPr/>
          <p:nvPr/>
        </p:nvCxnSpPr>
        <p:spPr>
          <a:xfrm>
            <a:off x="8229600" y="5257800"/>
            <a:ext cx="685800" cy="1588"/>
          </a:xfrm>
          <a:prstGeom prst="line">
            <a:avLst/>
          </a:prstGeom>
          <a:ln w="38100">
            <a:solidFill>
              <a:schemeClr val="accent2"/>
            </a:solidFill>
            <a:tailEnd type="none"/>
          </a:ln>
        </p:spPr>
        <p:style>
          <a:lnRef idx="2">
            <a:schemeClr val="accent1"/>
          </a:lnRef>
          <a:fillRef idx="0">
            <a:schemeClr val="accent1"/>
          </a:fillRef>
          <a:effectRef idx="1">
            <a:schemeClr val="accent1"/>
          </a:effectRef>
          <a:fontRef idx="minor">
            <a:schemeClr val="tx1"/>
          </a:fontRef>
        </p:style>
      </p:cxnSp>
      <p:grpSp>
        <p:nvGrpSpPr>
          <p:cNvPr id="20" name="Group 19"/>
          <p:cNvGrpSpPr/>
          <p:nvPr/>
        </p:nvGrpSpPr>
        <p:grpSpPr>
          <a:xfrm>
            <a:off x="533400" y="2240403"/>
            <a:ext cx="2281525" cy="2472329"/>
            <a:chOff x="533400" y="2240403"/>
            <a:chExt cx="2281525" cy="2472329"/>
          </a:xfrm>
        </p:grpSpPr>
        <p:sp>
          <p:nvSpPr>
            <p:cNvPr id="14" name="Freeform 13"/>
            <p:cNvSpPr/>
            <p:nvPr/>
          </p:nvSpPr>
          <p:spPr>
            <a:xfrm>
              <a:off x="1715978" y="2240403"/>
              <a:ext cx="1098947" cy="1362257"/>
            </a:xfrm>
            <a:custGeom>
              <a:avLst/>
              <a:gdLst>
                <a:gd name="connsiteX0" fmla="*/ 986349 w 1098947"/>
                <a:gd name="connsiteY0" fmla="*/ 853381 h 1362257"/>
                <a:gd name="connsiteX1" fmla="*/ 1080931 w 1098947"/>
                <a:gd name="connsiteY1" fmla="*/ 488612 h 1362257"/>
                <a:gd name="connsiteX2" fmla="*/ 878256 w 1098947"/>
                <a:gd name="connsiteY2" fmla="*/ 123842 h 1362257"/>
                <a:gd name="connsiteX3" fmla="*/ 418861 w 1098947"/>
                <a:gd name="connsiteY3" fmla="*/ 15762 h 1362257"/>
                <a:gd name="connsiteX4" fmla="*/ 67558 w 1098947"/>
                <a:gd name="connsiteY4" fmla="*/ 218412 h 1362257"/>
                <a:gd name="connsiteX5" fmla="*/ 13511 w 1098947"/>
                <a:gd name="connsiteY5" fmla="*/ 542651 h 1362257"/>
                <a:gd name="connsiteX6" fmla="*/ 135116 w 1098947"/>
                <a:gd name="connsiteY6" fmla="*/ 934441 h 1362257"/>
                <a:gd name="connsiteX7" fmla="*/ 243209 w 1098947"/>
                <a:gd name="connsiteY7" fmla="*/ 1096560 h 1362257"/>
                <a:gd name="connsiteX8" fmla="*/ 351302 w 1098947"/>
                <a:gd name="connsiteY8" fmla="*/ 1353250 h 1362257"/>
                <a:gd name="connsiteX9" fmla="*/ 797186 w 1098947"/>
                <a:gd name="connsiteY9" fmla="*/ 1150600 h 1362257"/>
                <a:gd name="connsiteX10" fmla="*/ 959326 w 1098947"/>
                <a:gd name="connsiteY10" fmla="*/ 934441 h 1362257"/>
                <a:gd name="connsiteX11" fmla="*/ 986349 w 1098947"/>
                <a:gd name="connsiteY11" fmla="*/ 853381 h 1362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947" h="1362257">
                  <a:moveTo>
                    <a:pt x="986349" y="853381"/>
                  </a:moveTo>
                  <a:cubicBezTo>
                    <a:pt x="1006617" y="779076"/>
                    <a:pt x="1098947" y="610202"/>
                    <a:pt x="1080931" y="488612"/>
                  </a:cubicBezTo>
                  <a:cubicBezTo>
                    <a:pt x="1062916" y="367022"/>
                    <a:pt x="988601" y="202650"/>
                    <a:pt x="878256" y="123842"/>
                  </a:cubicBezTo>
                  <a:cubicBezTo>
                    <a:pt x="767911" y="45034"/>
                    <a:pt x="553977" y="0"/>
                    <a:pt x="418861" y="15762"/>
                  </a:cubicBezTo>
                  <a:cubicBezTo>
                    <a:pt x="283745" y="31524"/>
                    <a:pt x="135116" y="130597"/>
                    <a:pt x="67558" y="218412"/>
                  </a:cubicBezTo>
                  <a:cubicBezTo>
                    <a:pt x="0" y="306227"/>
                    <a:pt x="2251" y="423313"/>
                    <a:pt x="13511" y="542651"/>
                  </a:cubicBezTo>
                  <a:cubicBezTo>
                    <a:pt x="24771" y="661989"/>
                    <a:pt x="96833" y="842123"/>
                    <a:pt x="135116" y="934441"/>
                  </a:cubicBezTo>
                  <a:cubicBezTo>
                    <a:pt x="173399" y="1026759"/>
                    <a:pt x="207178" y="1026759"/>
                    <a:pt x="243209" y="1096560"/>
                  </a:cubicBezTo>
                  <a:cubicBezTo>
                    <a:pt x="279240" y="1166361"/>
                    <a:pt x="258973" y="1344243"/>
                    <a:pt x="351302" y="1353250"/>
                  </a:cubicBezTo>
                  <a:cubicBezTo>
                    <a:pt x="443632" y="1362257"/>
                    <a:pt x="695849" y="1220402"/>
                    <a:pt x="797186" y="1150600"/>
                  </a:cubicBezTo>
                  <a:cubicBezTo>
                    <a:pt x="898523" y="1080798"/>
                    <a:pt x="930051" y="981726"/>
                    <a:pt x="959326" y="934441"/>
                  </a:cubicBezTo>
                  <a:cubicBezTo>
                    <a:pt x="988601" y="887156"/>
                    <a:pt x="966081" y="927686"/>
                    <a:pt x="986349" y="853381"/>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5400000" flipH="1" flipV="1">
              <a:off x="952500" y="3162300"/>
              <a:ext cx="1447800" cy="914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33400" y="4343400"/>
              <a:ext cx="1295400" cy="369332"/>
            </a:xfrm>
            <a:prstGeom prst="rect">
              <a:avLst/>
            </a:prstGeom>
            <a:noFill/>
          </p:spPr>
          <p:txBody>
            <a:bodyPr wrap="square" rtlCol="0">
              <a:spAutoFit/>
            </a:bodyPr>
            <a:lstStyle/>
            <a:p>
              <a:r>
                <a:rPr lang="en-US" dirty="0" err="1" smtClean="0"/>
                <a:t>Olecranon</a:t>
              </a:r>
              <a:endParaRPr lang="en-US" dirty="0"/>
            </a:p>
          </p:txBody>
        </p:sp>
      </p:grpSp>
      <p:sp>
        <p:nvSpPr>
          <p:cNvPr id="19" name="Freeform 18"/>
          <p:cNvSpPr/>
          <p:nvPr/>
        </p:nvSpPr>
        <p:spPr>
          <a:xfrm>
            <a:off x="1659679" y="2078285"/>
            <a:ext cx="1150741" cy="670995"/>
          </a:xfrm>
          <a:custGeom>
            <a:avLst/>
            <a:gdLst>
              <a:gd name="connsiteX0" fmla="*/ 29276 w 1150741"/>
              <a:gd name="connsiteY0" fmla="*/ 650730 h 670995"/>
              <a:gd name="connsiteX1" fmla="*/ 123857 w 1150741"/>
              <a:gd name="connsiteY1" fmla="*/ 394040 h 670995"/>
              <a:gd name="connsiteX2" fmla="*/ 367066 w 1150741"/>
              <a:gd name="connsiteY2" fmla="*/ 204900 h 670995"/>
              <a:gd name="connsiteX3" fmla="*/ 785927 w 1150741"/>
              <a:gd name="connsiteY3" fmla="*/ 218410 h 670995"/>
              <a:gd name="connsiteX4" fmla="*/ 1083183 w 1150741"/>
              <a:gd name="connsiteY4" fmla="*/ 434570 h 670995"/>
              <a:gd name="connsiteX5" fmla="*/ 1123718 w 1150741"/>
              <a:gd name="connsiteY5" fmla="*/ 569670 h 670995"/>
              <a:gd name="connsiteX6" fmla="*/ 1083183 w 1150741"/>
              <a:gd name="connsiteY6" fmla="*/ 312980 h 670995"/>
              <a:gd name="connsiteX7" fmla="*/ 718369 w 1150741"/>
              <a:gd name="connsiteY7" fmla="*/ 42781 h 670995"/>
              <a:gd name="connsiteX8" fmla="*/ 285997 w 1150741"/>
              <a:gd name="connsiteY8" fmla="*/ 56291 h 670995"/>
              <a:gd name="connsiteX9" fmla="*/ 42787 w 1150741"/>
              <a:gd name="connsiteY9" fmla="*/ 272450 h 670995"/>
              <a:gd name="connsiteX10" fmla="*/ 29276 w 1150741"/>
              <a:gd name="connsiteY10" fmla="*/ 650730 h 67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0741" h="670995">
                <a:moveTo>
                  <a:pt x="29276" y="650730"/>
                </a:moveTo>
                <a:cubicBezTo>
                  <a:pt x="42788" y="670995"/>
                  <a:pt x="67559" y="468345"/>
                  <a:pt x="123857" y="394040"/>
                </a:cubicBezTo>
                <a:cubicBezTo>
                  <a:pt x="180155" y="319735"/>
                  <a:pt x="256721" y="234172"/>
                  <a:pt x="367066" y="204900"/>
                </a:cubicBezTo>
                <a:cubicBezTo>
                  <a:pt x="477411" y="175628"/>
                  <a:pt x="666574" y="180132"/>
                  <a:pt x="785927" y="218410"/>
                </a:cubicBezTo>
                <a:cubicBezTo>
                  <a:pt x="905280" y="256688"/>
                  <a:pt x="1026885" y="376027"/>
                  <a:pt x="1083183" y="434570"/>
                </a:cubicBezTo>
                <a:cubicBezTo>
                  <a:pt x="1139481" y="493113"/>
                  <a:pt x="1123718" y="589935"/>
                  <a:pt x="1123718" y="569670"/>
                </a:cubicBezTo>
                <a:cubicBezTo>
                  <a:pt x="1123718" y="549405"/>
                  <a:pt x="1150741" y="400795"/>
                  <a:pt x="1083183" y="312980"/>
                </a:cubicBezTo>
                <a:cubicBezTo>
                  <a:pt x="1015625" y="225165"/>
                  <a:pt x="851233" y="85562"/>
                  <a:pt x="718369" y="42781"/>
                </a:cubicBezTo>
                <a:cubicBezTo>
                  <a:pt x="585505" y="0"/>
                  <a:pt x="398594" y="18013"/>
                  <a:pt x="285997" y="56291"/>
                </a:cubicBezTo>
                <a:cubicBezTo>
                  <a:pt x="173400" y="94569"/>
                  <a:pt x="85574" y="166622"/>
                  <a:pt x="42787" y="272450"/>
                </a:cubicBezTo>
                <a:cubicBezTo>
                  <a:pt x="0" y="378278"/>
                  <a:pt x="15764" y="630465"/>
                  <a:pt x="29276" y="650730"/>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6096000" y="5410994"/>
            <a:ext cx="1752600" cy="1250277"/>
            <a:chOff x="6096000" y="5410994"/>
            <a:chExt cx="1752600" cy="1250277"/>
          </a:xfrm>
        </p:grpSpPr>
        <p:cxnSp>
          <p:nvCxnSpPr>
            <p:cNvPr id="22" name="Straight Arrow Connector 21"/>
            <p:cNvCxnSpPr/>
            <p:nvPr/>
          </p:nvCxnSpPr>
          <p:spPr>
            <a:xfrm rot="5400000" flipH="1" flipV="1">
              <a:off x="6400800" y="5715000"/>
              <a:ext cx="6096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096000" y="6014940"/>
              <a:ext cx="1752600" cy="646331"/>
            </a:xfrm>
            <a:prstGeom prst="rect">
              <a:avLst/>
            </a:prstGeom>
            <a:noFill/>
          </p:spPr>
          <p:txBody>
            <a:bodyPr wrap="square" rtlCol="0">
              <a:spAutoFit/>
            </a:bodyPr>
            <a:lstStyle/>
            <a:p>
              <a:r>
                <a:rPr lang="en-US" dirty="0" err="1" smtClean="0"/>
                <a:t>Interosseous</a:t>
              </a:r>
              <a:r>
                <a:rPr lang="en-US" dirty="0" smtClean="0"/>
                <a:t> membrane</a:t>
              </a:r>
              <a:endParaRPr lang="en-US" dirty="0"/>
            </a:p>
          </p:txBody>
        </p:sp>
      </p:grpSp>
      <p:sp>
        <p:nvSpPr>
          <p:cNvPr id="25" name="Content Placeholder 3"/>
          <p:cNvSpPr txBox="1">
            <a:spLocks/>
          </p:cNvSpPr>
          <p:nvPr/>
        </p:nvSpPr>
        <p:spPr>
          <a:xfrm>
            <a:off x="3886200" y="990600"/>
            <a:ext cx="5181600" cy="3200400"/>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T</a:t>
            </a:r>
            <a:r>
              <a:rPr kumimoji="0" lang="en-US" i="0" u="none" strike="noStrike" kern="1200" cap="none" spc="0" normalizeH="0" baseline="0" noProof="0" dirty="0" smtClean="0">
                <a:ln>
                  <a:noFill/>
                </a:ln>
                <a:solidFill>
                  <a:schemeClr val="tx1"/>
                </a:solidFill>
                <a:effectLst/>
                <a:uLnTx/>
                <a:uFillTx/>
                <a:latin typeface="+mn-lt"/>
                <a:ea typeface="+mn-ea"/>
                <a:cs typeface="+mn-cs"/>
              </a:rPr>
              <a:t>he proximal side end</a:t>
            </a:r>
            <a:r>
              <a:rPr kumimoji="0" lang="en-US" i="0" u="none" strike="noStrike" kern="1200" cap="none" spc="0" normalizeH="0" noProof="0" dirty="0" smtClean="0">
                <a:ln>
                  <a:noFill/>
                </a:ln>
                <a:solidFill>
                  <a:schemeClr val="tx1"/>
                </a:solidFill>
                <a:effectLst/>
                <a:uLnTx/>
                <a:uFillTx/>
                <a:latin typeface="+mn-lt"/>
                <a:ea typeface="+mn-ea"/>
                <a:cs typeface="+mn-cs"/>
              </a:rPr>
              <a:t> of the </a:t>
            </a:r>
            <a:r>
              <a:rPr kumimoji="0" lang="en-US" b="1" i="0" u="none" strike="noStrike" kern="1200" cap="none" spc="0" normalizeH="0" noProof="0" dirty="0" smtClean="0">
                <a:ln>
                  <a:noFill/>
                </a:ln>
                <a:solidFill>
                  <a:schemeClr val="tx1"/>
                </a:solidFill>
                <a:effectLst/>
                <a:uLnTx/>
                <a:uFillTx/>
                <a:latin typeface="+mn-lt"/>
                <a:ea typeface="+mn-ea"/>
                <a:cs typeface="+mn-cs"/>
              </a:rPr>
              <a:t>ulna</a:t>
            </a:r>
            <a:r>
              <a:rPr kumimoji="0" lang="en-US" i="0" u="none" strike="noStrike" kern="1200" cap="none" spc="0" normalizeH="0" noProof="0" dirty="0" smtClean="0">
                <a:ln>
                  <a:noFill/>
                </a:ln>
                <a:solidFill>
                  <a:schemeClr val="tx1"/>
                </a:solidFill>
                <a:effectLst/>
                <a:uLnTx/>
                <a:uFillTx/>
                <a:latin typeface="+mn-lt"/>
                <a:ea typeface="+mn-ea"/>
                <a:cs typeface="+mn-cs"/>
              </a:rPr>
              <a:t> contains a process </a:t>
            </a:r>
            <a:r>
              <a:rPr lang="en-US" dirty="0" smtClean="0"/>
              <a:t>large process known as the </a:t>
            </a:r>
            <a:r>
              <a:rPr lang="en-US" b="1" dirty="0" err="1" smtClean="0"/>
              <a:t>olecranon</a:t>
            </a:r>
            <a:r>
              <a:rPr lang="en-US" dirty="0" smtClean="0"/>
              <a:t>.  The </a:t>
            </a:r>
            <a:r>
              <a:rPr lang="en-US" dirty="0" err="1" smtClean="0"/>
              <a:t>olecranon</a:t>
            </a:r>
            <a:r>
              <a:rPr lang="en-US" dirty="0" smtClean="0"/>
              <a:t> articulates with the </a:t>
            </a:r>
            <a:r>
              <a:rPr lang="en-US" b="1" dirty="0" err="1" smtClean="0"/>
              <a:t>olecranon</a:t>
            </a:r>
            <a:r>
              <a:rPr lang="en-US" b="1" dirty="0" smtClean="0"/>
              <a:t> process </a:t>
            </a:r>
            <a:r>
              <a:rPr lang="en-US" dirty="0" smtClean="0"/>
              <a:t>of the </a:t>
            </a:r>
            <a:r>
              <a:rPr lang="en-US" dirty="0" err="1" smtClean="0"/>
              <a:t>humerus</a:t>
            </a:r>
            <a:r>
              <a:rPr lang="en-US" dirty="0" smtClean="0"/>
              <a:t> and is the </a:t>
            </a:r>
            <a:r>
              <a:rPr lang="en-US" dirty="0" err="1" smtClean="0"/>
              <a:t>palipable</a:t>
            </a:r>
            <a:r>
              <a:rPr lang="en-US" dirty="0" smtClean="0"/>
              <a:t> bone in which people commonly refer to solely as their ‘elbow’.  </a:t>
            </a: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The </a:t>
            </a:r>
            <a:r>
              <a:rPr lang="en-US" b="1" dirty="0" smtClean="0"/>
              <a:t>radius </a:t>
            </a:r>
            <a:r>
              <a:rPr lang="en-US" dirty="0" smtClean="0"/>
              <a:t>and </a:t>
            </a:r>
            <a:r>
              <a:rPr lang="en-US" b="1" dirty="0" smtClean="0"/>
              <a:t>ulna </a:t>
            </a:r>
            <a:r>
              <a:rPr lang="en-US" dirty="0" smtClean="0"/>
              <a:t>are held together by a fibrous membrane known as the </a:t>
            </a:r>
            <a:r>
              <a:rPr lang="en-US" b="1" dirty="0" err="1" smtClean="0"/>
              <a:t>interosseous</a:t>
            </a:r>
            <a:r>
              <a:rPr lang="en-US" b="1" dirty="0" smtClean="0"/>
              <a:t> membrane</a:t>
            </a:r>
            <a:r>
              <a:rPr lang="en-US" dirty="0" smtClean="0"/>
              <a:t>.</a:t>
            </a:r>
            <a:endParaRPr kumimoji="0" lang="en-US" i="0" u="none" strike="noStrike" kern="1200" cap="none" spc="0" normalizeH="0" baseline="0" noProof="0" dirty="0">
              <a:ln>
                <a:noFill/>
              </a:ln>
              <a:solidFill>
                <a:schemeClr val="tx1"/>
              </a:solidFill>
              <a:effectLst/>
              <a:uLnTx/>
              <a:uFillTx/>
              <a:latin typeface="+mn-lt"/>
              <a:ea typeface="+mn-ea"/>
              <a:cs typeface="+mn-cs"/>
            </a:endParaRPr>
          </a:p>
        </p:txBody>
      </p:sp>
      <p:sp>
        <p:nvSpPr>
          <p:cNvPr id="26" name="Rectangle 25"/>
          <p:cNvSpPr/>
          <p:nvPr/>
        </p:nvSpPr>
        <p:spPr>
          <a:xfrm>
            <a:off x="0" y="6611779"/>
            <a:ext cx="2185214" cy="246221"/>
          </a:xfrm>
          <a:prstGeom prst="rect">
            <a:avLst/>
          </a:prstGeom>
        </p:spPr>
        <p:txBody>
          <a:bodyPr wrap="none">
            <a:spAutoFit/>
          </a:bodyPr>
          <a:lstStyle/>
          <a:p>
            <a:r>
              <a:rPr lang="en-US" sz="1000" dirty="0" smtClean="0"/>
              <a:t>http://</a:t>
            </a:r>
            <a:r>
              <a:rPr lang="en-US" sz="1000" dirty="0" err="1" smtClean="0"/>
              <a:t>ivfgirl.com</a:t>
            </a:r>
            <a:r>
              <a:rPr lang="en-US" sz="1000" dirty="0" smtClean="0"/>
              <a:t>/miss-pointy-elbow/</a:t>
            </a:r>
            <a:endParaRPr lang="en-US" sz="1000" dirty="0"/>
          </a:p>
        </p:txBody>
      </p:sp>
      <p:pic>
        <p:nvPicPr>
          <p:cNvPr id="27" name="Picture 26"/>
          <p:cNvPicPr>
            <a:picLocks noChangeAspect="1"/>
          </p:cNvPicPr>
          <p:nvPr/>
        </p:nvPicPr>
        <p:blipFill>
          <a:blip r:embed="rId6"/>
          <a:stretch>
            <a:fillRect/>
          </a:stretch>
        </p:blipFill>
        <p:spPr>
          <a:xfrm>
            <a:off x="152400" y="4876800"/>
            <a:ext cx="1905000" cy="1612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Skeletal_overview.jpg"/>
          <p:cNvPicPr>
            <a:picLocks noGrp="1" noChangeAspect="1"/>
          </p:cNvPicPr>
          <p:nvPr>
            <p:ph idx="1"/>
          </p:nvPr>
        </p:nvPicPr>
        <p:blipFill>
          <a:blip r:embed="rId2" cstate="print"/>
          <a:srcRect b="2299"/>
          <a:stretch>
            <a:fillRect/>
          </a:stretch>
        </p:blipFill>
        <p:spPr>
          <a:xfrm>
            <a:off x="0" y="228600"/>
            <a:ext cx="5943600" cy="6477000"/>
          </a:xfrm>
        </p:spPr>
      </p:pic>
      <p:sp>
        <p:nvSpPr>
          <p:cNvPr id="2" name="Title 1"/>
          <p:cNvSpPr>
            <a:spLocks noGrp="1"/>
          </p:cNvSpPr>
          <p:nvPr>
            <p:ph type="title"/>
          </p:nvPr>
        </p:nvSpPr>
        <p:spPr>
          <a:xfrm>
            <a:off x="4800600" y="228600"/>
            <a:ext cx="3962400" cy="1143000"/>
          </a:xfrm>
        </p:spPr>
        <p:txBody>
          <a:bodyPr>
            <a:normAutofit/>
          </a:bodyPr>
          <a:lstStyle/>
          <a:p>
            <a:r>
              <a:rPr lang="en-US" sz="2800" b="1" u="sng" dirty="0" smtClean="0"/>
              <a:t>Distinct Regions of the Upper Limb</a:t>
            </a:r>
            <a:endParaRPr lang="en-US" sz="2800" b="1" u="sng" dirty="0"/>
          </a:p>
        </p:txBody>
      </p:sp>
      <p:sp>
        <p:nvSpPr>
          <p:cNvPr id="9" name="TextBox 8"/>
          <p:cNvSpPr txBox="1"/>
          <p:nvPr/>
        </p:nvSpPr>
        <p:spPr>
          <a:xfrm>
            <a:off x="4114800" y="1447800"/>
            <a:ext cx="5029200" cy="4278094"/>
          </a:xfrm>
          <a:prstGeom prst="rect">
            <a:avLst/>
          </a:prstGeom>
          <a:noFill/>
        </p:spPr>
        <p:txBody>
          <a:bodyPr wrap="square" rtlCol="0">
            <a:spAutoFit/>
          </a:bodyPr>
          <a:lstStyle/>
          <a:p>
            <a:endParaRPr lang="en-US" sz="2800" b="1" dirty="0" smtClean="0"/>
          </a:p>
          <a:p>
            <a:endParaRPr lang="en-US" sz="2000" dirty="0" smtClean="0"/>
          </a:p>
          <a:p>
            <a:r>
              <a:rPr lang="en-US" sz="2000" dirty="0" smtClean="0"/>
              <a:t>The upper limb in subdivided into three regions: </a:t>
            </a:r>
            <a:r>
              <a:rPr lang="en-US" sz="2000" b="1" dirty="0" smtClean="0">
                <a:solidFill>
                  <a:schemeClr val="tx2">
                    <a:lumMod val="60000"/>
                    <a:lumOff val="40000"/>
                  </a:schemeClr>
                </a:solidFill>
              </a:rPr>
              <a:t>arm</a:t>
            </a:r>
            <a:r>
              <a:rPr lang="en-US" sz="2000" dirty="0" smtClean="0"/>
              <a:t>,</a:t>
            </a:r>
            <a:r>
              <a:rPr lang="en-US" sz="2000" b="1" dirty="0" smtClean="0"/>
              <a:t> </a:t>
            </a:r>
            <a:r>
              <a:rPr lang="en-US" sz="2000" b="1" dirty="0" smtClean="0">
                <a:solidFill>
                  <a:schemeClr val="accent6">
                    <a:lumMod val="75000"/>
                  </a:schemeClr>
                </a:solidFill>
              </a:rPr>
              <a:t>forearm</a:t>
            </a:r>
            <a:r>
              <a:rPr lang="en-US" sz="2000" dirty="0" smtClean="0"/>
              <a:t>, and </a:t>
            </a:r>
            <a:r>
              <a:rPr lang="en-US" sz="2000" b="1" dirty="0" smtClean="0">
                <a:solidFill>
                  <a:srgbClr val="00B050"/>
                </a:solidFill>
              </a:rPr>
              <a:t>hand</a:t>
            </a:r>
            <a:r>
              <a:rPr lang="en-US" sz="2000" dirty="0" smtClean="0"/>
              <a:t>. </a:t>
            </a:r>
          </a:p>
          <a:p>
            <a:endParaRPr lang="en-US" sz="2400" dirty="0" smtClean="0"/>
          </a:p>
          <a:p>
            <a:r>
              <a:rPr lang="en-US" sz="2000" dirty="0" smtClean="0"/>
              <a:t>These regions comprise the entire upper limb, which is attached to the body at the pectoral girdle.  </a:t>
            </a:r>
          </a:p>
          <a:p>
            <a:endParaRPr lang="en-US" sz="2000" dirty="0" smtClean="0"/>
          </a:p>
          <a:p>
            <a:r>
              <a:rPr lang="en-US" sz="2000" dirty="0" smtClean="0"/>
              <a:t>We will take an in-depth look at each of these three distinct upper limb regions. First let’s begin by understanding the structure and function of the arm.</a:t>
            </a:r>
            <a:endParaRPr lang="en-US" sz="2000" dirty="0"/>
          </a:p>
        </p:txBody>
      </p:sp>
      <p:sp>
        <p:nvSpPr>
          <p:cNvPr id="5" name="Freeform 4"/>
          <p:cNvSpPr/>
          <p:nvPr/>
        </p:nvSpPr>
        <p:spPr>
          <a:xfrm>
            <a:off x="1912620" y="478536"/>
            <a:ext cx="525780" cy="2580132"/>
          </a:xfrm>
          <a:custGeom>
            <a:avLst/>
            <a:gdLst>
              <a:gd name="connsiteX0" fmla="*/ 135636 w 525780"/>
              <a:gd name="connsiteY0" fmla="*/ 42672 h 2580132"/>
              <a:gd name="connsiteX1" fmla="*/ 53340 w 525780"/>
              <a:gd name="connsiteY1" fmla="*/ 60960 h 2580132"/>
              <a:gd name="connsiteX2" fmla="*/ 7620 w 525780"/>
              <a:gd name="connsiteY2" fmla="*/ 97536 h 2580132"/>
              <a:gd name="connsiteX3" fmla="*/ 7620 w 525780"/>
              <a:gd name="connsiteY3" fmla="*/ 188976 h 2580132"/>
              <a:gd name="connsiteX4" fmla="*/ 25908 w 525780"/>
              <a:gd name="connsiteY4" fmla="*/ 262128 h 2580132"/>
              <a:gd name="connsiteX5" fmla="*/ 53340 w 525780"/>
              <a:gd name="connsiteY5" fmla="*/ 326136 h 2580132"/>
              <a:gd name="connsiteX6" fmla="*/ 80772 w 525780"/>
              <a:gd name="connsiteY6" fmla="*/ 563880 h 2580132"/>
              <a:gd name="connsiteX7" fmla="*/ 126492 w 525780"/>
              <a:gd name="connsiteY7" fmla="*/ 1149096 h 2580132"/>
              <a:gd name="connsiteX8" fmla="*/ 163068 w 525780"/>
              <a:gd name="connsiteY8" fmla="*/ 1652016 h 2580132"/>
              <a:gd name="connsiteX9" fmla="*/ 153924 w 525780"/>
              <a:gd name="connsiteY9" fmla="*/ 2026920 h 2580132"/>
              <a:gd name="connsiteX10" fmla="*/ 80772 w 525780"/>
              <a:gd name="connsiteY10" fmla="*/ 2209800 h 2580132"/>
              <a:gd name="connsiteX11" fmla="*/ 53340 w 525780"/>
              <a:gd name="connsiteY11" fmla="*/ 2337816 h 2580132"/>
              <a:gd name="connsiteX12" fmla="*/ 80772 w 525780"/>
              <a:gd name="connsiteY12" fmla="*/ 2520696 h 2580132"/>
              <a:gd name="connsiteX13" fmla="*/ 281940 w 525780"/>
              <a:gd name="connsiteY13" fmla="*/ 2484120 h 2580132"/>
              <a:gd name="connsiteX14" fmla="*/ 419100 w 525780"/>
              <a:gd name="connsiteY14" fmla="*/ 2575560 h 2580132"/>
              <a:gd name="connsiteX15" fmla="*/ 409956 w 525780"/>
              <a:gd name="connsiteY15" fmla="*/ 2456688 h 2580132"/>
              <a:gd name="connsiteX16" fmla="*/ 510540 w 525780"/>
              <a:gd name="connsiteY16" fmla="*/ 2410968 h 2580132"/>
              <a:gd name="connsiteX17" fmla="*/ 501396 w 525780"/>
              <a:gd name="connsiteY17" fmla="*/ 2328672 h 2580132"/>
              <a:gd name="connsiteX18" fmla="*/ 473964 w 525780"/>
              <a:gd name="connsiteY18" fmla="*/ 2273808 h 2580132"/>
              <a:gd name="connsiteX19" fmla="*/ 428244 w 525780"/>
              <a:gd name="connsiteY19" fmla="*/ 2209800 h 2580132"/>
              <a:gd name="connsiteX20" fmla="*/ 355092 w 525780"/>
              <a:gd name="connsiteY20" fmla="*/ 2081784 h 2580132"/>
              <a:gd name="connsiteX21" fmla="*/ 336804 w 525780"/>
              <a:gd name="connsiteY21" fmla="*/ 1752600 h 2580132"/>
              <a:gd name="connsiteX22" fmla="*/ 309372 w 525780"/>
              <a:gd name="connsiteY22" fmla="*/ 1240536 h 2580132"/>
              <a:gd name="connsiteX23" fmla="*/ 272796 w 525780"/>
              <a:gd name="connsiteY23" fmla="*/ 573024 h 2580132"/>
              <a:gd name="connsiteX24" fmla="*/ 281940 w 525780"/>
              <a:gd name="connsiteY24" fmla="*/ 390144 h 2580132"/>
              <a:gd name="connsiteX25" fmla="*/ 345948 w 525780"/>
              <a:gd name="connsiteY25" fmla="*/ 280416 h 2580132"/>
              <a:gd name="connsiteX26" fmla="*/ 382524 w 525780"/>
              <a:gd name="connsiteY26" fmla="*/ 198120 h 2580132"/>
              <a:gd name="connsiteX27" fmla="*/ 364236 w 525780"/>
              <a:gd name="connsiteY27" fmla="*/ 97536 h 2580132"/>
              <a:gd name="connsiteX28" fmla="*/ 281940 w 525780"/>
              <a:gd name="connsiteY28" fmla="*/ 15240 h 2580132"/>
              <a:gd name="connsiteX29" fmla="*/ 227076 w 525780"/>
              <a:gd name="connsiteY29" fmla="*/ 6096 h 2580132"/>
              <a:gd name="connsiteX30" fmla="*/ 135636 w 525780"/>
              <a:gd name="connsiteY30" fmla="*/ 42672 h 258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780" h="2580132">
                <a:moveTo>
                  <a:pt x="135636" y="42672"/>
                </a:moveTo>
                <a:cubicBezTo>
                  <a:pt x="106680" y="51816"/>
                  <a:pt x="74676" y="51816"/>
                  <a:pt x="53340" y="60960"/>
                </a:cubicBezTo>
                <a:cubicBezTo>
                  <a:pt x="32004" y="70104"/>
                  <a:pt x="15240" y="76200"/>
                  <a:pt x="7620" y="97536"/>
                </a:cubicBezTo>
                <a:cubicBezTo>
                  <a:pt x="0" y="118872"/>
                  <a:pt x="4572" y="161544"/>
                  <a:pt x="7620" y="188976"/>
                </a:cubicBezTo>
                <a:cubicBezTo>
                  <a:pt x="10668" y="216408"/>
                  <a:pt x="18288" y="239268"/>
                  <a:pt x="25908" y="262128"/>
                </a:cubicBezTo>
                <a:cubicBezTo>
                  <a:pt x="33528" y="284988"/>
                  <a:pt x="44196" y="275844"/>
                  <a:pt x="53340" y="326136"/>
                </a:cubicBezTo>
                <a:cubicBezTo>
                  <a:pt x="62484" y="376428"/>
                  <a:pt x="68580" y="426720"/>
                  <a:pt x="80772" y="563880"/>
                </a:cubicBezTo>
                <a:cubicBezTo>
                  <a:pt x="92964" y="701040"/>
                  <a:pt x="112776" y="967740"/>
                  <a:pt x="126492" y="1149096"/>
                </a:cubicBezTo>
                <a:cubicBezTo>
                  <a:pt x="140208" y="1330452"/>
                  <a:pt x="158496" y="1505712"/>
                  <a:pt x="163068" y="1652016"/>
                </a:cubicBezTo>
                <a:cubicBezTo>
                  <a:pt x="167640" y="1798320"/>
                  <a:pt x="167640" y="1933956"/>
                  <a:pt x="153924" y="2026920"/>
                </a:cubicBezTo>
                <a:cubicBezTo>
                  <a:pt x="140208" y="2119884"/>
                  <a:pt x="97536" y="2157984"/>
                  <a:pt x="80772" y="2209800"/>
                </a:cubicBezTo>
                <a:cubicBezTo>
                  <a:pt x="64008" y="2261616"/>
                  <a:pt x="53340" y="2286000"/>
                  <a:pt x="53340" y="2337816"/>
                </a:cubicBezTo>
                <a:cubicBezTo>
                  <a:pt x="53340" y="2389632"/>
                  <a:pt x="42672" y="2496312"/>
                  <a:pt x="80772" y="2520696"/>
                </a:cubicBezTo>
                <a:cubicBezTo>
                  <a:pt x="118872" y="2545080"/>
                  <a:pt x="225552" y="2474976"/>
                  <a:pt x="281940" y="2484120"/>
                </a:cubicBezTo>
                <a:cubicBezTo>
                  <a:pt x="338328" y="2493264"/>
                  <a:pt x="397764" y="2580132"/>
                  <a:pt x="419100" y="2575560"/>
                </a:cubicBezTo>
                <a:cubicBezTo>
                  <a:pt x="440436" y="2570988"/>
                  <a:pt x="394716" y="2484120"/>
                  <a:pt x="409956" y="2456688"/>
                </a:cubicBezTo>
                <a:cubicBezTo>
                  <a:pt x="425196" y="2429256"/>
                  <a:pt x="495300" y="2432304"/>
                  <a:pt x="510540" y="2410968"/>
                </a:cubicBezTo>
                <a:cubicBezTo>
                  <a:pt x="525780" y="2389632"/>
                  <a:pt x="507492" y="2351532"/>
                  <a:pt x="501396" y="2328672"/>
                </a:cubicBezTo>
                <a:cubicBezTo>
                  <a:pt x="495300" y="2305812"/>
                  <a:pt x="486156" y="2293620"/>
                  <a:pt x="473964" y="2273808"/>
                </a:cubicBezTo>
                <a:cubicBezTo>
                  <a:pt x="461772" y="2253996"/>
                  <a:pt x="448056" y="2241804"/>
                  <a:pt x="428244" y="2209800"/>
                </a:cubicBezTo>
                <a:cubicBezTo>
                  <a:pt x="408432" y="2177796"/>
                  <a:pt x="370332" y="2157984"/>
                  <a:pt x="355092" y="2081784"/>
                </a:cubicBezTo>
                <a:cubicBezTo>
                  <a:pt x="339852" y="2005584"/>
                  <a:pt x="344424" y="1892808"/>
                  <a:pt x="336804" y="1752600"/>
                </a:cubicBezTo>
                <a:cubicBezTo>
                  <a:pt x="329184" y="1612392"/>
                  <a:pt x="320040" y="1437132"/>
                  <a:pt x="309372" y="1240536"/>
                </a:cubicBezTo>
                <a:cubicBezTo>
                  <a:pt x="298704" y="1043940"/>
                  <a:pt x="277368" y="714756"/>
                  <a:pt x="272796" y="573024"/>
                </a:cubicBezTo>
                <a:cubicBezTo>
                  <a:pt x="268224" y="431292"/>
                  <a:pt x="269748" y="438912"/>
                  <a:pt x="281940" y="390144"/>
                </a:cubicBezTo>
                <a:cubicBezTo>
                  <a:pt x="294132" y="341376"/>
                  <a:pt x="329184" y="312420"/>
                  <a:pt x="345948" y="280416"/>
                </a:cubicBezTo>
                <a:cubicBezTo>
                  <a:pt x="362712" y="248412"/>
                  <a:pt x="379476" y="228600"/>
                  <a:pt x="382524" y="198120"/>
                </a:cubicBezTo>
                <a:cubicBezTo>
                  <a:pt x="385572" y="167640"/>
                  <a:pt x="381000" y="128016"/>
                  <a:pt x="364236" y="97536"/>
                </a:cubicBezTo>
                <a:cubicBezTo>
                  <a:pt x="347472" y="67056"/>
                  <a:pt x="304800" y="30480"/>
                  <a:pt x="281940" y="15240"/>
                </a:cubicBezTo>
                <a:cubicBezTo>
                  <a:pt x="259080" y="0"/>
                  <a:pt x="251460" y="4572"/>
                  <a:pt x="227076" y="6096"/>
                </a:cubicBezTo>
                <a:cubicBezTo>
                  <a:pt x="202692" y="7620"/>
                  <a:pt x="164592" y="33528"/>
                  <a:pt x="135636" y="42672"/>
                </a:cubicBezTo>
                <a:close/>
              </a:path>
            </a:pathLst>
          </a:cu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708404" y="2993136"/>
            <a:ext cx="609600" cy="2066544"/>
          </a:xfrm>
          <a:custGeom>
            <a:avLst/>
            <a:gdLst>
              <a:gd name="connsiteX0" fmla="*/ 275844 w 609600"/>
              <a:gd name="connsiteY0" fmla="*/ 70104 h 2066544"/>
              <a:gd name="connsiteX1" fmla="*/ 211836 w 609600"/>
              <a:gd name="connsiteY1" fmla="*/ 381000 h 2066544"/>
              <a:gd name="connsiteX2" fmla="*/ 166116 w 609600"/>
              <a:gd name="connsiteY2" fmla="*/ 545592 h 2066544"/>
              <a:gd name="connsiteX3" fmla="*/ 138684 w 609600"/>
              <a:gd name="connsiteY3" fmla="*/ 792480 h 2066544"/>
              <a:gd name="connsiteX4" fmla="*/ 102108 w 609600"/>
              <a:gd name="connsiteY4" fmla="*/ 1176528 h 2066544"/>
              <a:gd name="connsiteX5" fmla="*/ 74676 w 609600"/>
              <a:gd name="connsiteY5" fmla="*/ 1569720 h 2066544"/>
              <a:gd name="connsiteX6" fmla="*/ 38100 w 609600"/>
              <a:gd name="connsiteY6" fmla="*/ 1844040 h 2066544"/>
              <a:gd name="connsiteX7" fmla="*/ 1524 w 609600"/>
              <a:gd name="connsiteY7" fmla="*/ 1972056 h 2066544"/>
              <a:gd name="connsiteX8" fmla="*/ 28956 w 609600"/>
              <a:gd name="connsiteY8" fmla="*/ 2063496 h 2066544"/>
              <a:gd name="connsiteX9" fmla="*/ 156972 w 609600"/>
              <a:gd name="connsiteY9" fmla="*/ 1990344 h 2066544"/>
              <a:gd name="connsiteX10" fmla="*/ 248412 w 609600"/>
              <a:gd name="connsiteY10" fmla="*/ 1972056 h 2066544"/>
              <a:gd name="connsiteX11" fmla="*/ 312420 w 609600"/>
              <a:gd name="connsiteY11" fmla="*/ 1981200 h 2066544"/>
              <a:gd name="connsiteX12" fmla="*/ 348996 w 609600"/>
              <a:gd name="connsiteY12" fmla="*/ 1990344 h 2066544"/>
              <a:gd name="connsiteX13" fmla="*/ 367284 w 609600"/>
              <a:gd name="connsiteY13" fmla="*/ 1862328 h 2066544"/>
              <a:gd name="connsiteX14" fmla="*/ 367284 w 609600"/>
              <a:gd name="connsiteY14" fmla="*/ 1743456 h 2066544"/>
              <a:gd name="connsiteX15" fmla="*/ 376428 w 609600"/>
              <a:gd name="connsiteY15" fmla="*/ 1597152 h 2066544"/>
              <a:gd name="connsiteX16" fmla="*/ 394716 w 609600"/>
              <a:gd name="connsiteY16" fmla="*/ 1395984 h 2066544"/>
              <a:gd name="connsiteX17" fmla="*/ 403860 w 609600"/>
              <a:gd name="connsiteY17" fmla="*/ 1240536 h 2066544"/>
              <a:gd name="connsiteX18" fmla="*/ 403860 w 609600"/>
              <a:gd name="connsiteY18" fmla="*/ 1094232 h 2066544"/>
              <a:gd name="connsiteX19" fmla="*/ 413004 w 609600"/>
              <a:gd name="connsiteY19" fmla="*/ 838200 h 2066544"/>
              <a:gd name="connsiteX20" fmla="*/ 440436 w 609600"/>
              <a:gd name="connsiteY20" fmla="*/ 582168 h 2066544"/>
              <a:gd name="connsiteX21" fmla="*/ 449580 w 609600"/>
              <a:gd name="connsiteY21" fmla="*/ 445008 h 2066544"/>
              <a:gd name="connsiteX22" fmla="*/ 477012 w 609600"/>
              <a:gd name="connsiteY22" fmla="*/ 326136 h 2066544"/>
              <a:gd name="connsiteX23" fmla="*/ 513588 w 609600"/>
              <a:gd name="connsiteY23" fmla="*/ 198120 h 2066544"/>
              <a:gd name="connsiteX24" fmla="*/ 577596 w 609600"/>
              <a:gd name="connsiteY24" fmla="*/ 124968 h 2066544"/>
              <a:gd name="connsiteX25" fmla="*/ 605028 w 609600"/>
              <a:gd name="connsiteY25" fmla="*/ 97536 h 2066544"/>
              <a:gd name="connsiteX26" fmla="*/ 550164 w 609600"/>
              <a:gd name="connsiteY26" fmla="*/ 15240 h 2066544"/>
              <a:gd name="connsiteX27" fmla="*/ 495300 w 609600"/>
              <a:gd name="connsiteY27" fmla="*/ 6096 h 2066544"/>
              <a:gd name="connsiteX28" fmla="*/ 458724 w 609600"/>
              <a:gd name="connsiteY28" fmla="*/ 15240 h 2066544"/>
              <a:gd name="connsiteX29" fmla="*/ 358140 w 609600"/>
              <a:gd name="connsiteY29" fmla="*/ 33528 h 2066544"/>
              <a:gd name="connsiteX30" fmla="*/ 275844 w 609600"/>
              <a:gd name="connsiteY30" fmla="*/ 70104 h 206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9600" h="2066544">
                <a:moveTo>
                  <a:pt x="275844" y="70104"/>
                </a:moveTo>
                <a:cubicBezTo>
                  <a:pt x="251460" y="128016"/>
                  <a:pt x="230124" y="301752"/>
                  <a:pt x="211836" y="381000"/>
                </a:cubicBezTo>
                <a:cubicBezTo>
                  <a:pt x="193548" y="460248"/>
                  <a:pt x="178308" y="477012"/>
                  <a:pt x="166116" y="545592"/>
                </a:cubicBezTo>
                <a:cubicBezTo>
                  <a:pt x="153924" y="614172"/>
                  <a:pt x="149352" y="687324"/>
                  <a:pt x="138684" y="792480"/>
                </a:cubicBezTo>
                <a:cubicBezTo>
                  <a:pt x="128016" y="897636"/>
                  <a:pt x="112776" y="1046988"/>
                  <a:pt x="102108" y="1176528"/>
                </a:cubicBezTo>
                <a:cubicBezTo>
                  <a:pt x="91440" y="1306068"/>
                  <a:pt x="85344" y="1458468"/>
                  <a:pt x="74676" y="1569720"/>
                </a:cubicBezTo>
                <a:cubicBezTo>
                  <a:pt x="64008" y="1680972"/>
                  <a:pt x="50292" y="1776984"/>
                  <a:pt x="38100" y="1844040"/>
                </a:cubicBezTo>
                <a:cubicBezTo>
                  <a:pt x="25908" y="1911096"/>
                  <a:pt x="3048" y="1935480"/>
                  <a:pt x="1524" y="1972056"/>
                </a:cubicBezTo>
                <a:cubicBezTo>
                  <a:pt x="0" y="2008632"/>
                  <a:pt x="3048" y="2060448"/>
                  <a:pt x="28956" y="2063496"/>
                </a:cubicBezTo>
                <a:cubicBezTo>
                  <a:pt x="54864" y="2066544"/>
                  <a:pt x="120396" y="2005584"/>
                  <a:pt x="156972" y="1990344"/>
                </a:cubicBezTo>
                <a:cubicBezTo>
                  <a:pt x="193548" y="1975104"/>
                  <a:pt x="222504" y="1973580"/>
                  <a:pt x="248412" y="1972056"/>
                </a:cubicBezTo>
                <a:cubicBezTo>
                  <a:pt x="274320" y="1970532"/>
                  <a:pt x="295656" y="1978152"/>
                  <a:pt x="312420" y="1981200"/>
                </a:cubicBezTo>
                <a:cubicBezTo>
                  <a:pt x="329184" y="1984248"/>
                  <a:pt x="339852" y="2010156"/>
                  <a:pt x="348996" y="1990344"/>
                </a:cubicBezTo>
                <a:cubicBezTo>
                  <a:pt x="358140" y="1970532"/>
                  <a:pt x="364236" y="1903476"/>
                  <a:pt x="367284" y="1862328"/>
                </a:cubicBezTo>
                <a:cubicBezTo>
                  <a:pt x="370332" y="1821180"/>
                  <a:pt x="365760" y="1787652"/>
                  <a:pt x="367284" y="1743456"/>
                </a:cubicBezTo>
                <a:cubicBezTo>
                  <a:pt x="368808" y="1699260"/>
                  <a:pt x="371856" y="1655064"/>
                  <a:pt x="376428" y="1597152"/>
                </a:cubicBezTo>
                <a:cubicBezTo>
                  <a:pt x="381000" y="1539240"/>
                  <a:pt x="390144" y="1455420"/>
                  <a:pt x="394716" y="1395984"/>
                </a:cubicBezTo>
                <a:cubicBezTo>
                  <a:pt x="399288" y="1336548"/>
                  <a:pt x="402336" y="1290828"/>
                  <a:pt x="403860" y="1240536"/>
                </a:cubicBezTo>
                <a:cubicBezTo>
                  <a:pt x="405384" y="1190244"/>
                  <a:pt x="402336" y="1161288"/>
                  <a:pt x="403860" y="1094232"/>
                </a:cubicBezTo>
                <a:cubicBezTo>
                  <a:pt x="405384" y="1027176"/>
                  <a:pt x="406908" y="923544"/>
                  <a:pt x="413004" y="838200"/>
                </a:cubicBezTo>
                <a:cubicBezTo>
                  <a:pt x="419100" y="752856"/>
                  <a:pt x="434340" y="647700"/>
                  <a:pt x="440436" y="582168"/>
                </a:cubicBezTo>
                <a:cubicBezTo>
                  <a:pt x="446532" y="516636"/>
                  <a:pt x="443484" y="487680"/>
                  <a:pt x="449580" y="445008"/>
                </a:cubicBezTo>
                <a:cubicBezTo>
                  <a:pt x="455676" y="402336"/>
                  <a:pt x="466344" y="367284"/>
                  <a:pt x="477012" y="326136"/>
                </a:cubicBezTo>
                <a:cubicBezTo>
                  <a:pt x="487680" y="284988"/>
                  <a:pt x="496824" y="231648"/>
                  <a:pt x="513588" y="198120"/>
                </a:cubicBezTo>
                <a:cubicBezTo>
                  <a:pt x="530352" y="164592"/>
                  <a:pt x="562356" y="141732"/>
                  <a:pt x="577596" y="124968"/>
                </a:cubicBezTo>
                <a:cubicBezTo>
                  <a:pt x="592836" y="108204"/>
                  <a:pt x="609600" y="115824"/>
                  <a:pt x="605028" y="97536"/>
                </a:cubicBezTo>
                <a:cubicBezTo>
                  <a:pt x="600456" y="79248"/>
                  <a:pt x="568452" y="30480"/>
                  <a:pt x="550164" y="15240"/>
                </a:cubicBezTo>
                <a:cubicBezTo>
                  <a:pt x="531876" y="0"/>
                  <a:pt x="510540" y="6096"/>
                  <a:pt x="495300" y="6096"/>
                </a:cubicBezTo>
                <a:cubicBezTo>
                  <a:pt x="480060" y="6096"/>
                  <a:pt x="481584" y="10668"/>
                  <a:pt x="458724" y="15240"/>
                </a:cubicBezTo>
                <a:cubicBezTo>
                  <a:pt x="435864" y="19812"/>
                  <a:pt x="390144" y="24384"/>
                  <a:pt x="358140" y="33528"/>
                </a:cubicBezTo>
                <a:cubicBezTo>
                  <a:pt x="326136" y="42672"/>
                  <a:pt x="300228" y="12192"/>
                  <a:pt x="275844" y="70104"/>
                </a:cubicBezTo>
                <a:close/>
              </a:path>
            </a:pathLst>
          </a:custGeom>
          <a:solidFill>
            <a:schemeClr val="accent6">
              <a:lumMod val="75000"/>
              <a:alpha val="52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339122" y="4989851"/>
            <a:ext cx="895661" cy="1707630"/>
          </a:xfrm>
          <a:custGeom>
            <a:avLst/>
            <a:gdLst>
              <a:gd name="connsiteX0" fmla="*/ 369757 w 895661"/>
              <a:gd name="connsiteY0" fmla="*/ 95562 h 1707630"/>
              <a:gd name="connsiteX1" fmla="*/ 313544 w 895661"/>
              <a:gd name="connsiteY1" fmla="*/ 133038 h 1707630"/>
              <a:gd name="connsiteX2" fmla="*/ 268573 w 895661"/>
              <a:gd name="connsiteY2" fmla="*/ 185503 h 1707630"/>
              <a:gd name="connsiteX3" fmla="*/ 223603 w 895661"/>
              <a:gd name="connsiteY3" fmla="*/ 215483 h 1707630"/>
              <a:gd name="connsiteX4" fmla="*/ 178632 w 895661"/>
              <a:gd name="connsiteY4" fmla="*/ 320415 h 1707630"/>
              <a:gd name="connsiteX5" fmla="*/ 81196 w 895661"/>
              <a:gd name="connsiteY5" fmla="*/ 485306 h 1707630"/>
              <a:gd name="connsiteX6" fmla="*/ 62458 w 895661"/>
              <a:gd name="connsiteY6" fmla="*/ 522782 h 1707630"/>
              <a:gd name="connsiteX7" fmla="*/ 62458 w 895661"/>
              <a:gd name="connsiteY7" fmla="*/ 567752 h 1707630"/>
              <a:gd name="connsiteX8" fmla="*/ 43721 w 895661"/>
              <a:gd name="connsiteY8" fmla="*/ 597733 h 1707630"/>
              <a:gd name="connsiteX9" fmla="*/ 36226 w 895661"/>
              <a:gd name="connsiteY9" fmla="*/ 747634 h 1707630"/>
              <a:gd name="connsiteX10" fmla="*/ 6245 w 895661"/>
              <a:gd name="connsiteY10" fmla="*/ 818838 h 1707630"/>
              <a:gd name="connsiteX11" fmla="*/ 2498 w 895661"/>
              <a:gd name="connsiteY11" fmla="*/ 863808 h 1707630"/>
              <a:gd name="connsiteX12" fmla="*/ 21235 w 895661"/>
              <a:gd name="connsiteY12" fmla="*/ 905031 h 1707630"/>
              <a:gd name="connsiteX13" fmla="*/ 2498 w 895661"/>
              <a:gd name="connsiteY13" fmla="*/ 1013710 h 1707630"/>
              <a:gd name="connsiteX14" fmla="*/ 36226 w 895661"/>
              <a:gd name="connsiteY14" fmla="*/ 1039942 h 1707630"/>
              <a:gd name="connsiteX15" fmla="*/ 54963 w 895661"/>
              <a:gd name="connsiteY15" fmla="*/ 998719 h 1707630"/>
              <a:gd name="connsiteX16" fmla="*/ 51216 w 895661"/>
              <a:gd name="connsiteY16" fmla="*/ 942506 h 1707630"/>
              <a:gd name="connsiteX17" fmla="*/ 84944 w 895661"/>
              <a:gd name="connsiteY17" fmla="*/ 863808 h 1707630"/>
              <a:gd name="connsiteX18" fmla="*/ 92439 w 895661"/>
              <a:gd name="connsiteY18" fmla="*/ 818838 h 1707630"/>
              <a:gd name="connsiteX19" fmla="*/ 96186 w 895661"/>
              <a:gd name="connsiteY19" fmla="*/ 766372 h 1707630"/>
              <a:gd name="connsiteX20" fmla="*/ 96186 w 895661"/>
              <a:gd name="connsiteY20" fmla="*/ 698916 h 1707630"/>
              <a:gd name="connsiteX21" fmla="*/ 129914 w 895661"/>
              <a:gd name="connsiteY21" fmla="*/ 657693 h 1707630"/>
              <a:gd name="connsiteX22" fmla="*/ 163642 w 895661"/>
              <a:gd name="connsiteY22" fmla="*/ 593985 h 1707630"/>
              <a:gd name="connsiteX23" fmla="*/ 171137 w 895661"/>
              <a:gd name="connsiteY23" fmla="*/ 571500 h 1707630"/>
              <a:gd name="connsiteX24" fmla="*/ 186127 w 895661"/>
              <a:gd name="connsiteY24" fmla="*/ 552762 h 1707630"/>
              <a:gd name="connsiteX25" fmla="*/ 186127 w 895661"/>
              <a:gd name="connsiteY25" fmla="*/ 496549 h 1707630"/>
              <a:gd name="connsiteX26" fmla="*/ 227350 w 895661"/>
              <a:gd name="connsiteY26" fmla="*/ 380375 h 1707630"/>
              <a:gd name="connsiteX27" fmla="*/ 272321 w 895661"/>
              <a:gd name="connsiteY27" fmla="*/ 324162 h 1707630"/>
              <a:gd name="connsiteX28" fmla="*/ 324786 w 895661"/>
              <a:gd name="connsiteY28" fmla="*/ 275444 h 1707630"/>
              <a:gd name="connsiteX29" fmla="*/ 336029 w 895661"/>
              <a:gd name="connsiteY29" fmla="*/ 267949 h 1707630"/>
              <a:gd name="connsiteX30" fmla="*/ 347271 w 895661"/>
              <a:gd name="connsiteY30" fmla="*/ 384123 h 1707630"/>
              <a:gd name="connsiteX31" fmla="*/ 336029 w 895661"/>
              <a:gd name="connsiteY31" fmla="*/ 440336 h 1707630"/>
              <a:gd name="connsiteX32" fmla="*/ 317291 w 895661"/>
              <a:gd name="connsiteY32" fmla="*/ 623965 h 1707630"/>
              <a:gd name="connsiteX33" fmla="*/ 287311 w 895661"/>
              <a:gd name="connsiteY33" fmla="*/ 796352 h 1707630"/>
              <a:gd name="connsiteX34" fmla="*/ 261078 w 895661"/>
              <a:gd name="connsiteY34" fmla="*/ 837575 h 1707630"/>
              <a:gd name="connsiteX35" fmla="*/ 268573 w 895661"/>
              <a:gd name="connsiteY35" fmla="*/ 897536 h 1707630"/>
              <a:gd name="connsiteX36" fmla="*/ 249835 w 895661"/>
              <a:gd name="connsiteY36" fmla="*/ 938759 h 1707630"/>
              <a:gd name="connsiteX37" fmla="*/ 261078 w 895661"/>
              <a:gd name="connsiteY37" fmla="*/ 1017457 h 1707630"/>
              <a:gd name="connsiteX38" fmla="*/ 249835 w 895661"/>
              <a:gd name="connsiteY38" fmla="*/ 1141126 h 1707630"/>
              <a:gd name="connsiteX39" fmla="*/ 242340 w 895661"/>
              <a:gd name="connsiteY39" fmla="*/ 1261047 h 1707630"/>
              <a:gd name="connsiteX40" fmla="*/ 231098 w 895661"/>
              <a:gd name="connsiteY40" fmla="*/ 1388464 h 1707630"/>
              <a:gd name="connsiteX41" fmla="*/ 216108 w 895661"/>
              <a:gd name="connsiteY41" fmla="*/ 1467162 h 1707630"/>
              <a:gd name="connsiteX42" fmla="*/ 238593 w 895661"/>
              <a:gd name="connsiteY42" fmla="*/ 1542113 h 1707630"/>
              <a:gd name="connsiteX43" fmla="*/ 227350 w 895661"/>
              <a:gd name="connsiteY43" fmla="*/ 1609569 h 1707630"/>
              <a:gd name="connsiteX44" fmla="*/ 272321 w 895661"/>
              <a:gd name="connsiteY44" fmla="*/ 1598326 h 1707630"/>
              <a:gd name="connsiteX45" fmla="*/ 276068 w 895661"/>
              <a:gd name="connsiteY45" fmla="*/ 1489647 h 1707630"/>
              <a:gd name="connsiteX46" fmla="*/ 298553 w 895661"/>
              <a:gd name="connsiteY46" fmla="*/ 1407201 h 1707630"/>
              <a:gd name="connsiteX47" fmla="*/ 302301 w 895661"/>
              <a:gd name="connsiteY47" fmla="*/ 1354736 h 1707630"/>
              <a:gd name="connsiteX48" fmla="*/ 306048 w 895661"/>
              <a:gd name="connsiteY48" fmla="*/ 1283533 h 1707630"/>
              <a:gd name="connsiteX49" fmla="*/ 321039 w 895661"/>
              <a:gd name="connsiteY49" fmla="*/ 1246057 h 1707630"/>
              <a:gd name="connsiteX50" fmla="*/ 328534 w 895661"/>
              <a:gd name="connsiteY50" fmla="*/ 1152369 h 1707630"/>
              <a:gd name="connsiteX51" fmla="*/ 347271 w 895661"/>
              <a:gd name="connsiteY51" fmla="*/ 1002467 h 1707630"/>
              <a:gd name="connsiteX52" fmla="*/ 392242 w 895661"/>
              <a:gd name="connsiteY52" fmla="*/ 916274 h 1707630"/>
              <a:gd name="connsiteX53" fmla="*/ 388494 w 895661"/>
              <a:gd name="connsiteY53" fmla="*/ 807595 h 1707630"/>
              <a:gd name="connsiteX54" fmla="*/ 399737 w 895661"/>
              <a:gd name="connsiteY54" fmla="*/ 713906 h 1707630"/>
              <a:gd name="connsiteX55" fmla="*/ 377252 w 895661"/>
              <a:gd name="connsiteY55" fmla="*/ 616470 h 1707630"/>
              <a:gd name="connsiteX56" fmla="*/ 414727 w 895661"/>
              <a:gd name="connsiteY56" fmla="*/ 429093 h 1707630"/>
              <a:gd name="connsiteX57" fmla="*/ 459698 w 895661"/>
              <a:gd name="connsiteY57" fmla="*/ 342900 h 1707630"/>
              <a:gd name="connsiteX58" fmla="*/ 478435 w 895661"/>
              <a:gd name="connsiteY58" fmla="*/ 530277 h 1707630"/>
              <a:gd name="connsiteX59" fmla="*/ 440960 w 895661"/>
              <a:gd name="connsiteY59" fmla="*/ 725149 h 1707630"/>
              <a:gd name="connsiteX60" fmla="*/ 433465 w 895661"/>
              <a:gd name="connsiteY60" fmla="*/ 837575 h 1707630"/>
              <a:gd name="connsiteX61" fmla="*/ 437212 w 895661"/>
              <a:gd name="connsiteY61" fmla="*/ 875051 h 1707630"/>
              <a:gd name="connsiteX62" fmla="*/ 399737 w 895661"/>
              <a:gd name="connsiteY62" fmla="*/ 927516 h 1707630"/>
              <a:gd name="connsiteX63" fmla="*/ 429717 w 895661"/>
              <a:gd name="connsiteY63" fmla="*/ 912526 h 1707630"/>
              <a:gd name="connsiteX64" fmla="*/ 433465 w 895661"/>
              <a:gd name="connsiteY64" fmla="*/ 976234 h 1707630"/>
              <a:gd name="connsiteX65" fmla="*/ 425970 w 895661"/>
              <a:gd name="connsiteY65" fmla="*/ 1096156 h 1707630"/>
              <a:gd name="connsiteX66" fmla="*/ 433465 w 895661"/>
              <a:gd name="connsiteY66" fmla="*/ 1242310 h 1707630"/>
              <a:gd name="connsiteX67" fmla="*/ 437212 w 895661"/>
              <a:gd name="connsiteY67" fmla="*/ 1365979 h 1707630"/>
              <a:gd name="connsiteX68" fmla="*/ 448455 w 895661"/>
              <a:gd name="connsiteY68" fmla="*/ 1448424 h 1707630"/>
              <a:gd name="connsiteX69" fmla="*/ 440960 w 895661"/>
              <a:gd name="connsiteY69" fmla="*/ 1557103 h 1707630"/>
              <a:gd name="connsiteX70" fmla="*/ 455950 w 895661"/>
              <a:gd name="connsiteY70" fmla="*/ 1605821 h 1707630"/>
              <a:gd name="connsiteX71" fmla="*/ 440960 w 895661"/>
              <a:gd name="connsiteY71" fmla="*/ 1673277 h 1707630"/>
              <a:gd name="connsiteX72" fmla="*/ 474688 w 895661"/>
              <a:gd name="connsiteY72" fmla="*/ 1707005 h 1707630"/>
              <a:gd name="connsiteX73" fmla="*/ 504668 w 895661"/>
              <a:gd name="connsiteY73" fmla="*/ 1669529 h 1707630"/>
              <a:gd name="connsiteX74" fmla="*/ 497173 w 895661"/>
              <a:gd name="connsiteY74" fmla="*/ 1609569 h 1707630"/>
              <a:gd name="connsiteX75" fmla="*/ 523406 w 895661"/>
              <a:gd name="connsiteY75" fmla="*/ 1564598 h 1707630"/>
              <a:gd name="connsiteX76" fmla="*/ 519658 w 895661"/>
              <a:gd name="connsiteY76" fmla="*/ 1500890 h 1707630"/>
              <a:gd name="connsiteX77" fmla="*/ 527153 w 895661"/>
              <a:gd name="connsiteY77" fmla="*/ 1279785 h 1707630"/>
              <a:gd name="connsiteX78" fmla="*/ 530901 w 895661"/>
              <a:gd name="connsiteY78" fmla="*/ 1238562 h 1707630"/>
              <a:gd name="connsiteX79" fmla="*/ 523406 w 895661"/>
              <a:gd name="connsiteY79" fmla="*/ 1122388 h 1707630"/>
              <a:gd name="connsiteX80" fmla="*/ 527153 w 895661"/>
              <a:gd name="connsiteY80" fmla="*/ 972487 h 1707630"/>
              <a:gd name="connsiteX81" fmla="*/ 553386 w 895661"/>
              <a:gd name="connsiteY81" fmla="*/ 912526 h 1707630"/>
              <a:gd name="connsiteX82" fmla="*/ 527153 w 895661"/>
              <a:gd name="connsiteY82" fmla="*/ 848818 h 1707630"/>
              <a:gd name="connsiteX83" fmla="*/ 538396 w 895661"/>
              <a:gd name="connsiteY83" fmla="*/ 785110 h 1707630"/>
              <a:gd name="connsiteX84" fmla="*/ 538396 w 895661"/>
              <a:gd name="connsiteY84" fmla="*/ 758877 h 1707630"/>
              <a:gd name="connsiteX85" fmla="*/ 545891 w 895661"/>
              <a:gd name="connsiteY85" fmla="*/ 672683 h 1707630"/>
              <a:gd name="connsiteX86" fmla="*/ 530901 w 895661"/>
              <a:gd name="connsiteY86" fmla="*/ 522782 h 1707630"/>
              <a:gd name="connsiteX87" fmla="*/ 542144 w 895661"/>
              <a:gd name="connsiteY87" fmla="*/ 417851 h 1707630"/>
              <a:gd name="connsiteX88" fmla="*/ 557134 w 895661"/>
              <a:gd name="connsiteY88" fmla="*/ 369133 h 1707630"/>
              <a:gd name="connsiteX89" fmla="*/ 598357 w 895661"/>
              <a:gd name="connsiteY89" fmla="*/ 477811 h 1707630"/>
              <a:gd name="connsiteX90" fmla="*/ 602104 w 895661"/>
              <a:gd name="connsiteY90" fmla="*/ 751382 h 1707630"/>
              <a:gd name="connsiteX91" fmla="*/ 590862 w 895661"/>
              <a:gd name="connsiteY91" fmla="*/ 807595 h 1707630"/>
              <a:gd name="connsiteX92" fmla="*/ 587114 w 895661"/>
              <a:gd name="connsiteY92" fmla="*/ 841323 h 1707630"/>
              <a:gd name="connsiteX93" fmla="*/ 605852 w 895661"/>
              <a:gd name="connsiteY93" fmla="*/ 893788 h 1707630"/>
              <a:gd name="connsiteX94" fmla="*/ 613347 w 895661"/>
              <a:gd name="connsiteY94" fmla="*/ 1009962 h 1707630"/>
              <a:gd name="connsiteX95" fmla="*/ 617094 w 895661"/>
              <a:gd name="connsiteY95" fmla="*/ 1148621 h 1707630"/>
              <a:gd name="connsiteX96" fmla="*/ 609599 w 895661"/>
              <a:gd name="connsiteY96" fmla="*/ 1174854 h 1707630"/>
              <a:gd name="connsiteX97" fmla="*/ 594609 w 895661"/>
              <a:gd name="connsiteY97" fmla="*/ 1212329 h 1707630"/>
              <a:gd name="connsiteX98" fmla="*/ 639580 w 895661"/>
              <a:gd name="connsiteY98" fmla="*/ 1302270 h 1707630"/>
              <a:gd name="connsiteX99" fmla="*/ 639580 w 895661"/>
              <a:gd name="connsiteY99" fmla="*/ 1410949 h 1707630"/>
              <a:gd name="connsiteX100" fmla="*/ 620842 w 895661"/>
              <a:gd name="connsiteY100" fmla="*/ 1448424 h 1707630"/>
              <a:gd name="connsiteX101" fmla="*/ 650822 w 895661"/>
              <a:gd name="connsiteY101" fmla="*/ 1515880 h 1707630"/>
              <a:gd name="connsiteX102" fmla="*/ 643327 w 895661"/>
              <a:gd name="connsiteY102" fmla="*/ 1575841 h 1707630"/>
              <a:gd name="connsiteX103" fmla="*/ 643327 w 895661"/>
              <a:gd name="connsiteY103" fmla="*/ 1609569 h 1707630"/>
              <a:gd name="connsiteX104" fmla="*/ 665812 w 895661"/>
              <a:gd name="connsiteY104" fmla="*/ 1617064 h 1707630"/>
              <a:gd name="connsiteX105" fmla="*/ 680803 w 895661"/>
              <a:gd name="connsiteY105" fmla="*/ 1605821 h 1707630"/>
              <a:gd name="connsiteX106" fmla="*/ 692045 w 895661"/>
              <a:gd name="connsiteY106" fmla="*/ 1587083 h 1707630"/>
              <a:gd name="connsiteX107" fmla="*/ 692045 w 895661"/>
              <a:gd name="connsiteY107" fmla="*/ 1519628 h 1707630"/>
              <a:gd name="connsiteX108" fmla="*/ 692045 w 895661"/>
              <a:gd name="connsiteY108" fmla="*/ 1482152 h 1707630"/>
              <a:gd name="connsiteX109" fmla="*/ 710783 w 895661"/>
              <a:gd name="connsiteY109" fmla="*/ 1452172 h 1707630"/>
              <a:gd name="connsiteX110" fmla="*/ 703288 w 895661"/>
              <a:gd name="connsiteY110" fmla="*/ 1354736 h 1707630"/>
              <a:gd name="connsiteX111" fmla="*/ 699540 w 895661"/>
              <a:gd name="connsiteY111" fmla="*/ 1193592 h 1707630"/>
              <a:gd name="connsiteX112" fmla="*/ 688298 w 895661"/>
              <a:gd name="connsiteY112" fmla="*/ 1081165 h 1707630"/>
              <a:gd name="connsiteX113" fmla="*/ 684550 w 895661"/>
              <a:gd name="connsiteY113" fmla="*/ 953749 h 1707630"/>
              <a:gd name="connsiteX114" fmla="*/ 692045 w 895661"/>
              <a:gd name="connsiteY114" fmla="*/ 882546 h 1707630"/>
              <a:gd name="connsiteX115" fmla="*/ 703288 w 895661"/>
              <a:gd name="connsiteY115" fmla="*/ 826333 h 1707630"/>
              <a:gd name="connsiteX116" fmla="*/ 688298 w 895661"/>
              <a:gd name="connsiteY116" fmla="*/ 796352 h 1707630"/>
              <a:gd name="connsiteX117" fmla="*/ 688298 w 895661"/>
              <a:gd name="connsiteY117" fmla="*/ 755129 h 1707630"/>
              <a:gd name="connsiteX118" fmla="*/ 677055 w 895661"/>
              <a:gd name="connsiteY118" fmla="*/ 668936 h 1707630"/>
              <a:gd name="connsiteX119" fmla="*/ 662065 w 895661"/>
              <a:gd name="connsiteY119" fmla="*/ 537772 h 1707630"/>
              <a:gd name="connsiteX120" fmla="*/ 643327 w 895661"/>
              <a:gd name="connsiteY120" fmla="*/ 470316 h 1707630"/>
              <a:gd name="connsiteX121" fmla="*/ 635832 w 895661"/>
              <a:gd name="connsiteY121" fmla="*/ 399113 h 1707630"/>
              <a:gd name="connsiteX122" fmla="*/ 647075 w 895661"/>
              <a:gd name="connsiteY122" fmla="*/ 350395 h 1707630"/>
              <a:gd name="connsiteX123" fmla="*/ 688298 w 895661"/>
              <a:gd name="connsiteY123" fmla="*/ 425346 h 1707630"/>
              <a:gd name="connsiteX124" fmla="*/ 714530 w 895661"/>
              <a:gd name="connsiteY124" fmla="*/ 530277 h 1707630"/>
              <a:gd name="connsiteX125" fmla="*/ 733268 w 895661"/>
              <a:gd name="connsiteY125" fmla="*/ 646451 h 1707630"/>
              <a:gd name="connsiteX126" fmla="*/ 718278 w 895661"/>
              <a:gd name="connsiteY126" fmla="*/ 702664 h 1707630"/>
              <a:gd name="connsiteX127" fmla="*/ 744511 w 895661"/>
              <a:gd name="connsiteY127" fmla="*/ 747634 h 1707630"/>
              <a:gd name="connsiteX128" fmla="*/ 752006 w 895661"/>
              <a:gd name="connsiteY128" fmla="*/ 815090 h 1707630"/>
              <a:gd name="connsiteX129" fmla="*/ 774491 w 895661"/>
              <a:gd name="connsiteY129" fmla="*/ 867556 h 1707630"/>
              <a:gd name="connsiteX130" fmla="*/ 789481 w 895661"/>
              <a:gd name="connsiteY130" fmla="*/ 964992 h 1707630"/>
              <a:gd name="connsiteX131" fmla="*/ 796976 w 895661"/>
              <a:gd name="connsiteY131" fmla="*/ 1036195 h 1707630"/>
              <a:gd name="connsiteX132" fmla="*/ 789481 w 895661"/>
              <a:gd name="connsiteY132" fmla="*/ 1073670 h 1707630"/>
              <a:gd name="connsiteX133" fmla="*/ 823209 w 895661"/>
              <a:gd name="connsiteY133" fmla="*/ 1111146 h 1707630"/>
              <a:gd name="connsiteX134" fmla="*/ 819462 w 895661"/>
              <a:gd name="connsiteY134" fmla="*/ 1189844 h 1707630"/>
              <a:gd name="connsiteX135" fmla="*/ 834452 w 895661"/>
              <a:gd name="connsiteY135" fmla="*/ 1261047 h 1707630"/>
              <a:gd name="connsiteX136" fmla="*/ 853189 w 895661"/>
              <a:gd name="connsiteY136" fmla="*/ 1302270 h 1707630"/>
              <a:gd name="connsiteX137" fmla="*/ 860685 w 895661"/>
              <a:gd name="connsiteY137" fmla="*/ 1380969 h 1707630"/>
              <a:gd name="connsiteX138" fmla="*/ 886917 w 895661"/>
              <a:gd name="connsiteY138" fmla="*/ 1373474 h 1707630"/>
              <a:gd name="connsiteX139" fmla="*/ 890665 w 895661"/>
              <a:gd name="connsiteY139" fmla="*/ 1335998 h 1707630"/>
              <a:gd name="connsiteX140" fmla="*/ 883170 w 895661"/>
              <a:gd name="connsiteY140" fmla="*/ 1283533 h 1707630"/>
              <a:gd name="connsiteX141" fmla="*/ 890665 w 895661"/>
              <a:gd name="connsiteY141" fmla="*/ 1234815 h 1707630"/>
              <a:gd name="connsiteX142" fmla="*/ 894412 w 895661"/>
              <a:gd name="connsiteY142" fmla="*/ 1197339 h 1707630"/>
              <a:gd name="connsiteX143" fmla="*/ 883170 w 895661"/>
              <a:gd name="connsiteY143" fmla="*/ 1069923 h 1707630"/>
              <a:gd name="connsiteX144" fmla="*/ 853189 w 895661"/>
              <a:gd name="connsiteY144" fmla="*/ 1017457 h 1707630"/>
              <a:gd name="connsiteX145" fmla="*/ 845694 w 895661"/>
              <a:gd name="connsiteY145" fmla="*/ 893788 h 1707630"/>
              <a:gd name="connsiteX146" fmla="*/ 834452 w 895661"/>
              <a:gd name="connsiteY146" fmla="*/ 822585 h 1707630"/>
              <a:gd name="connsiteX147" fmla="*/ 834452 w 895661"/>
              <a:gd name="connsiteY147" fmla="*/ 732644 h 1707630"/>
              <a:gd name="connsiteX148" fmla="*/ 815714 w 895661"/>
              <a:gd name="connsiteY148" fmla="*/ 713906 h 1707630"/>
              <a:gd name="connsiteX149" fmla="*/ 811967 w 895661"/>
              <a:gd name="connsiteY149" fmla="*/ 608975 h 1707630"/>
              <a:gd name="connsiteX150" fmla="*/ 744511 w 895661"/>
              <a:gd name="connsiteY150" fmla="*/ 339152 h 1707630"/>
              <a:gd name="connsiteX151" fmla="*/ 733268 w 895661"/>
              <a:gd name="connsiteY151" fmla="*/ 282939 h 1707630"/>
              <a:gd name="connsiteX152" fmla="*/ 695793 w 895661"/>
              <a:gd name="connsiteY152" fmla="*/ 237969 h 1707630"/>
              <a:gd name="connsiteX153" fmla="*/ 707035 w 895661"/>
              <a:gd name="connsiteY153" fmla="*/ 211736 h 1707630"/>
              <a:gd name="connsiteX154" fmla="*/ 722026 w 895661"/>
              <a:gd name="connsiteY154" fmla="*/ 170513 h 1707630"/>
              <a:gd name="connsiteX155" fmla="*/ 707035 w 895661"/>
              <a:gd name="connsiteY155" fmla="*/ 129290 h 1707630"/>
              <a:gd name="connsiteX156" fmla="*/ 699540 w 895661"/>
              <a:gd name="connsiteY156" fmla="*/ 76824 h 1707630"/>
              <a:gd name="connsiteX157" fmla="*/ 635832 w 895661"/>
              <a:gd name="connsiteY157" fmla="*/ 28106 h 1707630"/>
              <a:gd name="connsiteX158" fmla="*/ 527153 w 895661"/>
              <a:gd name="connsiteY158" fmla="*/ 13116 h 1707630"/>
              <a:gd name="connsiteX159" fmla="*/ 369757 w 895661"/>
              <a:gd name="connsiteY159" fmla="*/ 95562 h 170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95661" h="1707630">
                <a:moveTo>
                  <a:pt x="369757" y="95562"/>
                </a:moveTo>
                <a:cubicBezTo>
                  <a:pt x="334156" y="115549"/>
                  <a:pt x="330408" y="118048"/>
                  <a:pt x="313544" y="133038"/>
                </a:cubicBezTo>
                <a:cubicBezTo>
                  <a:pt x="296680" y="148028"/>
                  <a:pt x="283563" y="171762"/>
                  <a:pt x="268573" y="185503"/>
                </a:cubicBezTo>
                <a:cubicBezTo>
                  <a:pt x="253583" y="199244"/>
                  <a:pt x="238593" y="192998"/>
                  <a:pt x="223603" y="215483"/>
                </a:cubicBezTo>
                <a:cubicBezTo>
                  <a:pt x="208613" y="237968"/>
                  <a:pt x="202367" y="275445"/>
                  <a:pt x="178632" y="320415"/>
                </a:cubicBezTo>
                <a:cubicBezTo>
                  <a:pt x="154898" y="365386"/>
                  <a:pt x="100558" y="451578"/>
                  <a:pt x="81196" y="485306"/>
                </a:cubicBezTo>
                <a:cubicBezTo>
                  <a:pt x="61834" y="519034"/>
                  <a:pt x="65581" y="509041"/>
                  <a:pt x="62458" y="522782"/>
                </a:cubicBezTo>
                <a:cubicBezTo>
                  <a:pt x="59335" y="536523"/>
                  <a:pt x="65581" y="555260"/>
                  <a:pt x="62458" y="567752"/>
                </a:cubicBezTo>
                <a:cubicBezTo>
                  <a:pt x="59335" y="580244"/>
                  <a:pt x="48093" y="567753"/>
                  <a:pt x="43721" y="597733"/>
                </a:cubicBezTo>
                <a:cubicBezTo>
                  <a:pt x="39349" y="627713"/>
                  <a:pt x="42472" y="710783"/>
                  <a:pt x="36226" y="747634"/>
                </a:cubicBezTo>
                <a:cubicBezTo>
                  <a:pt x="29980" y="784485"/>
                  <a:pt x="11866" y="799476"/>
                  <a:pt x="6245" y="818838"/>
                </a:cubicBezTo>
                <a:cubicBezTo>
                  <a:pt x="624" y="838200"/>
                  <a:pt x="0" y="849443"/>
                  <a:pt x="2498" y="863808"/>
                </a:cubicBezTo>
                <a:cubicBezTo>
                  <a:pt x="4996" y="878173"/>
                  <a:pt x="21235" y="880047"/>
                  <a:pt x="21235" y="905031"/>
                </a:cubicBezTo>
                <a:cubicBezTo>
                  <a:pt x="21235" y="930015"/>
                  <a:pt x="0" y="991225"/>
                  <a:pt x="2498" y="1013710"/>
                </a:cubicBezTo>
                <a:cubicBezTo>
                  <a:pt x="4997" y="1036195"/>
                  <a:pt x="27482" y="1042441"/>
                  <a:pt x="36226" y="1039942"/>
                </a:cubicBezTo>
                <a:cubicBezTo>
                  <a:pt x="44970" y="1037444"/>
                  <a:pt x="52465" y="1014958"/>
                  <a:pt x="54963" y="998719"/>
                </a:cubicBezTo>
                <a:cubicBezTo>
                  <a:pt x="57461" y="982480"/>
                  <a:pt x="46219" y="964991"/>
                  <a:pt x="51216" y="942506"/>
                </a:cubicBezTo>
                <a:cubicBezTo>
                  <a:pt x="56213" y="920021"/>
                  <a:pt x="78073" y="884419"/>
                  <a:pt x="84944" y="863808"/>
                </a:cubicBezTo>
                <a:cubicBezTo>
                  <a:pt x="91815" y="843197"/>
                  <a:pt x="90565" y="835077"/>
                  <a:pt x="92439" y="818838"/>
                </a:cubicBezTo>
                <a:cubicBezTo>
                  <a:pt x="94313" y="802599"/>
                  <a:pt x="95562" y="786359"/>
                  <a:pt x="96186" y="766372"/>
                </a:cubicBezTo>
                <a:cubicBezTo>
                  <a:pt x="96811" y="746385"/>
                  <a:pt x="90565" y="717029"/>
                  <a:pt x="96186" y="698916"/>
                </a:cubicBezTo>
                <a:cubicBezTo>
                  <a:pt x="101807" y="680803"/>
                  <a:pt x="118671" y="675182"/>
                  <a:pt x="129914" y="657693"/>
                </a:cubicBezTo>
                <a:cubicBezTo>
                  <a:pt x="141157" y="640205"/>
                  <a:pt x="156772" y="608350"/>
                  <a:pt x="163642" y="593985"/>
                </a:cubicBezTo>
                <a:cubicBezTo>
                  <a:pt x="170512" y="579620"/>
                  <a:pt x="167390" y="578371"/>
                  <a:pt x="171137" y="571500"/>
                </a:cubicBezTo>
                <a:cubicBezTo>
                  <a:pt x="174885" y="564630"/>
                  <a:pt x="183629" y="565254"/>
                  <a:pt x="186127" y="552762"/>
                </a:cubicBezTo>
                <a:cubicBezTo>
                  <a:pt x="188625" y="540270"/>
                  <a:pt x="179256" y="525280"/>
                  <a:pt x="186127" y="496549"/>
                </a:cubicBezTo>
                <a:cubicBezTo>
                  <a:pt x="192998" y="467818"/>
                  <a:pt x="212984" y="409106"/>
                  <a:pt x="227350" y="380375"/>
                </a:cubicBezTo>
                <a:cubicBezTo>
                  <a:pt x="241716" y="351644"/>
                  <a:pt x="256082" y="341650"/>
                  <a:pt x="272321" y="324162"/>
                </a:cubicBezTo>
                <a:cubicBezTo>
                  <a:pt x="288560" y="306674"/>
                  <a:pt x="314168" y="284813"/>
                  <a:pt x="324786" y="275444"/>
                </a:cubicBezTo>
                <a:cubicBezTo>
                  <a:pt x="335404" y="266075"/>
                  <a:pt x="332282" y="249836"/>
                  <a:pt x="336029" y="267949"/>
                </a:cubicBezTo>
                <a:cubicBezTo>
                  <a:pt x="339777" y="286062"/>
                  <a:pt x="347271" y="355392"/>
                  <a:pt x="347271" y="384123"/>
                </a:cubicBezTo>
                <a:cubicBezTo>
                  <a:pt x="347271" y="412854"/>
                  <a:pt x="341026" y="400362"/>
                  <a:pt x="336029" y="440336"/>
                </a:cubicBezTo>
                <a:cubicBezTo>
                  <a:pt x="331032" y="480310"/>
                  <a:pt x="325411" y="564629"/>
                  <a:pt x="317291" y="623965"/>
                </a:cubicBezTo>
                <a:cubicBezTo>
                  <a:pt x="309171" y="683301"/>
                  <a:pt x="296680" y="760750"/>
                  <a:pt x="287311" y="796352"/>
                </a:cubicBezTo>
                <a:cubicBezTo>
                  <a:pt x="277942" y="831954"/>
                  <a:pt x="264201" y="820711"/>
                  <a:pt x="261078" y="837575"/>
                </a:cubicBezTo>
                <a:cubicBezTo>
                  <a:pt x="257955" y="854439"/>
                  <a:pt x="270447" y="880672"/>
                  <a:pt x="268573" y="897536"/>
                </a:cubicBezTo>
                <a:cubicBezTo>
                  <a:pt x="266699" y="914400"/>
                  <a:pt x="251084" y="918772"/>
                  <a:pt x="249835" y="938759"/>
                </a:cubicBezTo>
                <a:cubicBezTo>
                  <a:pt x="248586" y="958746"/>
                  <a:pt x="261078" y="983729"/>
                  <a:pt x="261078" y="1017457"/>
                </a:cubicBezTo>
                <a:cubicBezTo>
                  <a:pt x="261078" y="1051185"/>
                  <a:pt x="252958" y="1100528"/>
                  <a:pt x="249835" y="1141126"/>
                </a:cubicBezTo>
                <a:cubicBezTo>
                  <a:pt x="246712" y="1181724"/>
                  <a:pt x="245463" y="1219824"/>
                  <a:pt x="242340" y="1261047"/>
                </a:cubicBezTo>
                <a:cubicBezTo>
                  <a:pt x="239217" y="1302270"/>
                  <a:pt x="235470" y="1354112"/>
                  <a:pt x="231098" y="1388464"/>
                </a:cubicBezTo>
                <a:cubicBezTo>
                  <a:pt x="226726" y="1422817"/>
                  <a:pt x="214859" y="1441554"/>
                  <a:pt x="216108" y="1467162"/>
                </a:cubicBezTo>
                <a:cubicBezTo>
                  <a:pt x="217357" y="1492770"/>
                  <a:pt x="236719" y="1518379"/>
                  <a:pt x="238593" y="1542113"/>
                </a:cubicBezTo>
                <a:cubicBezTo>
                  <a:pt x="240467" y="1565847"/>
                  <a:pt x="221729" y="1600200"/>
                  <a:pt x="227350" y="1609569"/>
                </a:cubicBezTo>
                <a:cubicBezTo>
                  <a:pt x="232971" y="1618938"/>
                  <a:pt x="264201" y="1618313"/>
                  <a:pt x="272321" y="1598326"/>
                </a:cubicBezTo>
                <a:cubicBezTo>
                  <a:pt x="280441" y="1578339"/>
                  <a:pt x="271696" y="1521501"/>
                  <a:pt x="276068" y="1489647"/>
                </a:cubicBezTo>
                <a:cubicBezTo>
                  <a:pt x="280440" y="1457793"/>
                  <a:pt x="294181" y="1429686"/>
                  <a:pt x="298553" y="1407201"/>
                </a:cubicBezTo>
                <a:cubicBezTo>
                  <a:pt x="302925" y="1384716"/>
                  <a:pt x="301052" y="1375347"/>
                  <a:pt x="302301" y="1354736"/>
                </a:cubicBezTo>
                <a:cubicBezTo>
                  <a:pt x="303550" y="1334125"/>
                  <a:pt x="302925" y="1301646"/>
                  <a:pt x="306048" y="1283533"/>
                </a:cubicBezTo>
                <a:cubicBezTo>
                  <a:pt x="309171" y="1265420"/>
                  <a:pt x="317291" y="1267918"/>
                  <a:pt x="321039" y="1246057"/>
                </a:cubicBezTo>
                <a:cubicBezTo>
                  <a:pt x="324787" y="1224196"/>
                  <a:pt x="324162" y="1192967"/>
                  <a:pt x="328534" y="1152369"/>
                </a:cubicBezTo>
                <a:cubicBezTo>
                  <a:pt x="332906" y="1111771"/>
                  <a:pt x="336653" y="1041816"/>
                  <a:pt x="347271" y="1002467"/>
                </a:cubicBezTo>
                <a:cubicBezTo>
                  <a:pt x="357889" y="963118"/>
                  <a:pt x="385372" y="948753"/>
                  <a:pt x="392242" y="916274"/>
                </a:cubicBezTo>
                <a:cubicBezTo>
                  <a:pt x="399112" y="883795"/>
                  <a:pt x="387245" y="841323"/>
                  <a:pt x="388494" y="807595"/>
                </a:cubicBezTo>
                <a:cubicBezTo>
                  <a:pt x="389743" y="773867"/>
                  <a:pt x="401611" y="745760"/>
                  <a:pt x="399737" y="713906"/>
                </a:cubicBezTo>
                <a:cubicBezTo>
                  <a:pt x="397863" y="682052"/>
                  <a:pt x="374754" y="663939"/>
                  <a:pt x="377252" y="616470"/>
                </a:cubicBezTo>
                <a:cubicBezTo>
                  <a:pt x="379750" y="569001"/>
                  <a:pt x="400986" y="474688"/>
                  <a:pt x="414727" y="429093"/>
                </a:cubicBezTo>
                <a:cubicBezTo>
                  <a:pt x="428468" y="383498"/>
                  <a:pt x="449080" y="326036"/>
                  <a:pt x="459698" y="342900"/>
                </a:cubicBezTo>
                <a:cubicBezTo>
                  <a:pt x="470316" y="359764"/>
                  <a:pt x="481558" y="466569"/>
                  <a:pt x="478435" y="530277"/>
                </a:cubicBezTo>
                <a:cubicBezTo>
                  <a:pt x="475312" y="593985"/>
                  <a:pt x="448455" y="673933"/>
                  <a:pt x="440960" y="725149"/>
                </a:cubicBezTo>
                <a:cubicBezTo>
                  <a:pt x="433465" y="776365"/>
                  <a:pt x="434090" y="812591"/>
                  <a:pt x="433465" y="837575"/>
                </a:cubicBezTo>
                <a:cubicBezTo>
                  <a:pt x="432840" y="862559"/>
                  <a:pt x="442833" y="860061"/>
                  <a:pt x="437212" y="875051"/>
                </a:cubicBezTo>
                <a:cubicBezTo>
                  <a:pt x="431591" y="890041"/>
                  <a:pt x="400986" y="921270"/>
                  <a:pt x="399737" y="927516"/>
                </a:cubicBezTo>
                <a:cubicBezTo>
                  <a:pt x="398488" y="933762"/>
                  <a:pt x="424096" y="904406"/>
                  <a:pt x="429717" y="912526"/>
                </a:cubicBezTo>
                <a:cubicBezTo>
                  <a:pt x="435338" y="920646"/>
                  <a:pt x="434090" y="945629"/>
                  <a:pt x="433465" y="976234"/>
                </a:cubicBezTo>
                <a:cubicBezTo>
                  <a:pt x="432841" y="1006839"/>
                  <a:pt x="425970" y="1051810"/>
                  <a:pt x="425970" y="1096156"/>
                </a:cubicBezTo>
                <a:cubicBezTo>
                  <a:pt x="425970" y="1140502"/>
                  <a:pt x="431591" y="1197340"/>
                  <a:pt x="433465" y="1242310"/>
                </a:cubicBezTo>
                <a:cubicBezTo>
                  <a:pt x="435339" y="1287280"/>
                  <a:pt x="434714" y="1331627"/>
                  <a:pt x="437212" y="1365979"/>
                </a:cubicBezTo>
                <a:cubicBezTo>
                  <a:pt x="439710" y="1400331"/>
                  <a:pt x="447830" y="1416570"/>
                  <a:pt x="448455" y="1448424"/>
                </a:cubicBezTo>
                <a:cubicBezTo>
                  <a:pt x="449080" y="1480278"/>
                  <a:pt x="439711" y="1530870"/>
                  <a:pt x="440960" y="1557103"/>
                </a:cubicBezTo>
                <a:cubicBezTo>
                  <a:pt x="442209" y="1583336"/>
                  <a:pt x="455950" y="1586459"/>
                  <a:pt x="455950" y="1605821"/>
                </a:cubicBezTo>
                <a:cubicBezTo>
                  <a:pt x="455950" y="1625183"/>
                  <a:pt x="437837" y="1656413"/>
                  <a:pt x="440960" y="1673277"/>
                </a:cubicBezTo>
                <a:cubicBezTo>
                  <a:pt x="444083" y="1690141"/>
                  <a:pt x="464070" y="1707630"/>
                  <a:pt x="474688" y="1707005"/>
                </a:cubicBezTo>
                <a:cubicBezTo>
                  <a:pt x="485306" y="1706380"/>
                  <a:pt x="500921" y="1685768"/>
                  <a:pt x="504668" y="1669529"/>
                </a:cubicBezTo>
                <a:cubicBezTo>
                  <a:pt x="508415" y="1653290"/>
                  <a:pt x="494050" y="1627057"/>
                  <a:pt x="497173" y="1609569"/>
                </a:cubicBezTo>
                <a:cubicBezTo>
                  <a:pt x="500296" y="1592081"/>
                  <a:pt x="519659" y="1582711"/>
                  <a:pt x="523406" y="1564598"/>
                </a:cubicBezTo>
                <a:cubicBezTo>
                  <a:pt x="527154" y="1546485"/>
                  <a:pt x="519034" y="1548359"/>
                  <a:pt x="519658" y="1500890"/>
                </a:cubicBezTo>
                <a:cubicBezTo>
                  <a:pt x="520282" y="1453421"/>
                  <a:pt x="525279" y="1323506"/>
                  <a:pt x="527153" y="1279785"/>
                </a:cubicBezTo>
                <a:cubicBezTo>
                  <a:pt x="529027" y="1236064"/>
                  <a:pt x="531525" y="1264795"/>
                  <a:pt x="530901" y="1238562"/>
                </a:cubicBezTo>
                <a:cubicBezTo>
                  <a:pt x="530277" y="1212329"/>
                  <a:pt x="524031" y="1166734"/>
                  <a:pt x="523406" y="1122388"/>
                </a:cubicBezTo>
                <a:cubicBezTo>
                  <a:pt x="522781" y="1078042"/>
                  <a:pt x="522156" y="1007464"/>
                  <a:pt x="527153" y="972487"/>
                </a:cubicBezTo>
                <a:cubicBezTo>
                  <a:pt x="532150" y="937510"/>
                  <a:pt x="553386" y="933137"/>
                  <a:pt x="553386" y="912526"/>
                </a:cubicBezTo>
                <a:cubicBezTo>
                  <a:pt x="553386" y="891915"/>
                  <a:pt x="529651" y="870054"/>
                  <a:pt x="527153" y="848818"/>
                </a:cubicBezTo>
                <a:cubicBezTo>
                  <a:pt x="524655" y="827582"/>
                  <a:pt x="536522" y="800100"/>
                  <a:pt x="538396" y="785110"/>
                </a:cubicBezTo>
                <a:cubicBezTo>
                  <a:pt x="540270" y="770120"/>
                  <a:pt x="537147" y="777615"/>
                  <a:pt x="538396" y="758877"/>
                </a:cubicBezTo>
                <a:cubicBezTo>
                  <a:pt x="539645" y="740139"/>
                  <a:pt x="547140" y="712032"/>
                  <a:pt x="545891" y="672683"/>
                </a:cubicBezTo>
                <a:cubicBezTo>
                  <a:pt x="544642" y="633334"/>
                  <a:pt x="531525" y="565254"/>
                  <a:pt x="530901" y="522782"/>
                </a:cubicBezTo>
                <a:cubicBezTo>
                  <a:pt x="530277" y="480310"/>
                  <a:pt x="537772" y="443459"/>
                  <a:pt x="542144" y="417851"/>
                </a:cubicBezTo>
                <a:cubicBezTo>
                  <a:pt x="546516" y="392243"/>
                  <a:pt x="547765" y="359140"/>
                  <a:pt x="557134" y="369133"/>
                </a:cubicBezTo>
                <a:cubicBezTo>
                  <a:pt x="566503" y="379126"/>
                  <a:pt x="590862" y="414103"/>
                  <a:pt x="598357" y="477811"/>
                </a:cubicBezTo>
                <a:cubicBezTo>
                  <a:pt x="605852" y="541519"/>
                  <a:pt x="603353" y="696418"/>
                  <a:pt x="602104" y="751382"/>
                </a:cubicBezTo>
                <a:cubicBezTo>
                  <a:pt x="600855" y="806346"/>
                  <a:pt x="593360" y="792605"/>
                  <a:pt x="590862" y="807595"/>
                </a:cubicBezTo>
                <a:cubicBezTo>
                  <a:pt x="588364" y="822585"/>
                  <a:pt x="584616" y="826958"/>
                  <a:pt x="587114" y="841323"/>
                </a:cubicBezTo>
                <a:cubicBezTo>
                  <a:pt x="589612" y="855688"/>
                  <a:pt x="601480" y="865682"/>
                  <a:pt x="605852" y="893788"/>
                </a:cubicBezTo>
                <a:cubicBezTo>
                  <a:pt x="610224" y="921895"/>
                  <a:pt x="611473" y="967490"/>
                  <a:pt x="613347" y="1009962"/>
                </a:cubicBezTo>
                <a:cubicBezTo>
                  <a:pt x="615221" y="1052434"/>
                  <a:pt x="617719" y="1121139"/>
                  <a:pt x="617094" y="1148621"/>
                </a:cubicBezTo>
                <a:cubicBezTo>
                  <a:pt x="616469" y="1176103"/>
                  <a:pt x="613347" y="1164236"/>
                  <a:pt x="609599" y="1174854"/>
                </a:cubicBezTo>
                <a:cubicBezTo>
                  <a:pt x="605852" y="1185472"/>
                  <a:pt x="589612" y="1191093"/>
                  <a:pt x="594609" y="1212329"/>
                </a:cubicBezTo>
                <a:cubicBezTo>
                  <a:pt x="599606" y="1233565"/>
                  <a:pt x="632085" y="1269167"/>
                  <a:pt x="639580" y="1302270"/>
                </a:cubicBezTo>
                <a:cubicBezTo>
                  <a:pt x="647075" y="1335373"/>
                  <a:pt x="642703" y="1386590"/>
                  <a:pt x="639580" y="1410949"/>
                </a:cubicBezTo>
                <a:cubicBezTo>
                  <a:pt x="636457" y="1435308"/>
                  <a:pt x="618968" y="1430936"/>
                  <a:pt x="620842" y="1448424"/>
                </a:cubicBezTo>
                <a:cubicBezTo>
                  <a:pt x="622716" y="1465913"/>
                  <a:pt x="647075" y="1494644"/>
                  <a:pt x="650822" y="1515880"/>
                </a:cubicBezTo>
                <a:cubicBezTo>
                  <a:pt x="654569" y="1537116"/>
                  <a:pt x="644576" y="1560226"/>
                  <a:pt x="643327" y="1575841"/>
                </a:cubicBezTo>
                <a:cubicBezTo>
                  <a:pt x="642078" y="1591456"/>
                  <a:pt x="639580" y="1602699"/>
                  <a:pt x="643327" y="1609569"/>
                </a:cubicBezTo>
                <a:cubicBezTo>
                  <a:pt x="647075" y="1616440"/>
                  <a:pt x="659566" y="1617689"/>
                  <a:pt x="665812" y="1617064"/>
                </a:cubicBezTo>
                <a:cubicBezTo>
                  <a:pt x="672058" y="1616439"/>
                  <a:pt x="676431" y="1610818"/>
                  <a:pt x="680803" y="1605821"/>
                </a:cubicBezTo>
                <a:cubicBezTo>
                  <a:pt x="685175" y="1600824"/>
                  <a:pt x="690171" y="1601448"/>
                  <a:pt x="692045" y="1587083"/>
                </a:cubicBezTo>
                <a:cubicBezTo>
                  <a:pt x="693919" y="1572718"/>
                  <a:pt x="692045" y="1519628"/>
                  <a:pt x="692045" y="1519628"/>
                </a:cubicBezTo>
                <a:cubicBezTo>
                  <a:pt x="692045" y="1502140"/>
                  <a:pt x="688922" y="1493395"/>
                  <a:pt x="692045" y="1482152"/>
                </a:cubicBezTo>
                <a:cubicBezTo>
                  <a:pt x="695168" y="1470909"/>
                  <a:pt x="708909" y="1473408"/>
                  <a:pt x="710783" y="1452172"/>
                </a:cubicBezTo>
                <a:cubicBezTo>
                  <a:pt x="712657" y="1430936"/>
                  <a:pt x="705162" y="1397833"/>
                  <a:pt x="703288" y="1354736"/>
                </a:cubicBezTo>
                <a:cubicBezTo>
                  <a:pt x="701414" y="1311639"/>
                  <a:pt x="702038" y="1239187"/>
                  <a:pt x="699540" y="1193592"/>
                </a:cubicBezTo>
                <a:cubicBezTo>
                  <a:pt x="697042" y="1147997"/>
                  <a:pt x="690796" y="1121139"/>
                  <a:pt x="688298" y="1081165"/>
                </a:cubicBezTo>
                <a:cubicBezTo>
                  <a:pt x="685800" y="1041191"/>
                  <a:pt x="683926" y="986852"/>
                  <a:pt x="684550" y="953749"/>
                </a:cubicBezTo>
                <a:cubicBezTo>
                  <a:pt x="685174" y="920646"/>
                  <a:pt x="688922" y="903782"/>
                  <a:pt x="692045" y="882546"/>
                </a:cubicBezTo>
                <a:cubicBezTo>
                  <a:pt x="695168" y="861310"/>
                  <a:pt x="703912" y="840699"/>
                  <a:pt x="703288" y="826333"/>
                </a:cubicBezTo>
                <a:cubicBezTo>
                  <a:pt x="702664" y="811967"/>
                  <a:pt x="690796" y="808219"/>
                  <a:pt x="688298" y="796352"/>
                </a:cubicBezTo>
                <a:cubicBezTo>
                  <a:pt x="685800" y="784485"/>
                  <a:pt x="690172" y="776365"/>
                  <a:pt x="688298" y="755129"/>
                </a:cubicBezTo>
                <a:cubicBezTo>
                  <a:pt x="686424" y="733893"/>
                  <a:pt x="681427" y="705162"/>
                  <a:pt x="677055" y="668936"/>
                </a:cubicBezTo>
                <a:cubicBezTo>
                  <a:pt x="672683" y="632710"/>
                  <a:pt x="667686" y="570875"/>
                  <a:pt x="662065" y="537772"/>
                </a:cubicBezTo>
                <a:cubicBezTo>
                  <a:pt x="656444" y="504669"/>
                  <a:pt x="647699" y="493426"/>
                  <a:pt x="643327" y="470316"/>
                </a:cubicBezTo>
                <a:cubicBezTo>
                  <a:pt x="638955" y="447206"/>
                  <a:pt x="635207" y="419100"/>
                  <a:pt x="635832" y="399113"/>
                </a:cubicBezTo>
                <a:cubicBezTo>
                  <a:pt x="636457" y="379126"/>
                  <a:pt x="638331" y="346023"/>
                  <a:pt x="647075" y="350395"/>
                </a:cubicBezTo>
                <a:cubicBezTo>
                  <a:pt x="655819" y="354767"/>
                  <a:pt x="677055" y="395366"/>
                  <a:pt x="688298" y="425346"/>
                </a:cubicBezTo>
                <a:cubicBezTo>
                  <a:pt x="699541" y="455326"/>
                  <a:pt x="707035" y="493426"/>
                  <a:pt x="714530" y="530277"/>
                </a:cubicBezTo>
                <a:cubicBezTo>
                  <a:pt x="722025" y="567128"/>
                  <a:pt x="732643" y="617720"/>
                  <a:pt x="733268" y="646451"/>
                </a:cubicBezTo>
                <a:cubicBezTo>
                  <a:pt x="733893" y="675182"/>
                  <a:pt x="716404" y="685800"/>
                  <a:pt x="718278" y="702664"/>
                </a:cubicBezTo>
                <a:cubicBezTo>
                  <a:pt x="720152" y="719528"/>
                  <a:pt x="738890" y="728897"/>
                  <a:pt x="744511" y="747634"/>
                </a:cubicBezTo>
                <a:cubicBezTo>
                  <a:pt x="750132" y="766371"/>
                  <a:pt x="747009" y="795103"/>
                  <a:pt x="752006" y="815090"/>
                </a:cubicBezTo>
                <a:cubicBezTo>
                  <a:pt x="757003" y="835077"/>
                  <a:pt x="768245" y="842572"/>
                  <a:pt x="774491" y="867556"/>
                </a:cubicBezTo>
                <a:cubicBezTo>
                  <a:pt x="780737" y="892540"/>
                  <a:pt x="785734" y="936886"/>
                  <a:pt x="789481" y="964992"/>
                </a:cubicBezTo>
                <a:cubicBezTo>
                  <a:pt x="793229" y="993099"/>
                  <a:pt x="796976" y="1018082"/>
                  <a:pt x="796976" y="1036195"/>
                </a:cubicBezTo>
                <a:cubicBezTo>
                  <a:pt x="796976" y="1054308"/>
                  <a:pt x="785109" y="1061178"/>
                  <a:pt x="789481" y="1073670"/>
                </a:cubicBezTo>
                <a:cubicBezTo>
                  <a:pt x="793853" y="1086162"/>
                  <a:pt x="818212" y="1091784"/>
                  <a:pt x="823209" y="1111146"/>
                </a:cubicBezTo>
                <a:cubicBezTo>
                  <a:pt x="828206" y="1130508"/>
                  <a:pt x="817588" y="1164861"/>
                  <a:pt x="819462" y="1189844"/>
                </a:cubicBezTo>
                <a:cubicBezTo>
                  <a:pt x="821336" y="1214827"/>
                  <a:pt x="828831" y="1242309"/>
                  <a:pt x="834452" y="1261047"/>
                </a:cubicBezTo>
                <a:cubicBezTo>
                  <a:pt x="840073" y="1279785"/>
                  <a:pt x="848817" y="1282283"/>
                  <a:pt x="853189" y="1302270"/>
                </a:cubicBezTo>
                <a:cubicBezTo>
                  <a:pt x="857561" y="1322257"/>
                  <a:pt x="855064" y="1369102"/>
                  <a:pt x="860685" y="1380969"/>
                </a:cubicBezTo>
                <a:cubicBezTo>
                  <a:pt x="866306" y="1392836"/>
                  <a:pt x="881920" y="1380969"/>
                  <a:pt x="886917" y="1373474"/>
                </a:cubicBezTo>
                <a:cubicBezTo>
                  <a:pt x="891914" y="1365979"/>
                  <a:pt x="891289" y="1350988"/>
                  <a:pt x="890665" y="1335998"/>
                </a:cubicBezTo>
                <a:cubicBezTo>
                  <a:pt x="890041" y="1321008"/>
                  <a:pt x="883170" y="1300397"/>
                  <a:pt x="883170" y="1283533"/>
                </a:cubicBezTo>
                <a:cubicBezTo>
                  <a:pt x="883170" y="1266669"/>
                  <a:pt x="888791" y="1249181"/>
                  <a:pt x="890665" y="1234815"/>
                </a:cubicBezTo>
                <a:cubicBezTo>
                  <a:pt x="892539" y="1220449"/>
                  <a:pt x="895661" y="1224821"/>
                  <a:pt x="894412" y="1197339"/>
                </a:cubicBezTo>
                <a:cubicBezTo>
                  <a:pt x="893163" y="1169857"/>
                  <a:pt x="890040" y="1099903"/>
                  <a:pt x="883170" y="1069923"/>
                </a:cubicBezTo>
                <a:cubicBezTo>
                  <a:pt x="876300" y="1039943"/>
                  <a:pt x="859435" y="1046813"/>
                  <a:pt x="853189" y="1017457"/>
                </a:cubicBezTo>
                <a:cubicBezTo>
                  <a:pt x="846943" y="988101"/>
                  <a:pt x="848817" y="926267"/>
                  <a:pt x="845694" y="893788"/>
                </a:cubicBezTo>
                <a:cubicBezTo>
                  <a:pt x="842571" y="861309"/>
                  <a:pt x="836326" y="849442"/>
                  <a:pt x="834452" y="822585"/>
                </a:cubicBezTo>
                <a:cubicBezTo>
                  <a:pt x="832578" y="795728"/>
                  <a:pt x="837575" y="750757"/>
                  <a:pt x="834452" y="732644"/>
                </a:cubicBezTo>
                <a:cubicBezTo>
                  <a:pt x="831329" y="714531"/>
                  <a:pt x="819462" y="734518"/>
                  <a:pt x="815714" y="713906"/>
                </a:cubicBezTo>
                <a:cubicBezTo>
                  <a:pt x="811967" y="693295"/>
                  <a:pt x="823834" y="671434"/>
                  <a:pt x="811967" y="608975"/>
                </a:cubicBezTo>
                <a:cubicBezTo>
                  <a:pt x="800100" y="546516"/>
                  <a:pt x="757627" y="393491"/>
                  <a:pt x="744511" y="339152"/>
                </a:cubicBezTo>
                <a:cubicBezTo>
                  <a:pt x="731395" y="284813"/>
                  <a:pt x="741388" y="299803"/>
                  <a:pt x="733268" y="282939"/>
                </a:cubicBezTo>
                <a:cubicBezTo>
                  <a:pt x="725148" y="266075"/>
                  <a:pt x="700165" y="249836"/>
                  <a:pt x="695793" y="237969"/>
                </a:cubicBezTo>
                <a:cubicBezTo>
                  <a:pt x="691421" y="226102"/>
                  <a:pt x="702663" y="222979"/>
                  <a:pt x="707035" y="211736"/>
                </a:cubicBezTo>
                <a:cubicBezTo>
                  <a:pt x="711407" y="200493"/>
                  <a:pt x="722026" y="184254"/>
                  <a:pt x="722026" y="170513"/>
                </a:cubicBezTo>
                <a:cubicBezTo>
                  <a:pt x="722026" y="156772"/>
                  <a:pt x="710783" y="144905"/>
                  <a:pt x="707035" y="129290"/>
                </a:cubicBezTo>
                <a:cubicBezTo>
                  <a:pt x="703287" y="113675"/>
                  <a:pt x="711407" y="93688"/>
                  <a:pt x="699540" y="76824"/>
                </a:cubicBezTo>
                <a:cubicBezTo>
                  <a:pt x="687673" y="59960"/>
                  <a:pt x="664563" y="38724"/>
                  <a:pt x="635832" y="28106"/>
                </a:cubicBezTo>
                <a:cubicBezTo>
                  <a:pt x="607101" y="17488"/>
                  <a:pt x="575871" y="0"/>
                  <a:pt x="527153" y="13116"/>
                </a:cubicBezTo>
                <a:cubicBezTo>
                  <a:pt x="478435" y="26232"/>
                  <a:pt x="405359" y="75575"/>
                  <a:pt x="369757" y="95562"/>
                </a:cubicBezTo>
                <a:close/>
              </a:path>
            </a:pathLst>
          </a:custGeom>
          <a:solidFill>
            <a:srgbClr val="00B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4"/>
          <p:cNvSpPr>
            <a:spLocks noGrp="1"/>
          </p:cNvSpPr>
          <p:nvPr>
            <p:ph type="title"/>
          </p:nvPr>
        </p:nvSpPr>
        <p:spPr>
          <a:xfrm>
            <a:off x="3200400" y="0"/>
            <a:ext cx="5638800" cy="1143000"/>
          </a:xfrm>
        </p:spPr>
        <p:txBody>
          <a:bodyPr>
            <a:normAutofit/>
          </a:bodyPr>
          <a:lstStyle/>
          <a:p>
            <a:r>
              <a:rPr lang="en-US" sz="2800" b="1" dirty="0" smtClean="0"/>
              <a:t>Radius and Ulna:</a:t>
            </a:r>
            <a:r>
              <a:rPr lang="en-US" sz="2800" b="1" dirty="0" smtClean="0"/>
              <a:t> Distal </a:t>
            </a:r>
            <a:r>
              <a:rPr lang="en-US" sz="2800" b="1" dirty="0" smtClean="0"/>
              <a:t>View</a:t>
            </a:r>
            <a:endParaRPr lang="en-US" sz="2800" b="1" dirty="0"/>
          </a:p>
        </p:txBody>
      </p:sp>
      <p:sp>
        <p:nvSpPr>
          <p:cNvPr id="9" name="TextBox 8"/>
          <p:cNvSpPr txBox="1"/>
          <p:nvPr/>
        </p:nvSpPr>
        <p:spPr>
          <a:xfrm>
            <a:off x="1066800" y="228600"/>
            <a:ext cx="1905000" cy="646331"/>
          </a:xfrm>
          <a:prstGeom prst="rect">
            <a:avLst/>
          </a:prstGeom>
          <a:noFill/>
        </p:spPr>
        <p:txBody>
          <a:bodyPr wrap="square" rtlCol="0">
            <a:spAutoFit/>
          </a:bodyPr>
          <a:lstStyle/>
          <a:p>
            <a:r>
              <a:rPr lang="en-US" b="1" dirty="0" smtClean="0"/>
              <a:t>Right</a:t>
            </a:r>
            <a:r>
              <a:rPr lang="en-US" b="1" dirty="0" smtClean="0"/>
              <a:t> Wrist:</a:t>
            </a:r>
            <a:endParaRPr lang="en-US" b="1" dirty="0" smtClean="0"/>
          </a:p>
          <a:p>
            <a:r>
              <a:rPr lang="en-US" b="1" dirty="0" smtClean="0"/>
              <a:t>Posterior View</a:t>
            </a:r>
            <a:endParaRPr lang="en-US" b="1" dirty="0"/>
          </a:p>
        </p:txBody>
      </p:sp>
      <p:pic>
        <p:nvPicPr>
          <p:cNvPr id="15" name="Picture 14" descr="Picture 18.png"/>
          <p:cNvPicPr>
            <a:picLocks noChangeAspect="1"/>
          </p:cNvPicPr>
          <p:nvPr/>
        </p:nvPicPr>
        <p:blipFill>
          <a:blip r:embed="rId2">
            <a:clrChange>
              <a:clrFrom>
                <a:srgbClr val="FFFFFF"/>
              </a:clrFrom>
              <a:clrTo>
                <a:srgbClr val="FFFFFF">
                  <a:alpha val="0"/>
                </a:srgbClr>
              </a:clrTo>
            </a:clrChange>
          </a:blip>
          <a:stretch>
            <a:fillRect/>
          </a:stretch>
        </p:blipFill>
        <p:spPr>
          <a:xfrm>
            <a:off x="1" y="0"/>
            <a:ext cx="860425" cy="2286000"/>
          </a:xfrm>
          <a:prstGeom prst="rect">
            <a:avLst/>
          </a:prstGeom>
        </p:spPr>
      </p:pic>
      <p:sp>
        <p:nvSpPr>
          <p:cNvPr id="16" name="Rectangle 15"/>
          <p:cNvSpPr/>
          <p:nvPr/>
        </p:nvSpPr>
        <p:spPr>
          <a:xfrm>
            <a:off x="365400" y="1219200"/>
            <a:ext cx="472800" cy="6096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Picture 23.png"/>
          <p:cNvPicPr>
            <a:picLocks noChangeAspect="1"/>
          </p:cNvPicPr>
          <p:nvPr/>
        </p:nvPicPr>
        <p:blipFill>
          <a:blip r:embed="rId3">
            <a:clrChange>
              <a:clrFrom>
                <a:srgbClr val="FFFFFF"/>
              </a:clrFrom>
              <a:clrTo>
                <a:srgbClr val="FFFFFF">
                  <a:alpha val="0"/>
                </a:srgbClr>
              </a:clrTo>
            </a:clrChange>
          </a:blip>
          <a:stretch>
            <a:fillRect/>
          </a:stretch>
        </p:blipFill>
        <p:spPr>
          <a:xfrm>
            <a:off x="76200" y="1130300"/>
            <a:ext cx="4670880" cy="5727700"/>
          </a:xfrm>
          <a:prstGeom prst="rect">
            <a:avLst/>
          </a:prstGeom>
        </p:spPr>
      </p:pic>
      <p:grpSp>
        <p:nvGrpSpPr>
          <p:cNvPr id="2" name="Group 37"/>
          <p:cNvGrpSpPr/>
          <p:nvPr/>
        </p:nvGrpSpPr>
        <p:grpSpPr>
          <a:xfrm>
            <a:off x="283209" y="3850192"/>
            <a:ext cx="4364991" cy="2483882"/>
            <a:chOff x="283209" y="3850192"/>
            <a:chExt cx="4364991" cy="2483882"/>
          </a:xfrm>
        </p:grpSpPr>
        <p:grpSp>
          <p:nvGrpSpPr>
            <p:cNvPr id="4" name="Group 10"/>
            <p:cNvGrpSpPr/>
            <p:nvPr/>
          </p:nvGrpSpPr>
          <p:grpSpPr>
            <a:xfrm>
              <a:off x="1578609" y="4773523"/>
              <a:ext cx="1686703" cy="637221"/>
              <a:chOff x="1578609" y="4773523"/>
              <a:chExt cx="1686703" cy="637221"/>
            </a:xfrm>
            <a:solidFill>
              <a:srgbClr val="FFFF00">
                <a:alpha val="30000"/>
              </a:srgbClr>
            </a:solidFill>
          </p:grpSpPr>
          <p:sp>
            <p:nvSpPr>
              <p:cNvPr id="7" name="Freeform 6"/>
              <p:cNvSpPr/>
              <p:nvPr/>
            </p:nvSpPr>
            <p:spPr>
              <a:xfrm>
                <a:off x="1578609" y="4773523"/>
                <a:ext cx="231951" cy="637221"/>
              </a:xfrm>
              <a:custGeom>
                <a:avLst/>
                <a:gdLst>
                  <a:gd name="connsiteX0" fmla="*/ 204927 w 231951"/>
                  <a:gd name="connsiteY0" fmla="*/ 117087 h 637221"/>
                  <a:gd name="connsiteX1" fmla="*/ 218439 w 231951"/>
                  <a:gd name="connsiteY1" fmla="*/ 346757 h 637221"/>
                  <a:gd name="connsiteX2" fmla="*/ 123857 w 231951"/>
                  <a:gd name="connsiteY2" fmla="*/ 603446 h 637221"/>
                  <a:gd name="connsiteX3" fmla="*/ 42787 w 231951"/>
                  <a:gd name="connsiteY3" fmla="*/ 549406 h 637221"/>
                  <a:gd name="connsiteX4" fmla="*/ 2252 w 231951"/>
                  <a:gd name="connsiteY4" fmla="*/ 400797 h 637221"/>
                  <a:gd name="connsiteX5" fmla="*/ 29276 w 231951"/>
                  <a:gd name="connsiteY5" fmla="*/ 144107 h 637221"/>
                  <a:gd name="connsiteX6" fmla="*/ 177904 w 231951"/>
                  <a:gd name="connsiteY6" fmla="*/ 9007 h 637221"/>
                  <a:gd name="connsiteX7" fmla="*/ 204927 w 231951"/>
                  <a:gd name="connsiteY7" fmla="*/ 117087 h 63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951" h="637221">
                    <a:moveTo>
                      <a:pt x="204927" y="117087"/>
                    </a:moveTo>
                    <a:cubicBezTo>
                      <a:pt x="211683" y="173379"/>
                      <a:pt x="231951" y="265697"/>
                      <a:pt x="218439" y="346757"/>
                    </a:cubicBezTo>
                    <a:cubicBezTo>
                      <a:pt x="204927" y="427817"/>
                      <a:pt x="153132" y="569671"/>
                      <a:pt x="123857" y="603446"/>
                    </a:cubicBezTo>
                    <a:cubicBezTo>
                      <a:pt x="94582" y="637221"/>
                      <a:pt x="63054" y="583181"/>
                      <a:pt x="42787" y="549406"/>
                    </a:cubicBezTo>
                    <a:cubicBezTo>
                      <a:pt x="22520" y="515631"/>
                      <a:pt x="4504" y="468347"/>
                      <a:pt x="2252" y="400797"/>
                    </a:cubicBezTo>
                    <a:cubicBezTo>
                      <a:pt x="0" y="333247"/>
                      <a:pt x="1" y="209405"/>
                      <a:pt x="29276" y="144107"/>
                    </a:cubicBezTo>
                    <a:cubicBezTo>
                      <a:pt x="58551" y="78809"/>
                      <a:pt x="153133" y="18014"/>
                      <a:pt x="177904" y="9007"/>
                    </a:cubicBezTo>
                    <a:cubicBezTo>
                      <a:pt x="202675" y="0"/>
                      <a:pt x="198171" y="60795"/>
                      <a:pt x="204927" y="11708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2855459" y="4919882"/>
                <a:ext cx="409853" cy="481855"/>
              </a:xfrm>
              <a:custGeom>
                <a:avLst/>
                <a:gdLst>
                  <a:gd name="connsiteX0" fmla="*/ 333287 w 409853"/>
                  <a:gd name="connsiteY0" fmla="*/ 24768 h 481855"/>
                  <a:gd name="connsiteX1" fmla="*/ 400845 w 409853"/>
                  <a:gd name="connsiteY1" fmla="*/ 159868 h 481855"/>
                  <a:gd name="connsiteX2" fmla="*/ 387334 w 409853"/>
                  <a:gd name="connsiteY2" fmla="*/ 349007 h 481855"/>
                  <a:gd name="connsiteX3" fmla="*/ 265729 w 409853"/>
                  <a:gd name="connsiteY3" fmla="*/ 470597 h 481855"/>
                  <a:gd name="connsiteX4" fmla="*/ 117101 w 409853"/>
                  <a:gd name="connsiteY4" fmla="*/ 416557 h 481855"/>
                  <a:gd name="connsiteX5" fmla="*/ 36031 w 409853"/>
                  <a:gd name="connsiteY5" fmla="*/ 308478 h 481855"/>
                  <a:gd name="connsiteX6" fmla="*/ 333287 w 409853"/>
                  <a:gd name="connsiteY6" fmla="*/ 24768 h 48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853" h="481855">
                    <a:moveTo>
                      <a:pt x="333287" y="24768"/>
                    </a:moveTo>
                    <a:cubicBezTo>
                      <a:pt x="394089" y="0"/>
                      <a:pt x="391837" y="105828"/>
                      <a:pt x="400845" y="159868"/>
                    </a:cubicBezTo>
                    <a:cubicBezTo>
                      <a:pt x="409853" y="213908"/>
                      <a:pt x="409853" y="297219"/>
                      <a:pt x="387334" y="349007"/>
                    </a:cubicBezTo>
                    <a:cubicBezTo>
                      <a:pt x="364815" y="400795"/>
                      <a:pt x="310768" y="459339"/>
                      <a:pt x="265729" y="470597"/>
                    </a:cubicBezTo>
                    <a:cubicBezTo>
                      <a:pt x="220690" y="481855"/>
                      <a:pt x="155384" y="443577"/>
                      <a:pt x="117101" y="416557"/>
                    </a:cubicBezTo>
                    <a:cubicBezTo>
                      <a:pt x="78818" y="389537"/>
                      <a:pt x="0" y="367021"/>
                      <a:pt x="36031" y="308478"/>
                    </a:cubicBezTo>
                    <a:cubicBezTo>
                      <a:pt x="72062" y="249935"/>
                      <a:pt x="272485" y="49536"/>
                      <a:pt x="333287" y="2476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Arrow Connector 12"/>
            <p:cNvCxnSpPr/>
            <p:nvPr/>
          </p:nvCxnSpPr>
          <p:spPr>
            <a:xfrm rot="10800000" flipV="1">
              <a:off x="3200399" y="4773522"/>
              <a:ext cx="457200" cy="4080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295400" y="5120280"/>
              <a:ext cx="420576" cy="29046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83209" y="5410744"/>
              <a:ext cx="1295400" cy="923330"/>
            </a:xfrm>
            <a:prstGeom prst="rect">
              <a:avLst/>
            </a:prstGeom>
            <a:noFill/>
          </p:spPr>
          <p:txBody>
            <a:bodyPr wrap="square" rtlCol="0">
              <a:spAutoFit/>
            </a:bodyPr>
            <a:lstStyle/>
            <a:p>
              <a:r>
                <a:rPr lang="en-US" dirty="0" err="1" smtClean="0"/>
                <a:t>Styloid</a:t>
              </a:r>
              <a:r>
                <a:rPr lang="en-US" dirty="0" smtClean="0"/>
                <a:t> process of ulna</a:t>
              </a:r>
              <a:endParaRPr lang="en-US" dirty="0"/>
            </a:p>
          </p:txBody>
        </p:sp>
        <p:sp>
          <p:nvSpPr>
            <p:cNvPr id="23" name="TextBox 22"/>
            <p:cNvSpPr txBox="1"/>
            <p:nvPr/>
          </p:nvSpPr>
          <p:spPr>
            <a:xfrm>
              <a:off x="3352800" y="3850192"/>
              <a:ext cx="1295400" cy="923330"/>
            </a:xfrm>
            <a:prstGeom prst="rect">
              <a:avLst/>
            </a:prstGeom>
            <a:noFill/>
          </p:spPr>
          <p:txBody>
            <a:bodyPr wrap="square" rtlCol="0">
              <a:spAutoFit/>
            </a:bodyPr>
            <a:lstStyle/>
            <a:p>
              <a:r>
                <a:rPr lang="en-US" dirty="0" err="1" smtClean="0"/>
                <a:t>Styloid</a:t>
              </a:r>
              <a:r>
                <a:rPr lang="en-US" dirty="0" smtClean="0"/>
                <a:t> process of </a:t>
              </a:r>
              <a:r>
                <a:rPr lang="en-US" dirty="0" smtClean="0"/>
                <a:t>radius</a:t>
              </a:r>
              <a:endParaRPr lang="en-US" dirty="0"/>
            </a:p>
          </p:txBody>
        </p:sp>
      </p:grpSp>
      <p:grpSp>
        <p:nvGrpSpPr>
          <p:cNvPr id="5" name="Group 36"/>
          <p:cNvGrpSpPr/>
          <p:nvPr/>
        </p:nvGrpSpPr>
        <p:grpSpPr>
          <a:xfrm>
            <a:off x="2040257" y="2658070"/>
            <a:ext cx="2265042" cy="2691879"/>
            <a:chOff x="2040257" y="2658070"/>
            <a:chExt cx="2265042" cy="2691879"/>
          </a:xfrm>
        </p:grpSpPr>
        <p:sp>
          <p:nvSpPr>
            <p:cNvPr id="26" name="Freeform 25"/>
            <p:cNvSpPr/>
            <p:nvPr/>
          </p:nvSpPr>
          <p:spPr>
            <a:xfrm>
              <a:off x="2040257" y="4971670"/>
              <a:ext cx="918791" cy="378279"/>
            </a:xfrm>
            <a:custGeom>
              <a:avLst/>
              <a:gdLst>
                <a:gd name="connsiteX0" fmla="*/ 0 w 918791"/>
                <a:gd name="connsiteY0" fmla="*/ 0 h 378279"/>
                <a:gd name="connsiteX1" fmla="*/ 54047 w 918791"/>
                <a:gd name="connsiteY1" fmla="*/ 121590 h 378279"/>
                <a:gd name="connsiteX2" fmla="*/ 256721 w 918791"/>
                <a:gd name="connsiteY2" fmla="*/ 189140 h 378279"/>
                <a:gd name="connsiteX3" fmla="*/ 405349 w 918791"/>
                <a:gd name="connsiteY3" fmla="*/ 202650 h 378279"/>
                <a:gd name="connsiteX4" fmla="*/ 526954 w 918791"/>
                <a:gd name="connsiteY4" fmla="*/ 270199 h 378279"/>
                <a:gd name="connsiteX5" fmla="*/ 756652 w 918791"/>
                <a:gd name="connsiteY5" fmla="*/ 283709 h 378279"/>
                <a:gd name="connsiteX6" fmla="*/ 837722 w 918791"/>
                <a:gd name="connsiteY6" fmla="*/ 324239 h 378279"/>
                <a:gd name="connsiteX7" fmla="*/ 918791 w 918791"/>
                <a:gd name="connsiteY7" fmla="*/ 378279 h 3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791" h="378279">
                  <a:moveTo>
                    <a:pt x="0" y="0"/>
                  </a:moveTo>
                  <a:cubicBezTo>
                    <a:pt x="5630" y="45033"/>
                    <a:pt x="11260" y="90067"/>
                    <a:pt x="54047" y="121590"/>
                  </a:cubicBezTo>
                  <a:cubicBezTo>
                    <a:pt x="96834" y="153113"/>
                    <a:pt x="198171" y="175630"/>
                    <a:pt x="256721" y="189140"/>
                  </a:cubicBezTo>
                  <a:cubicBezTo>
                    <a:pt x="315271" y="202650"/>
                    <a:pt x="360310" y="189140"/>
                    <a:pt x="405349" y="202650"/>
                  </a:cubicBezTo>
                  <a:cubicBezTo>
                    <a:pt x="450388" y="216160"/>
                    <a:pt x="468404" y="256689"/>
                    <a:pt x="526954" y="270199"/>
                  </a:cubicBezTo>
                  <a:cubicBezTo>
                    <a:pt x="585504" y="283709"/>
                    <a:pt x="704857" y="274702"/>
                    <a:pt x="756652" y="283709"/>
                  </a:cubicBezTo>
                  <a:cubicBezTo>
                    <a:pt x="808447" y="292716"/>
                    <a:pt x="810699" y="308477"/>
                    <a:pt x="837722" y="324239"/>
                  </a:cubicBezTo>
                  <a:cubicBezTo>
                    <a:pt x="864745" y="340001"/>
                    <a:pt x="891768" y="359140"/>
                    <a:pt x="918791" y="378279"/>
                  </a:cubicBezTo>
                </a:path>
              </a:pathLst>
            </a:custGeom>
            <a:ln w="60325">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Arrow Connector 29"/>
            <p:cNvCxnSpPr>
              <a:endCxn id="26" idx="2"/>
            </p:cNvCxnSpPr>
            <p:nvPr/>
          </p:nvCxnSpPr>
          <p:spPr>
            <a:xfrm rot="5400000">
              <a:off x="2035184" y="3843194"/>
              <a:ext cx="1579410" cy="10558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009899" y="2658070"/>
              <a:ext cx="1295400" cy="923330"/>
            </a:xfrm>
            <a:prstGeom prst="rect">
              <a:avLst/>
            </a:prstGeom>
            <a:noFill/>
          </p:spPr>
          <p:txBody>
            <a:bodyPr wrap="square" rtlCol="0">
              <a:spAutoFit/>
            </a:bodyPr>
            <a:lstStyle/>
            <a:p>
              <a:r>
                <a:rPr lang="en-US" dirty="0" smtClean="0"/>
                <a:t>Carpal </a:t>
              </a:r>
              <a:r>
                <a:rPr lang="en-US" dirty="0" err="1" smtClean="0"/>
                <a:t>articular</a:t>
              </a:r>
              <a:r>
                <a:rPr lang="en-US" dirty="0" smtClean="0"/>
                <a:t> surface</a:t>
              </a:r>
              <a:endParaRPr lang="en-US" dirty="0"/>
            </a:p>
          </p:txBody>
        </p:sp>
      </p:grpSp>
      <p:sp>
        <p:nvSpPr>
          <p:cNvPr id="32" name="TextBox 31"/>
          <p:cNvSpPr txBox="1"/>
          <p:nvPr/>
        </p:nvSpPr>
        <p:spPr>
          <a:xfrm>
            <a:off x="2006548" y="1824335"/>
            <a:ext cx="952500" cy="369332"/>
          </a:xfrm>
          <a:prstGeom prst="rect">
            <a:avLst/>
          </a:prstGeom>
          <a:solidFill>
            <a:schemeClr val="bg1"/>
          </a:solidFill>
          <a:ln>
            <a:solidFill>
              <a:schemeClr val="tx1"/>
            </a:solidFill>
          </a:ln>
        </p:spPr>
        <p:txBody>
          <a:bodyPr wrap="square" rtlCol="0">
            <a:spAutoFit/>
          </a:bodyPr>
          <a:lstStyle/>
          <a:p>
            <a:pPr algn="ctr"/>
            <a:r>
              <a:rPr lang="en-US" b="1" dirty="0" smtClean="0"/>
              <a:t>Radius</a:t>
            </a:r>
            <a:endParaRPr lang="en-US" b="1" dirty="0"/>
          </a:p>
        </p:txBody>
      </p:sp>
      <p:sp>
        <p:nvSpPr>
          <p:cNvPr id="33" name="TextBox 32"/>
          <p:cNvSpPr txBox="1"/>
          <p:nvPr/>
        </p:nvSpPr>
        <p:spPr>
          <a:xfrm>
            <a:off x="1104899" y="2288738"/>
            <a:ext cx="705661" cy="369332"/>
          </a:xfrm>
          <a:prstGeom prst="rect">
            <a:avLst/>
          </a:prstGeom>
          <a:solidFill>
            <a:schemeClr val="bg1"/>
          </a:solidFill>
          <a:ln>
            <a:solidFill>
              <a:schemeClr val="tx1"/>
            </a:solidFill>
          </a:ln>
        </p:spPr>
        <p:txBody>
          <a:bodyPr wrap="square" rtlCol="0">
            <a:spAutoFit/>
          </a:bodyPr>
          <a:lstStyle/>
          <a:p>
            <a:pPr algn="ctr"/>
            <a:r>
              <a:rPr lang="en-US" b="1" dirty="0" smtClean="0"/>
              <a:t>Ulna</a:t>
            </a:r>
            <a:endParaRPr lang="en-US" b="1" dirty="0"/>
          </a:p>
        </p:txBody>
      </p:sp>
      <p:sp>
        <p:nvSpPr>
          <p:cNvPr id="34" name="Content Placeholder 3"/>
          <p:cNvSpPr txBox="1">
            <a:spLocks/>
          </p:cNvSpPr>
          <p:nvPr/>
        </p:nvSpPr>
        <p:spPr>
          <a:xfrm>
            <a:off x="4953000" y="1057870"/>
            <a:ext cx="3886200" cy="3200400"/>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The distal end of the radius and ulna meet the carpal bones of the hand to form the wrist.  The radius provides a major </a:t>
            </a:r>
            <a:r>
              <a:rPr lang="en-US" b="1" dirty="0" smtClean="0">
                <a:solidFill>
                  <a:srgbClr val="0000FF"/>
                </a:solidFill>
              </a:rPr>
              <a:t>carpal </a:t>
            </a:r>
            <a:r>
              <a:rPr lang="en-US" b="1" dirty="0" err="1" smtClean="0">
                <a:solidFill>
                  <a:srgbClr val="0000FF"/>
                </a:solidFill>
              </a:rPr>
              <a:t>articular</a:t>
            </a:r>
            <a:r>
              <a:rPr lang="en-US" b="1" dirty="0" smtClean="0">
                <a:solidFill>
                  <a:srgbClr val="0000FF"/>
                </a:solidFill>
              </a:rPr>
              <a:t> surface</a:t>
            </a:r>
            <a:r>
              <a:rPr lang="en-US" dirty="0" smtClean="0">
                <a:solidFill>
                  <a:srgbClr val="0000FF"/>
                </a:solidFill>
              </a:rPr>
              <a:t> </a:t>
            </a:r>
            <a:r>
              <a:rPr lang="en-US" dirty="0" smtClean="0"/>
              <a:t>in which the carpals articulate.  </a:t>
            </a: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lang="en-US" noProof="0" dirty="0" smtClean="0"/>
              <a:t>Note that </a:t>
            </a:r>
            <a:r>
              <a:rPr lang="en-US" dirty="0" smtClean="0"/>
              <a:t>both the radius and the ulna have bony prominences known as </a:t>
            </a:r>
            <a:r>
              <a:rPr lang="en-US" b="1" dirty="0" err="1" smtClean="0">
                <a:solidFill>
                  <a:srgbClr val="C2C03F"/>
                </a:solidFill>
              </a:rPr>
              <a:t>styloid</a:t>
            </a:r>
            <a:r>
              <a:rPr lang="en-US" b="1" dirty="0" smtClean="0">
                <a:solidFill>
                  <a:srgbClr val="C2C03F"/>
                </a:solidFill>
              </a:rPr>
              <a:t> processes</a:t>
            </a:r>
            <a:r>
              <a:rPr lang="en-US" dirty="0" smtClean="0"/>
              <a:t>. The </a:t>
            </a:r>
            <a:r>
              <a:rPr lang="en-US" b="1" dirty="0" err="1" smtClean="0">
                <a:solidFill>
                  <a:srgbClr val="C2C03F"/>
                </a:solidFill>
              </a:rPr>
              <a:t>styloid</a:t>
            </a:r>
            <a:r>
              <a:rPr lang="en-US" b="1" dirty="0" smtClean="0">
                <a:solidFill>
                  <a:srgbClr val="C2C03F"/>
                </a:solidFill>
              </a:rPr>
              <a:t> process of the ulna </a:t>
            </a:r>
            <a:r>
              <a:rPr lang="en-US" dirty="0" smtClean="0"/>
              <a:t>is what most refer to at the ‘wrist bone’.</a:t>
            </a:r>
            <a:endParaRPr kumimoji="0" lang="en-US" i="0" u="none" strike="noStrike" kern="1200" cap="none" spc="0" normalizeH="0" baseline="0" noProof="0" dirty="0">
              <a:ln>
                <a:noFill/>
              </a:ln>
              <a:solidFill>
                <a:schemeClr val="tx1"/>
              </a:solidFill>
              <a:effectLst/>
              <a:uLnTx/>
              <a:uFillTx/>
              <a:latin typeface="+mn-lt"/>
              <a:ea typeface="+mn-ea"/>
              <a:cs typeface="+mn-cs"/>
            </a:endParaRPr>
          </a:p>
        </p:txBody>
      </p:sp>
      <p:pic>
        <p:nvPicPr>
          <p:cNvPr id="35" name="Picture 34"/>
          <p:cNvPicPr>
            <a:picLocks noChangeAspect="1"/>
          </p:cNvPicPr>
          <p:nvPr/>
        </p:nvPicPr>
        <p:blipFill>
          <a:blip r:embed="rId4"/>
          <a:srcRect t="11622" b="8553"/>
          <a:stretch>
            <a:fillRect/>
          </a:stretch>
        </p:blipFill>
        <p:spPr>
          <a:xfrm>
            <a:off x="5486400" y="4572000"/>
            <a:ext cx="2672848" cy="2133600"/>
          </a:xfrm>
          <a:prstGeom prst="rect">
            <a:avLst/>
          </a:prstGeom>
        </p:spPr>
      </p:pic>
      <p:sp>
        <p:nvSpPr>
          <p:cNvPr id="39" name="Rectangle 38"/>
          <p:cNvSpPr/>
          <p:nvPr/>
        </p:nvSpPr>
        <p:spPr>
          <a:xfrm>
            <a:off x="1810560" y="6611779"/>
            <a:ext cx="9009839" cy="246221"/>
          </a:xfrm>
          <a:prstGeom prst="rect">
            <a:avLst/>
          </a:prstGeom>
        </p:spPr>
        <p:txBody>
          <a:bodyPr wrap="square">
            <a:spAutoFit/>
          </a:bodyPr>
          <a:lstStyle/>
          <a:p>
            <a:r>
              <a:rPr lang="en-US" sz="1000" dirty="0" smtClean="0"/>
              <a:t>Image Source: http://www.zazzle.com/praying_hands_sculpture_photosculpture-153484763857617297</a:t>
            </a:r>
            <a:endParaRPr lang="en-US" sz="1000" dirty="0"/>
          </a:p>
        </p:txBody>
      </p:sp>
      <p:sp>
        <p:nvSpPr>
          <p:cNvPr id="40" name="Right Arrow 39"/>
          <p:cNvSpPr/>
          <p:nvPr/>
        </p:nvSpPr>
        <p:spPr>
          <a:xfrm rot="19065585">
            <a:off x="6169719" y="6272719"/>
            <a:ext cx="702151" cy="456656"/>
          </a:xfrm>
          <a:prstGeom prst="rightArrow">
            <a:avLst>
              <a:gd name="adj1" fmla="val 51966"/>
              <a:gd name="adj2" fmla="val 50000"/>
            </a:avLst>
          </a:prstGeom>
          <a:solidFill>
            <a:srgbClr val="FF0000"/>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4"/>
          <p:cNvSpPr txBox="1">
            <a:spLocks/>
          </p:cNvSpPr>
          <p:nvPr/>
        </p:nvSpPr>
        <p:spPr>
          <a:xfrm>
            <a:off x="0" y="30480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Elbow</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4" name="Content Placeholder 3"/>
          <p:cNvSpPr txBox="1">
            <a:spLocks/>
          </p:cNvSpPr>
          <p:nvPr/>
        </p:nvSpPr>
        <p:spPr>
          <a:xfrm>
            <a:off x="4953000" y="1295400"/>
            <a:ext cx="4038600" cy="4525963"/>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smtClean="0">
                <a:ln>
                  <a:noFill/>
                </a:ln>
                <a:solidFill>
                  <a:schemeClr val="tx1"/>
                </a:solidFill>
                <a:effectLst/>
                <a:uLnTx/>
                <a:uFillTx/>
                <a:latin typeface="+mn-lt"/>
                <a:ea typeface="+mn-ea"/>
                <a:cs typeface="+mn-cs"/>
              </a:rPr>
              <a:t>Next, we will be looking at a series of slides which detail the elbow joint.</a:t>
            </a: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smtClean="0">
                <a:ln>
                  <a:noFill/>
                </a:ln>
                <a:solidFill>
                  <a:schemeClr val="tx1"/>
                </a:solidFill>
                <a:effectLst/>
                <a:uLnTx/>
                <a:uFillTx/>
                <a:latin typeface="+mn-lt"/>
                <a:ea typeface="+mn-ea"/>
                <a:cs typeface="+mn-cs"/>
              </a:rPr>
              <a:t> Although we have been viewing the articulation of the radius and ulna with the </a:t>
            </a:r>
            <a:r>
              <a:rPr kumimoji="0" lang="en-US" i="0" u="none" strike="noStrike" kern="1200" cap="none" spc="0" normalizeH="0" baseline="0" noProof="0" dirty="0" err="1" smtClean="0">
                <a:ln>
                  <a:noFill/>
                </a:ln>
                <a:solidFill>
                  <a:schemeClr val="tx1"/>
                </a:solidFill>
                <a:effectLst/>
                <a:uLnTx/>
                <a:uFillTx/>
                <a:latin typeface="+mn-lt"/>
                <a:ea typeface="+mn-ea"/>
                <a:cs typeface="+mn-cs"/>
              </a:rPr>
              <a:t>humerus</a:t>
            </a:r>
            <a:r>
              <a:rPr kumimoji="0" lang="en-US" i="0" u="none" strike="noStrike" kern="1200" cap="none" spc="0" normalizeH="0" baseline="0" noProof="0" dirty="0" smtClean="0">
                <a:ln>
                  <a:noFill/>
                </a:ln>
                <a:solidFill>
                  <a:schemeClr val="tx1"/>
                </a:solidFill>
                <a:effectLst/>
                <a:uLnTx/>
                <a:uFillTx/>
                <a:latin typeface="+mn-lt"/>
                <a:ea typeface="+mn-ea"/>
                <a:cs typeface="+mn-cs"/>
              </a:rPr>
              <a:t> (as shown on the left), it is important to also take note of the ligaments surrounding these bone.</a:t>
            </a: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smtClean="0">
                <a:ln>
                  <a:noFill/>
                </a:ln>
                <a:solidFill>
                  <a:schemeClr val="tx1"/>
                </a:solidFill>
                <a:effectLst/>
                <a:uLnTx/>
                <a:uFillTx/>
                <a:latin typeface="+mn-lt"/>
                <a:ea typeface="+mn-ea"/>
                <a:cs typeface="+mn-cs"/>
              </a:rPr>
              <a:t>The ligaments of the elbow bring stability to the joint and attach securely from one bone to the next. </a:t>
            </a: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smtClean="0">
                <a:ln>
                  <a:noFill/>
                </a:ln>
                <a:solidFill>
                  <a:schemeClr val="tx1"/>
                </a:solidFill>
                <a:effectLst/>
                <a:uLnTx/>
                <a:uFillTx/>
                <a:latin typeface="+mn-lt"/>
                <a:ea typeface="+mn-ea"/>
                <a:cs typeface="+mn-cs"/>
              </a:rPr>
              <a:t>The </a:t>
            </a:r>
            <a:r>
              <a:rPr kumimoji="0" lang="en-US" i="0" u="none" strike="noStrike" kern="1200" cap="none" spc="0" normalizeH="0" baseline="0" noProof="0" dirty="0" err="1" smtClean="0">
                <a:ln>
                  <a:noFill/>
                </a:ln>
                <a:solidFill>
                  <a:schemeClr val="tx1"/>
                </a:solidFill>
                <a:effectLst/>
                <a:uLnTx/>
                <a:uFillTx/>
                <a:latin typeface="+mn-lt"/>
                <a:ea typeface="+mn-ea"/>
                <a:cs typeface="+mn-cs"/>
              </a:rPr>
              <a:t>ulnar</a:t>
            </a:r>
            <a:r>
              <a:rPr kumimoji="0" lang="en-US" i="0" u="none" strike="noStrike" kern="1200" cap="none" spc="0" normalizeH="0" baseline="0" noProof="0" dirty="0" smtClean="0">
                <a:ln>
                  <a:noFill/>
                </a:ln>
                <a:solidFill>
                  <a:schemeClr val="tx1"/>
                </a:solidFill>
                <a:effectLst/>
                <a:uLnTx/>
                <a:uFillTx/>
                <a:latin typeface="+mn-lt"/>
                <a:ea typeface="+mn-ea"/>
                <a:cs typeface="+mn-cs"/>
              </a:rPr>
              <a:t> collateral &amp; radial collateral ligament, as well as the annular ligament will be our focus (pictured next).</a:t>
            </a:r>
            <a:endParaRPr kumimoji="0" lang="en-US"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descr="Picture 7.png"/>
          <p:cNvPicPr>
            <a:picLocks noChangeAspect="1"/>
          </p:cNvPicPr>
          <p:nvPr/>
        </p:nvPicPr>
        <p:blipFill>
          <a:blip r:embed="rId2"/>
          <a:stretch>
            <a:fillRect/>
          </a:stretch>
        </p:blipFill>
        <p:spPr>
          <a:xfrm>
            <a:off x="228600" y="1600200"/>
            <a:ext cx="4398341" cy="432435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Elbow: Stability</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7" name="Picture 6" descr="Picture 36.png"/>
          <p:cNvPicPr>
            <a:picLocks noChangeAspect="1"/>
          </p:cNvPicPr>
          <p:nvPr/>
        </p:nvPicPr>
        <p:blipFill>
          <a:blip r:embed="rId2"/>
          <a:stretch>
            <a:fillRect/>
          </a:stretch>
        </p:blipFill>
        <p:spPr>
          <a:xfrm>
            <a:off x="6314016" y="1371600"/>
            <a:ext cx="2982384" cy="4572000"/>
          </a:xfrm>
          <a:prstGeom prst="rect">
            <a:avLst/>
          </a:prstGeom>
        </p:spPr>
      </p:pic>
      <p:pic>
        <p:nvPicPr>
          <p:cNvPr id="8" name="Picture 7" descr="Picture 37.png"/>
          <p:cNvPicPr>
            <a:picLocks noChangeAspect="1"/>
          </p:cNvPicPr>
          <p:nvPr/>
        </p:nvPicPr>
        <p:blipFill>
          <a:blip r:embed="rId3">
            <a:clrChange>
              <a:clrFrom>
                <a:srgbClr val="FFFFFF"/>
              </a:clrFrom>
              <a:clrTo>
                <a:srgbClr val="FFFFFF">
                  <a:alpha val="0"/>
                </a:srgbClr>
              </a:clrTo>
            </a:clrChange>
          </a:blip>
          <a:stretch>
            <a:fillRect/>
          </a:stretch>
        </p:blipFill>
        <p:spPr>
          <a:xfrm rot="21171468">
            <a:off x="-327832" y="1038400"/>
            <a:ext cx="2988160" cy="5196799"/>
          </a:xfrm>
          <a:prstGeom prst="rect">
            <a:avLst/>
          </a:prstGeom>
        </p:spPr>
      </p:pic>
      <p:sp>
        <p:nvSpPr>
          <p:cNvPr id="6" name="Content Placeholder 2"/>
          <p:cNvSpPr txBox="1">
            <a:spLocks/>
          </p:cNvSpPr>
          <p:nvPr/>
        </p:nvSpPr>
        <p:spPr>
          <a:xfrm>
            <a:off x="2438400" y="1066800"/>
            <a:ext cx="4191000" cy="4906963"/>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smtClean="0">
                <a:ln>
                  <a:noFill/>
                </a:ln>
                <a:solidFill>
                  <a:schemeClr val="tx1"/>
                </a:solidFill>
                <a:effectLst/>
                <a:uLnTx/>
                <a:uFillTx/>
                <a:latin typeface="+mn-lt"/>
                <a:ea typeface="+mn-ea"/>
                <a:cs typeface="+mn-cs"/>
              </a:rPr>
              <a:t>The major ligaments we will detail are shown on the right.</a:t>
            </a: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smtClean="0">
                <a:ln>
                  <a:noFill/>
                </a:ln>
                <a:solidFill>
                  <a:schemeClr val="tx1"/>
                </a:solidFill>
                <a:effectLst/>
                <a:uLnTx/>
                <a:uFillTx/>
                <a:latin typeface="+mn-lt"/>
                <a:ea typeface="+mn-ea"/>
                <a:cs typeface="+mn-cs"/>
              </a:rPr>
              <a:t>The </a:t>
            </a:r>
            <a:r>
              <a:rPr kumimoji="0" lang="en-US" b="1" i="0" u="none" strike="noStrike" kern="1200" cap="none" spc="0" normalizeH="0" baseline="0" noProof="0" dirty="0" err="1" smtClean="0">
                <a:ln>
                  <a:noFill/>
                </a:ln>
                <a:solidFill>
                  <a:srgbClr val="0070C0"/>
                </a:solidFill>
                <a:effectLst/>
                <a:uLnTx/>
                <a:uFillTx/>
                <a:latin typeface="+mn-lt"/>
                <a:ea typeface="+mn-ea"/>
                <a:cs typeface="+mn-cs"/>
              </a:rPr>
              <a:t>ulnar</a:t>
            </a:r>
            <a:r>
              <a:rPr kumimoji="0" lang="en-US" b="1" i="0" u="none" strike="noStrike" kern="1200" cap="none" spc="0" normalizeH="0" baseline="0" noProof="0" dirty="0" smtClean="0">
                <a:ln>
                  <a:noFill/>
                </a:ln>
                <a:solidFill>
                  <a:srgbClr val="0070C0"/>
                </a:solidFill>
                <a:effectLst/>
                <a:uLnTx/>
                <a:uFillTx/>
                <a:latin typeface="+mn-lt"/>
                <a:ea typeface="+mn-ea"/>
                <a:cs typeface="+mn-cs"/>
              </a:rPr>
              <a:t> collateral ligament </a:t>
            </a:r>
            <a:r>
              <a:rPr kumimoji="0" lang="en-US" i="0" u="none" strike="noStrike" kern="1200" cap="none" spc="0" normalizeH="0" baseline="0" noProof="0" dirty="0" smtClean="0">
                <a:ln>
                  <a:noFill/>
                </a:ln>
                <a:solidFill>
                  <a:schemeClr val="tx1"/>
                </a:solidFill>
                <a:effectLst/>
                <a:uLnTx/>
                <a:uFillTx/>
                <a:latin typeface="+mn-lt"/>
                <a:ea typeface="+mn-ea"/>
                <a:cs typeface="+mn-cs"/>
              </a:rPr>
              <a:t>is part of the </a:t>
            </a:r>
            <a:r>
              <a:rPr kumimoji="0" lang="en-US" i="0" u="none" strike="noStrike" kern="1200" cap="none" spc="0" normalizeH="0" baseline="0" noProof="0" dirty="0" err="1" smtClean="0">
                <a:ln>
                  <a:noFill/>
                </a:ln>
                <a:solidFill>
                  <a:schemeClr val="tx1"/>
                </a:solidFill>
                <a:effectLst/>
                <a:uLnTx/>
                <a:uFillTx/>
                <a:latin typeface="+mn-lt"/>
                <a:ea typeface="+mn-ea"/>
                <a:cs typeface="+mn-cs"/>
              </a:rPr>
              <a:t>humeroulnar</a:t>
            </a:r>
            <a:r>
              <a:rPr kumimoji="0" lang="en-US" i="0" u="none" strike="noStrike" kern="1200" cap="none" spc="0" normalizeH="0" baseline="0" noProof="0" dirty="0" smtClean="0">
                <a:ln>
                  <a:noFill/>
                </a:ln>
                <a:solidFill>
                  <a:schemeClr val="tx1"/>
                </a:solidFill>
                <a:effectLst/>
                <a:uLnTx/>
                <a:uFillTx/>
                <a:latin typeface="+mn-lt"/>
                <a:ea typeface="+mn-ea"/>
                <a:cs typeface="+mn-cs"/>
              </a:rPr>
              <a:t> joint. This ligament articulates with the </a:t>
            </a:r>
            <a:r>
              <a:rPr kumimoji="0" lang="en-US" i="0" u="none" strike="noStrike" kern="1200" cap="none" spc="0" normalizeH="0" baseline="0" noProof="0" dirty="0" err="1" smtClean="0">
                <a:ln>
                  <a:noFill/>
                </a:ln>
                <a:solidFill>
                  <a:schemeClr val="tx1"/>
                </a:solidFill>
                <a:effectLst/>
                <a:uLnTx/>
                <a:uFillTx/>
                <a:latin typeface="+mn-lt"/>
                <a:ea typeface="+mn-ea"/>
                <a:cs typeface="+mn-cs"/>
              </a:rPr>
              <a:t>trochlea</a:t>
            </a:r>
            <a:r>
              <a:rPr kumimoji="0" lang="en-US" i="0" u="none" strike="noStrike" kern="1200" cap="none" spc="0" normalizeH="0" baseline="0" noProof="0" dirty="0" smtClean="0">
                <a:ln>
                  <a:noFill/>
                </a:ln>
                <a:solidFill>
                  <a:schemeClr val="tx1"/>
                </a:solidFill>
                <a:effectLst/>
                <a:uLnTx/>
                <a:uFillTx/>
                <a:latin typeface="+mn-lt"/>
                <a:ea typeface="+mn-ea"/>
                <a:cs typeface="+mn-cs"/>
              </a:rPr>
              <a:t> and </a:t>
            </a:r>
            <a:r>
              <a:rPr kumimoji="0" lang="en-US" i="0" u="none" strike="noStrike" kern="1200" cap="none" spc="0" normalizeH="0" baseline="0" noProof="0" dirty="0" err="1" smtClean="0">
                <a:ln>
                  <a:noFill/>
                </a:ln>
                <a:solidFill>
                  <a:schemeClr val="tx1"/>
                </a:solidFill>
                <a:effectLst/>
                <a:uLnTx/>
                <a:uFillTx/>
                <a:latin typeface="+mn-lt"/>
                <a:ea typeface="+mn-ea"/>
                <a:cs typeface="+mn-cs"/>
              </a:rPr>
              <a:t>trochlear</a:t>
            </a:r>
            <a:r>
              <a:rPr kumimoji="0" lang="en-US" i="0" u="none" strike="noStrike" kern="1200" cap="none" spc="0" normalizeH="0" baseline="0" noProof="0" dirty="0" smtClean="0">
                <a:ln>
                  <a:noFill/>
                </a:ln>
                <a:solidFill>
                  <a:schemeClr val="tx1"/>
                </a:solidFill>
                <a:effectLst/>
                <a:uLnTx/>
                <a:uFillTx/>
                <a:latin typeface="+mn-lt"/>
                <a:ea typeface="+mn-ea"/>
                <a:cs typeface="+mn-cs"/>
              </a:rPr>
              <a:t> notch of the ulna.</a:t>
            </a: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smtClean="0">
                <a:ln>
                  <a:noFill/>
                </a:ln>
                <a:solidFill>
                  <a:schemeClr val="tx1"/>
                </a:solidFill>
                <a:effectLst/>
                <a:uLnTx/>
                <a:uFillTx/>
                <a:latin typeface="+mn-lt"/>
                <a:ea typeface="+mn-ea"/>
                <a:cs typeface="+mn-cs"/>
              </a:rPr>
              <a:t>The </a:t>
            </a:r>
            <a:r>
              <a:rPr kumimoji="0" lang="en-US" i="0" u="none" strike="noStrike" kern="1200" cap="none" spc="0" normalizeH="0" baseline="0" noProof="0" dirty="0" smtClean="0">
                <a:ln>
                  <a:noFill/>
                </a:ln>
                <a:solidFill>
                  <a:srgbClr val="0070C0"/>
                </a:solidFill>
                <a:effectLst/>
                <a:uLnTx/>
                <a:uFillTx/>
                <a:latin typeface="+mn-lt"/>
                <a:ea typeface="+mn-ea"/>
                <a:cs typeface="+mn-cs"/>
              </a:rPr>
              <a:t>radial collateral ligament </a:t>
            </a:r>
            <a:r>
              <a:rPr kumimoji="0" lang="en-US" i="0" u="none" strike="noStrike" kern="1200" cap="none" spc="0" normalizeH="0" baseline="0" noProof="0" dirty="0" smtClean="0">
                <a:ln>
                  <a:noFill/>
                </a:ln>
                <a:solidFill>
                  <a:schemeClr val="tx1"/>
                </a:solidFill>
                <a:effectLst/>
                <a:uLnTx/>
                <a:uFillTx/>
                <a:latin typeface="+mn-lt"/>
                <a:ea typeface="+mn-ea"/>
                <a:cs typeface="+mn-cs"/>
              </a:rPr>
              <a:t>shown is part of the </a:t>
            </a:r>
            <a:r>
              <a:rPr kumimoji="0" lang="en-US" i="0" u="none" strike="noStrike" kern="1200" cap="none" spc="0" normalizeH="0" baseline="0" noProof="0" dirty="0" err="1" smtClean="0">
                <a:ln>
                  <a:noFill/>
                </a:ln>
                <a:solidFill>
                  <a:schemeClr val="tx1"/>
                </a:solidFill>
                <a:effectLst/>
                <a:uLnTx/>
                <a:uFillTx/>
                <a:latin typeface="+mn-lt"/>
                <a:ea typeface="+mn-ea"/>
                <a:cs typeface="+mn-cs"/>
              </a:rPr>
              <a:t>humeroradial</a:t>
            </a:r>
            <a:r>
              <a:rPr kumimoji="0" lang="en-US" i="0" u="none" strike="noStrike" kern="1200" cap="none" spc="0" normalizeH="0" baseline="0" noProof="0" dirty="0" smtClean="0">
                <a:ln>
                  <a:noFill/>
                </a:ln>
                <a:solidFill>
                  <a:schemeClr val="tx1"/>
                </a:solidFill>
                <a:effectLst/>
                <a:uLnTx/>
                <a:uFillTx/>
                <a:latin typeface="+mn-lt"/>
                <a:ea typeface="+mn-ea"/>
                <a:cs typeface="+mn-cs"/>
              </a:rPr>
              <a:t> joint. This ligament articulates with the </a:t>
            </a:r>
            <a:r>
              <a:rPr kumimoji="0" lang="en-US" i="0" u="none" strike="noStrike" kern="1200" cap="none" spc="0" normalizeH="0" baseline="0" noProof="0" dirty="0" err="1" smtClean="0">
                <a:ln>
                  <a:noFill/>
                </a:ln>
                <a:solidFill>
                  <a:schemeClr val="tx1"/>
                </a:solidFill>
                <a:effectLst/>
                <a:uLnTx/>
                <a:uFillTx/>
                <a:latin typeface="+mn-lt"/>
                <a:ea typeface="+mn-ea"/>
                <a:cs typeface="+mn-cs"/>
              </a:rPr>
              <a:t>capitellum</a:t>
            </a:r>
            <a:r>
              <a:rPr kumimoji="0" lang="en-US" i="0" u="none" strike="noStrike" kern="1200" cap="none" spc="0" normalizeH="0" baseline="0" noProof="0" dirty="0" smtClean="0">
                <a:ln>
                  <a:noFill/>
                </a:ln>
                <a:solidFill>
                  <a:schemeClr val="tx1"/>
                </a:solidFill>
                <a:effectLst/>
                <a:uLnTx/>
                <a:uFillTx/>
                <a:latin typeface="+mn-lt"/>
                <a:ea typeface="+mn-ea"/>
                <a:cs typeface="+mn-cs"/>
              </a:rPr>
              <a:t> and </a:t>
            </a:r>
            <a:r>
              <a:rPr kumimoji="0" lang="en-US" i="0" u="none" strike="noStrike" kern="1200" cap="none" spc="0" normalizeH="0" baseline="0" noProof="0" dirty="0" err="1" smtClean="0">
                <a:ln>
                  <a:noFill/>
                </a:ln>
                <a:solidFill>
                  <a:schemeClr val="tx1"/>
                </a:solidFill>
                <a:effectLst/>
                <a:uLnTx/>
                <a:uFillTx/>
                <a:latin typeface="+mn-lt"/>
                <a:ea typeface="+mn-ea"/>
                <a:cs typeface="+mn-cs"/>
              </a:rPr>
              <a:t>articular</a:t>
            </a:r>
            <a:r>
              <a:rPr kumimoji="0" lang="en-US" i="0" u="none" strike="noStrike" kern="1200" cap="none" spc="0" normalizeH="0" baseline="0" noProof="0" dirty="0" smtClean="0">
                <a:ln>
                  <a:noFill/>
                </a:ln>
                <a:solidFill>
                  <a:schemeClr val="tx1"/>
                </a:solidFill>
                <a:effectLst/>
                <a:uLnTx/>
                <a:uFillTx/>
                <a:latin typeface="+mn-lt"/>
                <a:ea typeface="+mn-ea"/>
                <a:cs typeface="+mn-cs"/>
              </a:rPr>
              <a:t> fovea of the radius.</a:t>
            </a: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a:p>
            <a:pPr marR="0" lvl="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i="0" u="none" strike="noStrike" kern="1200" cap="none" spc="0" normalizeH="0" baseline="0" noProof="0" dirty="0" smtClean="0">
                <a:ln>
                  <a:noFill/>
                </a:ln>
                <a:solidFill>
                  <a:schemeClr val="tx1"/>
                </a:solidFill>
                <a:effectLst/>
                <a:uLnTx/>
                <a:uFillTx/>
                <a:latin typeface="+mn-lt"/>
                <a:ea typeface="+mn-ea"/>
                <a:cs typeface="+mn-cs"/>
              </a:rPr>
              <a:t>The </a:t>
            </a:r>
            <a:r>
              <a:rPr kumimoji="0" lang="en-US" i="0" u="none" strike="noStrike" kern="1200" cap="none" spc="0" normalizeH="0" baseline="0" noProof="0" dirty="0" smtClean="0">
                <a:ln>
                  <a:noFill/>
                </a:ln>
                <a:solidFill>
                  <a:srgbClr val="0070C0"/>
                </a:solidFill>
                <a:effectLst/>
                <a:uLnTx/>
                <a:uFillTx/>
                <a:latin typeface="+mn-lt"/>
                <a:ea typeface="+mn-ea"/>
                <a:cs typeface="+mn-cs"/>
              </a:rPr>
              <a:t>annular ligament </a:t>
            </a:r>
            <a:r>
              <a:rPr kumimoji="0" lang="en-US" i="0" u="none" strike="noStrike" kern="1200" cap="none" spc="0" normalizeH="0" baseline="0" noProof="0" dirty="0" smtClean="0">
                <a:ln>
                  <a:noFill/>
                </a:ln>
                <a:solidFill>
                  <a:schemeClr val="tx1"/>
                </a:solidFill>
                <a:effectLst/>
                <a:uLnTx/>
                <a:uFillTx/>
                <a:latin typeface="+mn-lt"/>
                <a:ea typeface="+mn-ea"/>
                <a:cs typeface="+mn-cs"/>
              </a:rPr>
              <a:t>is part of the proximal </a:t>
            </a:r>
            <a:r>
              <a:rPr kumimoji="0" lang="en-US" i="0" u="none" strike="noStrike" kern="1200" cap="none" spc="0" normalizeH="0" baseline="0" noProof="0" dirty="0" err="1" smtClean="0">
                <a:ln>
                  <a:noFill/>
                </a:ln>
                <a:solidFill>
                  <a:schemeClr val="tx1"/>
                </a:solidFill>
                <a:effectLst/>
                <a:uLnTx/>
                <a:uFillTx/>
                <a:latin typeface="+mn-lt"/>
                <a:ea typeface="+mn-ea"/>
                <a:cs typeface="+mn-cs"/>
              </a:rPr>
              <a:t>radioulnar</a:t>
            </a:r>
            <a:r>
              <a:rPr kumimoji="0" lang="en-US" i="0" u="none" strike="noStrike" kern="1200" cap="none" spc="0" normalizeH="0" baseline="0" noProof="0" dirty="0" smtClean="0">
                <a:ln>
                  <a:noFill/>
                </a:ln>
                <a:solidFill>
                  <a:schemeClr val="tx1"/>
                </a:solidFill>
                <a:effectLst/>
                <a:uLnTx/>
                <a:uFillTx/>
                <a:latin typeface="+mn-lt"/>
                <a:ea typeface="+mn-ea"/>
                <a:cs typeface="+mn-cs"/>
              </a:rPr>
              <a:t> joint. This ligament articulates with the radial notch of the ulna and the radius (</a:t>
            </a:r>
            <a:r>
              <a:rPr kumimoji="0" lang="en-US" i="0" u="none" strike="noStrike" kern="1200" cap="none" spc="0" normalizeH="0" baseline="0" noProof="0" dirty="0" err="1" smtClean="0">
                <a:ln>
                  <a:noFill/>
                </a:ln>
                <a:solidFill>
                  <a:schemeClr val="tx1"/>
                </a:solidFill>
                <a:effectLst/>
                <a:uLnTx/>
                <a:uFillTx/>
                <a:latin typeface="+mn-lt"/>
                <a:ea typeface="+mn-ea"/>
                <a:cs typeface="+mn-cs"/>
              </a:rPr>
              <a:t>articular</a:t>
            </a:r>
            <a:r>
              <a:rPr kumimoji="0" lang="en-US" i="0" u="none" strike="noStrike" kern="1200" cap="none" spc="0" normalizeH="0" baseline="0" noProof="0" dirty="0" smtClean="0">
                <a:ln>
                  <a:noFill/>
                </a:ln>
                <a:solidFill>
                  <a:schemeClr val="tx1"/>
                </a:solidFill>
                <a:effectLst/>
                <a:uLnTx/>
                <a:uFillTx/>
                <a:latin typeface="+mn-lt"/>
                <a:ea typeface="+mn-ea"/>
                <a:cs typeface="+mn-cs"/>
              </a:rPr>
              <a:t> circumference).</a:t>
            </a:r>
            <a:endParaRPr kumimoji="0" lang="en-US"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4"/>
          <p:cNvSpPr txBox="1">
            <a:spLocks/>
          </p:cNvSpPr>
          <p:nvPr/>
        </p:nvSpPr>
        <p:spPr>
          <a:xfrm>
            <a:off x="0" y="0"/>
            <a:ext cx="9144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The Elbow: Movement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5" descr="Picture 29.png"/>
          <p:cNvPicPr>
            <a:picLocks noChangeAspect="1"/>
          </p:cNvPicPr>
          <p:nvPr/>
        </p:nvPicPr>
        <p:blipFill>
          <a:blip r:embed="rId2"/>
          <a:stretch>
            <a:fillRect/>
          </a:stretch>
        </p:blipFill>
        <p:spPr>
          <a:xfrm>
            <a:off x="492548" y="304800"/>
            <a:ext cx="1488652" cy="5943600"/>
          </a:xfrm>
          <a:prstGeom prst="rect">
            <a:avLst/>
          </a:prstGeom>
        </p:spPr>
      </p:pic>
      <p:pic>
        <p:nvPicPr>
          <p:cNvPr id="7" name="Picture 6" descr="Picture 30.png"/>
          <p:cNvPicPr>
            <a:picLocks noChangeAspect="1"/>
          </p:cNvPicPr>
          <p:nvPr/>
        </p:nvPicPr>
        <p:blipFill>
          <a:blip r:embed="rId3"/>
          <a:stretch>
            <a:fillRect/>
          </a:stretch>
        </p:blipFill>
        <p:spPr>
          <a:xfrm>
            <a:off x="7112282" y="304800"/>
            <a:ext cx="2107918" cy="5867400"/>
          </a:xfrm>
          <a:prstGeom prst="rect">
            <a:avLst/>
          </a:prstGeom>
        </p:spPr>
      </p:pic>
      <p:sp>
        <p:nvSpPr>
          <p:cNvPr id="8" name="TextBox 7"/>
          <p:cNvSpPr txBox="1"/>
          <p:nvPr/>
        </p:nvSpPr>
        <p:spPr>
          <a:xfrm>
            <a:off x="2971800" y="685800"/>
            <a:ext cx="3352800" cy="369332"/>
          </a:xfrm>
          <a:prstGeom prst="rect">
            <a:avLst/>
          </a:prstGeom>
          <a:noFill/>
        </p:spPr>
        <p:txBody>
          <a:bodyPr wrap="square" rtlCol="0">
            <a:spAutoFit/>
          </a:bodyPr>
          <a:lstStyle/>
          <a:p>
            <a:r>
              <a:rPr lang="en-US" b="1" dirty="0" smtClean="0"/>
              <a:t>Right Forearm: Anterior View</a:t>
            </a:r>
            <a:endParaRPr lang="en-US" b="1" dirty="0"/>
          </a:p>
        </p:txBody>
      </p:sp>
      <p:sp>
        <p:nvSpPr>
          <p:cNvPr id="9" name="TextBox 8"/>
          <p:cNvSpPr txBox="1"/>
          <p:nvPr/>
        </p:nvSpPr>
        <p:spPr>
          <a:xfrm>
            <a:off x="533400" y="6324600"/>
            <a:ext cx="1905000" cy="369332"/>
          </a:xfrm>
          <a:prstGeom prst="rect">
            <a:avLst/>
          </a:prstGeom>
          <a:noFill/>
        </p:spPr>
        <p:txBody>
          <a:bodyPr wrap="square" rtlCol="0">
            <a:spAutoFit/>
          </a:bodyPr>
          <a:lstStyle/>
          <a:p>
            <a:r>
              <a:rPr lang="en-US" b="1" dirty="0" err="1" smtClean="0"/>
              <a:t>Supination</a:t>
            </a:r>
            <a:endParaRPr lang="en-US" b="1" dirty="0"/>
          </a:p>
        </p:txBody>
      </p:sp>
      <p:sp>
        <p:nvSpPr>
          <p:cNvPr id="10" name="TextBox 9"/>
          <p:cNvSpPr txBox="1"/>
          <p:nvPr/>
        </p:nvSpPr>
        <p:spPr>
          <a:xfrm>
            <a:off x="7696200" y="6324600"/>
            <a:ext cx="1295400" cy="369332"/>
          </a:xfrm>
          <a:prstGeom prst="rect">
            <a:avLst/>
          </a:prstGeom>
          <a:noFill/>
        </p:spPr>
        <p:txBody>
          <a:bodyPr wrap="square" rtlCol="0">
            <a:spAutoFit/>
          </a:bodyPr>
          <a:lstStyle/>
          <a:p>
            <a:r>
              <a:rPr lang="en-US" b="1" dirty="0" err="1" smtClean="0"/>
              <a:t>Pronation</a:t>
            </a:r>
            <a:endParaRPr lang="en-US" b="1" dirty="0"/>
          </a:p>
        </p:txBody>
      </p:sp>
      <p:pic>
        <p:nvPicPr>
          <p:cNvPr id="13" name="Picture 12" descr="Picture 32.png"/>
          <p:cNvPicPr>
            <a:picLocks noChangeAspect="1"/>
          </p:cNvPicPr>
          <p:nvPr/>
        </p:nvPicPr>
        <p:blipFill>
          <a:blip r:embed="rId4"/>
          <a:srcRect b="7341"/>
          <a:stretch>
            <a:fillRect/>
          </a:stretch>
        </p:blipFill>
        <p:spPr>
          <a:xfrm>
            <a:off x="3048000" y="4800600"/>
            <a:ext cx="1592262" cy="1447800"/>
          </a:xfrm>
          <a:prstGeom prst="rect">
            <a:avLst/>
          </a:prstGeom>
        </p:spPr>
      </p:pic>
      <p:pic>
        <p:nvPicPr>
          <p:cNvPr id="14" name="Picture 13" descr="Picture 33.png"/>
          <p:cNvPicPr>
            <a:picLocks noChangeAspect="1"/>
          </p:cNvPicPr>
          <p:nvPr/>
        </p:nvPicPr>
        <p:blipFill>
          <a:blip r:embed="rId5"/>
          <a:srcRect l="9091"/>
          <a:stretch>
            <a:fillRect/>
          </a:stretch>
        </p:blipFill>
        <p:spPr>
          <a:xfrm>
            <a:off x="4648200" y="4800600"/>
            <a:ext cx="1524000" cy="1448223"/>
          </a:xfrm>
          <a:prstGeom prst="rect">
            <a:avLst/>
          </a:prstGeom>
        </p:spPr>
      </p:pic>
      <p:sp>
        <p:nvSpPr>
          <p:cNvPr id="15" name="TextBox 14"/>
          <p:cNvSpPr txBox="1"/>
          <p:nvPr/>
        </p:nvSpPr>
        <p:spPr>
          <a:xfrm>
            <a:off x="3505200" y="6200001"/>
            <a:ext cx="3352800" cy="276999"/>
          </a:xfrm>
          <a:prstGeom prst="rect">
            <a:avLst/>
          </a:prstGeom>
          <a:noFill/>
        </p:spPr>
        <p:txBody>
          <a:bodyPr wrap="square" rtlCol="0">
            <a:spAutoFit/>
          </a:bodyPr>
          <a:lstStyle/>
          <a:p>
            <a:r>
              <a:rPr lang="en-US" sz="1200" b="1" dirty="0" err="1" smtClean="0"/>
              <a:t>Beyoncé</a:t>
            </a:r>
            <a:r>
              <a:rPr lang="en-US" sz="1200" b="1" dirty="0" smtClean="0"/>
              <a:t>: “Put A Ring On It”</a:t>
            </a:r>
            <a:endParaRPr lang="en-US" sz="1200" b="1" dirty="0"/>
          </a:p>
        </p:txBody>
      </p:sp>
      <p:sp>
        <p:nvSpPr>
          <p:cNvPr id="16" name="Rectangle 15"/>
          <p:cNvSpPr/>
          <p:nvPr/>
        </p:nvSpPr>
        <p:spPr>
          <a:xfrm>
            <a:off x="2057400" y="1252477"/>
            <a:ext cx="5181600" cy="3139321"/>
          </a:xfrm>
          <a:prstGeom prst="rect">
            <a:avLst/>
          </a:prstGeom>
        </p:spPr>
        <p:txBody>
          <a:bodyPr wrap="square">
            <a:spAutoFit/>
          </a:bodyPr>
          <a:lstStyle/>
          <a:p>
            <a:pPr>
              <a:buNone/>
            </a:pPr>
            <a:r>
              <a:rPr lang="en-US" dirty="0" smtClean="0"/>
              <a:t>In </a:t>
            </a:r>
            <a:r>
              <a:rPr lang="en-US" b="1" dirty="0" err="1" smtClean="0"/>
              <a:t>supination</a:t>
            </a:r>
            <a:r>
              <a:rPr lang="en-US" dirty="0" smtClean="0"/>
              <a:t> the palm is facing upward, bones are parallel, an easy way to remember this type of palm orientation is to think of “holding out your hand to receive a cup of soup”. </a:t>
            </a:r>
          </a:p>
          <a:p>
            <a:pPr>
              <a:buNone/>
            </a:pPr>
            <a:endParaRPr lang="en-US" dirty="0" smtClean="0"/>
          </a:p>
          <a:p>
            <a:pPr>
              <a:buNone/>
            </a:pPr>
            <a:r>
              <a:rPr lang="en-US" dirty="0" smtClean="0"/>
              <a:t>For </a:t>
            </a:r>
            <a:r>
              <a:rPr lang="en-US" b="1" dirty="0" err="1" smtClean="0"/>
              <a:t>pronation</a:t>
            </a:r>
            <a:r>
              <a:rPr lang="en-US" dirty="0" smtClean="0"/>
              <a:t>, the palm is facing downward. The radius rotates over the ulna and bones are no longer in a strict parallel fashion. To remember this motion think of a basketball player in the NBA – because a “pro basketball player dribbles with his palm downward.”</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ounded Rectangle 7"/>
          <p:cNvSpPr/>
          <p:nvPr/>
        </p:nvSpPr>
        <p:spPr>
          <a:xfrm>
            <a:off x="457200" y="914400"/>
            <a:ext cx="8382000" cy="5410200"/>
          </a:xfrm>
          <a:prstGeom prst="roundRect">
            <a:avLst/>
          </a:prstGeom>
          <a:solidFill>
            <a:srgbClr val="3366FF">
              <a:alpha val="20000"/>
            </a:srgbClr>
          </a:solidFill>
          <a:ln w="25400">
            <a:solidFill>
              <a:srgbClr val="000090">
                <a:alpha val="4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0" y="304800"/>
            <a:ext cx="9144000" cy="1143000"/>
          </a:xfrm>
        </p:spPr>
        <p:txBody>
          <a:bodyPr>
            <a:normAutofit/>
          </a:bodyPr>
          <a:lstStyle/>
          <a:p>
            <a:r>
              <a:rPr lang="en-US" sz="3200" b="1" dirty="0" smtClean="0"/>
              <a:t>FYI: </a:t>
            </a:r>
            <a:r>
              <a:rPr lang="en-US" sz="3200" b="1" dirty="0" err="1" smtClean="0"/>
              <a:t>Hypermobility</a:t>
            </a:r>
            <a:r>
              <a:rPr lang="en-US" sz="3200" b="1" dirty="0" smtClean="0"/>
              <a:t/>
            </a:r>
            <a:br>
              <a:rPr lang="en-US" sz="3200" b="1" dirty="0" smtClean="0"/>
            </a:br>
            <a:r>
              <a:rPr lang="en-US" sz="3200" b="1" dirty="0" smtClean="0"/>
              <a:t>(a.k.a. Being Double Jointed)</a:t>
            </a:r>
            <a:endParaRPr lang="en-US" sz="3200" b="1" dirty="0"/>
          </a:p>
        </p:txBody>
      </p:sp>
      <p:pic>
        <p:nvPicPr>
          <p:cNvPr id="6" name="Picture 5"/>
          <p:cNvPicPr>
            <a:picLocks noChangeAspect="1"/>
          </p:cNvPicPr>
          <p:nvPr/>
        </p:nvPicPr>
        <p:blipFill>
          <a:blip r:embed="rId2"/>
          <a:stretch>
            <a:fillRect/>
          </a:stretch>
        </p:blipFill>
        <p:spPr>
          <a:xfrm>
            <a:off x="685800" y="1752600"/>
            <a:ext cx="2453216" cy="3774178"/>
          </a:xfrm>
          <a:prstGeom prst="rect">
            <a:avLst/>
          </a:prstGeom>
        </p:spPr>
      </p:pic>
      <p:sp>
        <p:nvSpPr>
          <p:cNvPr id="7" name="TextBox 6"/>
          <p:cNvSpPr txBox="1"/>
          <p:nvPr/>
        </p:nvSpPr>
        <p:spPr>
          <a:xfrm>
            <a:off x="3352800" y="1447800"/>
            <a:ext cx="5334000" cy="5016758"/>
          </a:xfrm>
          <a:prstGeom prst="rect">
            <a:avLst/>
          </a:prstGeom>
          <a:noFill/>
        </p:spPr>
        <p:txBody>
          <a:bodyPr wrap="square" rtlCol="0" anchor="t">
            <a:spAutoFit/>
          </a:bodyPr>
          <a:lstStyle/>
          <a:p>
            <a:r>
              <a:rPr lang="en-US" sz="2000" dirty="0" smtClean="0"/>
              <a:t>Someone who is  “double jointed” is capable of stretching and repositioning their bones within their joints much more than the average person.</a:t>
            </a:r>
          </a:p>
          <a:p>
            <a:endParaRPr lang="en-US" sz="2000" dirty="0" smtClean="0"/>
          </a:p>
          <a:p>
            <a:r>
              <a:rPr lang="en-US" sz="2000" dirty="0" smtClean="0"/>
              <a:t>Possible causes:</a:t>
            </a:r>
          </a:p>
          <a:p>
            <a:pPr marL="107950" indent="-107950">
              <a:buFont typeface="Arial"/>
              <a:buChar char="•"/>
            </a:pPr>
            <a:r>
              <a:rPr lang="en-US" sz="2000" dirty="0" smtClean="0"/>
              <a:t> Abnormally shaped or misaligned bones and joints</a:t>
            </a:r>
          </a:p>
          <a:p>
            <a:pPr marL="107950" indent="-107950">
              <a:buFont typeface="Arial"/>
              <a:buChar char="•"/>
            </a:pPr>
            <a:r>
              <a:rPr lang="en-US" sz="2000" dirty="0" smtClean="0"/>
              <a:t> Abnormally soft connective tissue such as Type 1 collagen</a:t>
            </a:r>
          </a:p>
          <a:p>
            <a:pPr marL="107950" indent="-107950">
              <a:buFont typeface="Arial"/>
              <a:buChar char="•"/>
            </a:pPr>
            <a:endParaRPr lang="en-US" sz="2000" dirty="0" smtClean="0"/>
          </a:p>
          <a:p>
            <a:r>
              <a:rPr lang="en-US" sz="2000" dirty="0" err="1" smtClean="0"/>
              <a:t>Hypermobility</a:t>
            </a:r>
            <a:r>
              <a:rPr lang="en-US" sz="2000" dirty="0" smtClean="0"/>
              <a:t> is often linked with osteoarthritis in later years of life due to the increased rate of deterioration of the joints.  </a:t>
            </a:r>
          </a:p>
          <a:p>
            <a:pPr marL="107950" indent="-107950">
              <a:buFont typeface="Arial"/>
              <a:buChar char="•"/>
            </a:pPr>
            <a:endParaRPr lang="en-US" sz="2000" dirty="0" smtClean="0"/>
          </a:p>
          <a:p>
            <a:pPr marL="107950" indent="-107950"/>
            <a:endParaRPr lang="en-US" sz="20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Picture 30.png"/>
          <p:cNvPicPr>
            <a:picLocks noChangeAspect="1"/>
          </p:cNvPicPr>
          <p:nvPr/>
        </p:nvPicPr>
        <p:blipFill>
          <a:blip r:embed="rId2"/>
          <a:stretch>
            <a:fillRect/>
          </a:stretch>
        </p:blipFill>
        <p:spPr>
          <a:xfrm>
            <a:off x="2906027" y="1600200"/>
            <a:ext cx="6237973" cy="4889500"/>
          </a:xfrm>
          <a:prstGeom prst="rect">
            <a:avLst/>
          </a:prstGeom>
        </p:spPr>
      </p:pic>
      <p:pic>
        <p:nvPicPr>
          <p:cNvPr id="8" name="Picture 7" descr="Fig._22.37_A.jpg"/>
          <p:cNvPicPr>
            <a:picLocks noChangeAspect="1"/>
          </p:cNvPicPr>
          <p:nvPr/>
        </p:nvPicPr>
        <p:blipFill>
          <a:blip r:embed="rId3"/>
          <a:srcRect l="33333" t="3333" r="38889" b="6667"/>
          <a:stretch>
            <a:fillRect/>
          </a:stretch>
        </p:blipFill>
        <p:spPr>
          <a:xfrm>
            <a:off x="609600" y="533400"/>
            <a:ext cx="1905000" cy="6172200"/>
          </a:xfrm>
          <a:prstGeom prst="rect">
            <a:avLst/>
          </a:prstGeom>
        </p:spPr>
      </p:pic>
      <p:sp>
        <p:nvSpPr>
          <p:cNvPr id="5" name="Title 4"/>
          <p:cNvSpPr txBox="1">
            <a:spLocks/>
          </p:cNvSpPr>
          <p:nvPr/>
        </p:nvSpPr>
        <p:spPr>
          <a:xfrm>
            <a:off x="0" y="153458"/>
            <a:ext cx="9143999"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Cross Section of the Arm</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6" name="Freeform 5"/>
          <p:cNvSpPr/>
          <p:nvPr/>
        </p:nvSpPr>
        <p:spPr>
          <a:xfrm>
            <a:off x="1240367" y="1635125"/>
            <a:ext cx="1007533" cy="3154892"/>
          </a:xfrm>
          <a:custGeom>
            <a:avLst/>
            <a:gdLst>
              <a:gd name="connsiteX0" fmla="*/ 950383 w 1007533"/>
              <a:gd name="connsiteY0" fmla="*/ 15875 h 3154892"/>
              <a:gd name="connsiteX1" fmla="*/ 785283 w 1007533"/>
              <a:gd name="connsiteY1" fmla="*/ 327025 h 3154892"/>
              <a:gd name="connsiteX2" fmla="*/ 436033 w 1007533"/>
              <a:gd name="connsiteY2" fmla="*/ 962025 h 3154892"/>
              <a:gd name="connsiteX3" fmla="*/ 175683 w 1007533"/>
              <a:gd name="connsiteY3" fmla="*/ 1584325 h 3154892"/>
              <a:gd name="connsiteX4" fmla="*/ 55033 w 1007533"/>
              <a:gd name="connsiteY4" fmla="*/ 2130425 h 3154892"/>
              <a:gd name="connsiteX5" fmla="*/ 10583 w 1007533"/>
              <a:gd name="connsiteY5" fmla="*/ 2981325 h 3154892"/>
              <a:gd name="connsiteX6" fmla="*/ 118533 w 1007533"/>
              <a:gd name="connsiteY6" fmla="*/ 3146425 h 3154892"/>
              <a:gd name="connsiteX7" fmla="*/ 207433 w 1007533"/>
              <a:gd name="connsiteY7" fmla="*/ 2930525 h 3154892"/>
              <a:gd name="connsiteX8" fmla="*/ 347133 w 1007533"/>
              <a:gd name="connsiteY8" fmla="*/ 2568575 h 3154892"/>
              <a:gd name="connsiteX9" fmla="*/ 391583 w 1007533"/>
              <a:gd name="connsiteY9" fmla="*/ 2295525 h 3154892"/>
              <a:gd name="connsiteX10" fmla="*/ 474133 w 1007533"/>
              <a:gd name="connsiteY10" fmla="*/ 1895475 h 3154892"/>
              <a:gd name="connsiteX11" fmla="*/ 651933 w 1007533"/>
              <a:gd name="connsiteY11" fmla="*/ 1393825 h 3154892"/>
              <a:gd name="connsiteX12" fmla="*/ 848783 w 1007533"/>
              <a:gd name="connsiteY12" fmla="*/ 688975 h 3154892"/>
              <a:gd name="connsiteX13" fmla="*/ 988483 w 1007533"/>
              <a:gd name="connsiteY13" fmla="*/ 231775 h 3154892"/>
              <a:gd name="connsiteX14" fmla="*/ 950383 w 1007533"/>
              <a:gd name="connsiteY14" fmla="*/ 15875 h 315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7533" h="3154892">
                <a:moveTo>
                  <a:pt x="950383" y="15875"/>
                </a:moveTo>
                <a:cubicBezTo>
                  <a:pt x="916516" y="31750"/>
                  <a:pt x="871008" y="169333"/>
                  <a:pt x="785283" y="327025"/>
                </a:cubicBezTo>
                <a:cubicBezTo>
                  <a:pt x="699558" y="484717"/>
                  <a:pt x="537633" y="752475"/>
                  <a:pt x="436033" y="962025"/>
                </a:cubicBezTo>
                <a:cubicBezTo>
                  <a:pt x="334433" y="1171575"/>
                  <a:pt x="239183" y="1389592"/>
                  <a:pt x="175683" y="1584325"/>
                </a:cubicBezTo>
                <a:cubicBezTo>
                  <a:pt x="112183" y="1779058"/>
                  <a:pt x="82550" y="1897592"/>
                  <a:pt x="55033" y="2130425"/>
                </a:cubicBezTo>
                <a:cubicBezTo>
                  <a:pt x="27516" y="2363258"/>
                  <a:pt x="0" y="2811992"/>
                  <a:pt x="10583" y="2981325"/>
                </a:cubicBezTo>
                <a:cubicBezTo>
                  <a:pt x="21166" y="3150658"/>
                  <a:pt x="85725" y="3154892"/>
                  <a:pt x="118533" y="3146425"/>
                </a:cubicBezTo>
                <a:cubicBezTo>
                  <a:pt x="151341" y="3137958"/>
                  <a:pt x="169333" y="3026833"/>
                  <a:pt x="207433" y="2930525"/>
                </a:cubicBezTo>
                <a:cubicBezTo>
                  <a:pt x="245533" y="2834217"/>
                  <a:pt x="316441" y="2674408"/>
                  <a:pt x="347133" y="2568575"/>
                </a:cubicBezTo>
                <a:cubicBezTo>
                  <a:pt x="377825" y="2462742"/>
                  <a:pt x="370416" y="2407708"/>
                  <a:pt x="391583" y="2295525"/>
                </a:cubicBezTo>
                <a:cubicBezTo>
                  <a:pt x="412750" y="2183342"/>
                  <a:pt x="430741" y="2045758"/>
                  <a:pt x="474133" y="1895475"/>
                </a:cubicBezTo>
                <a:cubicBezTo>
                  <a:pt x="517525" y="1745192"/>
                  <a:pt x="589491" y="1594908"/>
                  <a:pt x="651933" y="1393825"/>
                </a:cubicBezTo>
                <a:cubicBezTo>
                  <a:pt x="714375" y="1192742"/>
                  <a:pt x="792691" y="882650"/>
                  <a:pt x="848783" y="688975"/>
                </a:cubicBezTo>
                <a:cubicBezTo>
                  <a:pt x="904875" y="495300"/>
                  <a:pt x="969433" y="341841"/>
                  <a:pt x="988483" y="231775"/>
                </a:cubicBezTo>
                <a:cubicBezTo>
                  <a:pt x="1007533" y="121709"/>
                  <a:pt x="984250" y="0"/>
                  <a:pt x="950383" y="15875"/>
                </a:cubicBezTo>
                <a:close/>
              </a:path>
            </a:pathLst>
          </a:custGeom>
          <a:solidFill>
            <a:srgbClr val="FF24D5">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Freeform 20"/>
          <p:cNvSpPr/>
          <p:nvPr/>
        </p:nvSpPr>
        <p:spPr>
          <a:xfrm>
            <a:off x="4914900" y="4974167"/>
            <a:ext cx="1579033" cy="1021291"/>
          </a:xfrm>
          <a:custGeom>
            <a:avLst/>
            <a:gdLst>
              <a:gd name="connsiteX0" fmla="*/ 889000 w 1579033"/>
              <a:gd name="connsiteY0" fmla="*/ 86783 h 1021291"/>
              <a:gd name="connsiteX1" fmla="*/ 635000 w 1579033"/>
              <a:gd name="connsiteY1" fmla="*/ 10583 h 1021291"/>
              <a:gd name="connsiteX2" fmla="*/ 304800 w 1579033"/>
              <a:gd name="connsiteY2" fmla="*/ 61383 h 1021291"/>
              <a:gd name="connsiteX3" fmla="*/ 38100 w 1579033"/>
              <a:gd name="connsiteY3" fmla="*/ 378883 h 1021291"/>
              <a:gd name="connsiteX4" fmla="*/ 76200 w 1579033"/>
              <a:gd name="connsiteY4" fmla="*/ 677333 h 1021291"/>
              <a:gd name="connsiteX5" fmla="*/ 406400 w 1579033"/>
              <a:gd name="connsiteY5" fmla="*/ 912283 h 1021291"/>
              <a:gd name="connsiteX6" fmla="*/ 793750 w 1579033"/>
              <a:gd name="connsiteY6" fmla="*/ 1007533 h 1021291"/>
              <a:gd name="connsiteX7" fmla="*/ 1301750 w 1579033"/>
              <a:gd name="connsiteY7" fmla="*/ 982133 h 1021291"/>
              <a:gd name="connsiteX8" fmla="*/ 1543050 w 1579033"/>
              <a:gd name="connsiteY8" fmla="*/ 772583 h 1021291"/>
              <a:gd name="connsiteX9" fmla="*/ 1517650 w 1579033"/>
              <a:gd name="connsiteY9" fmla="*/ 626533 h 1021291"/>
              <a:gd name="connsiteX10" fmla="*/ 1289050 w 1579033"/>
              <a:gd name="connsiteY10" fmla="*/ 340783 h 1021291"/>
              <a:gd name="connsiteX11" fmla="*/ 889000 w 1579033"/>
              <a:gd name="connsiteY11" fmla="*/ 86783 h 10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9033" h="1021291">
                <a:moveTo>
                  <a:pt x="889000" y="86783"/>
                </a:moveTo>
                <a:cubicBezTo>
                  <a:pt x="779992" y="31750"/>
                  <a:pt x="732367" y="14816"/>
                  <a:pt x="635000" y="10583"/>
                </a:cubicBezTo>
                <a:cubicBezTo>
                  <a:pt x="537633" y="6350"/>
                  <a:pt x="404283" y="0"/>
                  <a:pt x="304800" y="61383"/>
                </a:cubicBezTo>
                <a:cubicBezTo>
                  <a:pt x="205317" y="122766"/>
                  <a:pt x="76200" y="276225"/>
                  <a:pt x="38100" y="378883"/>
                </a:cubicBezTo>
                <a:cubicBezTo>
                  <a:pt x="0" y="481541"/>
                  <a:pt x="14817" y="588433"/>
                  <a:pt x="76200" y="677333"/>
                </a:cubicBezTo>
                <a:cubicBezTo>
                  <a:pt x="137583" y="766233"/>
                  <a:pt x="286808" y="857250"/>
                  <a:pt x="406400" y="912283"/>
                </a:cubicBezTo>
                <a:cubicBezTo>
                  <a:pt x="525992" y="967316"/>
                  <a:pt x="644525" y="995891"/>
                  <a:pt x="793750" y="1007533"/>
                </a:cubicBezTo>
                <a:cubicBezTo>
                  <a:pt x="942975" y="1019175"/>
                  <a:pt x="1176867" y="1021291"/>
                  <a:pt x="1301750" y="982133"/>
                </a:cubicBezTo>
                <a:cubicBezTo>
                  <a:pt x="1426633" y="942975"/>
                  <a:pt x="1507067" y="831850"/>
                  <a:pt x="1543050" y="772583"/>
                </a:cubicBezTo>
                <a:cubicBezTo>
                  <a:pt x="1579033" y="713316"/>
                  <a:pt x="1559983" y="698500"/>
                  <a:pt x="1517650" y="626533"/>
                </a:cubicBezTo>
                <a:cubicBezTo>
                  <a:pt x="1475317" y="554566"/>
                  <a:pt x="1395942" y="430741"/>
                  <a:pt x="1289050" y="340783"/>
                </a:cubicBezTo>
                <a:cubicBezTo>
                  <a:pt x="1182158" y="250825"/>
                  <a:pt x="998008" y="141816"/>
                  <a:pt x="889000" y="86783"/>
                </a:cubicBezTo>
                <a:close/>
              </a:path>
            </a:pathLst>
          </a:custGeom>
          <a:solidFill>
            <a:srgbClr val="FF24D5">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1625600" y="1783292"/>
            <a:ext cx="674158" cy="2442633"/>
          </a:xfrm>
          <a:custGeom>
            <a:avLst/>
            <a:gdLst>
              <a:gd name="connsiteX0" fmla="*/ 95250 w 674158"/>
              <a:gd name="connsiteY0" fmla="*/ 2395008 h 2442633"/>
              <a:gd name="connsiteX1" fmla="*/ 247650 w 674158"/>
              <a:gd name="connsiteY1" fmla="*/ 1988608 h 2442633"/>
              <a:gd name="connsiteX2" fmla="*/ 431800 w 674158"/>
              <a:gd name="connsiteY2" fmla="*/ 1493308 h 2442633"/>
              <a:gd name="connsiteX3" fmla="*/ 603250 w 674158"/>
              <a:gd name="connsiteY3" fmla="*/ 966258 h 2442633"/>
              <a:gd name="connsiteX4" fmla="*/ 654050 w 674158"/>
              <a:gd name="connsiteY4" fmla="*/ 515408 h 2442633"/>
              <a:gd name="connsiteX5" fmla="*/ 666750 w 674158"/>
              <a:gd name="connsiteY5" fmla="*/ 115358 h 2442633"/>
              <a:gd name="connsiteX6" fmla="*/ 609600 w 674158"/>
              <a:gd name="connsiteY6" fmla="*/ 83608 h 2442633"/>
              <a:gd name="connsiteX7" fmla="*/ 444500 w 674158"/>
              <a:gd name="connsiteY7" fmla="*/ 617008 h 2442633"/>
              <a:gd name="connsiteX8" fmla="*/ 311150 w 674158"/>
              <a:gd name="connsiteY8" fmla="*/ 1156758 h 2442633"/>
              <a:gd name="connsiteX9" fmla="*/ 158750 w 674158"/>
              <a:gd name="connsiteY9" fmla="*/ 1569508 h 2442633"/>
              <a:gd name="connsiteX10" fmla="*/ 25400 w 674158"/>
              <a:gd name="connsiteY10" fmla="*/ 2058458 h 2442633"/>
              <a:gd name="connsiteX11" fmla="*/ 6350 w 674158"/>
              <a:gd name="connsiteY11" fmla="*/ 2274358 h 2442633"/>
              <a:gd name="connsiteX12" fmla="*/ 95250 w 674158"/>
              <a:gd name="connsiteY12" fmla="*/ 2395008 h 24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4158" h="2442633">
                <a:moveTo>
                  <a:pt x="95250" y="2395008"/>
                </a:moveTo>
                <a:cubicBezTo>
                  <a:pt x="135467" y="2347383"/>
                  <a:pt x="191558" y="2138891"/>
                  <a:pt x="247650" y="1988608"/>
                </a:cubicBezTo>
                <a:cubicBezTo>
                  <a:pt x="303742" y="1838325"/>
                  <a:pt x="372533" y="1663700"/>
                  <a:pt x="431800" y="1493308"/>
                </a:cubicBezTo>
                <a:cubicBezTo>
                  <a:pt x="491067" y="1322916"/>
                  <a:pt x="566208" y="1129241"/>
                  <a:pt x="603250" y="966258"/>
                </a:cubicBezTo>
                <a:cubicBezTo>
                  <a:pt x="640292" y="803275"/>
                  <a:pt x="643467" y="657225"/>
                  <a:pt x="654050" y="515408"/>
                </a:cubicBezTo>
                <a:cubicBezTo>
                  <a:pt x="664633" y="373591"/>
                  <a:pt x="674158" y="187325"/>
                  <a:pt x="666750" y="115358"/>
                </a:cubicBezTo>
                <a:cubicBezTo>
                  <a:pt x="659342" y="43391"/>
                  <a:pt x="646642" y="0"/>
                  <a:pt x="609600" y="83608"/>
                </a:cubicBezTo>
                <a:cubicBezTo>
                  <a:pt x="572558" y="167216"/>
                  <a:pt x="494242" y="438150"/>
                  <a:pt x="444500" y="617008"/>
                </a:cubicBezTo>
                <a:cubicBezTo>
                  <a:pt x="394758" y="795866"/>
                  <a:pt x="358775" y="998008"/>
                  <a:pt x="311150" y="1156758"/>
                </a:cubicBezTo>
                <a:cubicBezTo>
                  <a:pt x="263525" y="1315508"/>
                  <a:pt x="206375" y="1419225"/>
                  <a:pt x="158750" y="1569508"/>
                </a:cubicBezTo>
                <a:cubicBezTo>
                  <a:pt x="111125" y="1719791"/>
                  <a:pt x="50800" y="1940983"/>
                  <a:pt x="25400" y="2058458"/>
                </a:cubicBezTo>
                <a:cubicBezTo>
                  <a:pt x="0" y="2175933"/>
                  <a:pt x="0" y="2211916"/>
                  <a:pt x="6350" y="2274358"/>
                </a:cubicBezTo>
                <a:cubicBezTo>
                  <a:pt x="12700" y="2336800"/>
                  <a:pt x="55033" y="2442633"/>
                  <a:pt x="95250" y="2395008"/>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6409267" y="5612342"/>
            <a:ext cx="763058" cy="318558"/>
          </a:xfrm>
          <a:custGeom>
            <a:avLst/>
            <a:gdLst>
              <a:gd name="connsiteX0" fmla="*/ 759883 w 763058"/>
              <a:gd name="connsiteY0" fmla="*/ 58208 h 318558"/>
              <a:gd name="connsiteX1" fmla="*/ 594783 w 763058"/>
              <a:gd name="connsiteY1" fmla="*/ 7408 h 318558"/>
              <a:gd name="connsiteX2" fmla="*/ 251883 w 763058"/>
              <a:gd name="connsiteY2" fmla="*/ 26458 h 318558"/>
              <a:gd name="connsiteX3" fmla="*/ 67733 w 763058"/>
              <a:gd name="connsiteY3" fmla="*/ 166158 h 318558"/>
              <a:gd name="connsiteX4" fmla="*/ 29633 w 763058"/>
              <a:gd name="connsiteY4" fmla="*/ 286808 h 318558"/>
              <a:gd name="connsiteX5" fmla="*/ 245533 w 763058"/>
              <a:gd name="connsiteY5" fmla="*/ 312208 h 318558"/>
              <a:gd name="connsiteX6" fmla="*/ 575733 w 763058"/>
              <a:gd name="connsiteY6" fmla="*/ 248708 h 318558"/>
              <a:gd name="connsiteX7" fmla="*/ 759883 w 763058"/>
              <a:gd name="connsiteY7" fmla="*/ 58208 h 31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058" h="318558">
                <a:moveTo>
                  <a:pt x="759883" y="58208"/>
                </a:moveTo>
                <a:cubicBezTo>
                  <a:pt x="763058" y="17991"/>
                  <a:pt x="679450" y="12700"/>
                  <a:pt x="594783" y="7408"/>
                </a:cubicBezTo>
                <a:cubicBezTo>
                  <a:pt x="510116" y="2116"/>
                  <a:pt x="339725" y="0"/>
                  <a:pt x="251883" y="26458"/>
                </a:cubicBezTo>
                <a:cubicBezTo>
                  <a:pt x="164041" y="52916"/>
                  <a:pt x="104775" y="122766"/>
                  <a:pt x="67733" y="166158"/>
                </a:cubicBezTo>
                <a:cubicBezTo>
                  <a:pt x="30691" y="209550"/>
                  <a:pt x="0" y="262466"/>
                  <a:pt x="29633" y="286808"/>
                </a:cubicBezTo>
                <a:cubicBezTo>
                  <a:pt x="59266" y="311150"/>
                  <a:pt x="154516" y="318558"/>
                  <a:pt x="245533" y="312208"/>
                </a:cubicBezTo>
                <a:cubicBezTo>
                  <a:pt x="336550" y="305858"/>
                  <a:pt x="488950" y="283633"/>
                  <a:pt x="575733" y="248708"/>
                </a:cubicBezTo>
                <a:cubicBezTo>
                  <a:pt x="662516" y="213783"/>
                  <a:pt x="756708" y="98425"/>
                  <a:pt x="759883" y="58208"/>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56"/>
          <p:cNvGrpSpPr/>
          <p:nvPr/>
        </p:nvGrpSpPr>
        <p:grpSpPr>
          <a:xfrm>
            <a:off x="1148292" y="3122083"/>
            <a:ext cx="970491" cy="2321984"/>
            <a:chOff x="1148292" y="3122083"/>
            <a:chExt cx="970491" cy="2321984"/>
          </a:xfrm>
        </p:grpSpPr>
        <p:sp>
          <p:nvSpPr>
            <p:cNvPr id="11" name="Freeform 10"/>
            <p:cNvSpPr/>
            <p:nvPr/>
          </p:nvSpPr>
          <p:spPr>
            <a:xfrm>
              <a:off x="1703917" y="3122083"/>
              <a:ext cx="414866" cy="1938867"/>
            </a:xfrm>
            <a:custGeom>
              <a:avLst/>
              <a:gdLst>
                <a:gd name="connsiteX0" fmla="*/ 410633 w 414866"/>
                <a:gd name="connsiteY0" fmla="*/ 33867 h 1938867"/>
                <a:gd name="connsiteX1" fmla="*/ 334433 w 414866"/>
                <a:gd name="connsiteY1" fmla="*/ 522817 h 1938867"/>
                <a:gd name="connsiteX2" fmla="*/ 213783 w 414866"/>
                <a:gd name="connsiteY2" fmla="*/ 1087967 h 1938867"/>
                <a:gd name="connsiteX3" fmla="*/ 93133 w 414866"/>
                <a:gd name="connsiteY3" fmla="*/ 1824567 h 1938867"/>
                <a:gd name="connsiteX4" fmla="*/ 4233 w 414866"/>
                <a:gd name="connsiteY4" fmla="*/ 1773767 h 1938867"/>
                <a:gd name="connsiteX5" fmla="*/ 67733 w 414866"/>
                <a:gd name="connsiteY5" fmla="*/ 1424517 h 1938867"/>
                <a:gd name="connsiteX6" fmla="*/ 150283 w 414866"/>
                <a:gd name="connsiteY6" fmla="*/ 916517 h 1938867"/>
                <a:gd name="connsiteX7" fmla="*/ 175683 w 414866"/>
                <a:gd name="connsiteY7" fmla="*/ 675217 h 1938867"/>
                <a:gd name="connsiteX8" fmla="*/ 309033 w 414866"/>
                <a:gd name="connsiteY8" fmla="*/ 319617 h 1938867"/>
                <a:gd name="connsiteX9" fmla="*/ 410633 w 414866"/>
                <a:gd name="connsiteY9" fmla="*/ 33867 h 193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866" h="1938867">
                  <a:moveTo>
                    <a:pt x="410633" y="33867"/>
                  </a:moveTo>
                  <a:cubicBezTo>
                    <a:pt x="414866" y="67734"/>
                    <a:pt x="367241" y="347134"/>
                    <a:pt x="334433" y="522817"/>
                  </a:cubicBezTo>
                  <a:cubicBezTo>
                    <a:pt x="301625" y="698500"/>
                    <a:pt x="254000" y="871009"/>
                    <a:pt x="213783" y="1087967"/>
                  </a:cubicBezTo>
                  <a:cubicBezTo>
                    <a:pt x="173566" y="1304925"/>
                    <a:pt x="128058" y="1710267"/>
                    <a:pt x="93133" y="1824567"/>
                  </a:cubicBezTo>
                  <a:cubicBezTo>
                    <a:pt x="58208" y="1938867"/>
                    <a:pt x="8466" y="1840442"/>
                    <a:pt x="4233" y="1773767"/>
                  </a:cubicBezTo>
                  <a:cubicBezTo>
                    <a:pt x="0" y="1707092"/>
                    <a:pt x="43391" y="1567392"/>
                    <a:pt x="67733" y="1424517"/>
                  </a:cubicBezTo>
                  <a:cubicBezTo>
                    <a:pt x="92075" y="1281642"/>
                    <a:pt x="132291" y="1041400"/>
                    <a:pt x="150283" y="916517"/>
                  </a:cubicBezTo>
                  <a:cubicBezTo>
                    <a:pt x="168275" y="791634"/>
                    <a:pt x="149225" y="774700"/>
                    <a:pt x="175683" y="675217"/>
                  </a:cubicBezTo>
                  <a:cubicBezTo>
                    <a:pt x="202141" y="575734"/>
                    <a:pt x="271991" y="423334"/>
                    <a:pt x="309033" y="319617"/>
                  </a:cubicBezTo>
                  <a:cubicBezTo>
                    <a:pt x="346075" y="215900"/>
                    <a:pt x="406400" y="0"/>
                    <a:pt x="410633" y="33867"/>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1680633" y="3832225"/>
              <a:ext cx="194734" cy="918633"/>
            </a:xfrm>
            <a:custGeom>
              <a:avLst/>
              <a:gdLst>
                <a:gd name="connsiteX0" fmla="*/ 27517 w 194734"/>
                <a:gd name="connsiteY0" fmla="*/ 892175 h 918633"/>
                <a:gd name="connsiteX1" fmla="*/ 59267 w 194734"/>
                <a:gd name="connsiteY1" fmla="*/ 841375 h 918633"/>
                <a:gd name="connsiteX2" fmla="*/ 122767 w 194734"/>
                <a:gd name="connsiteY2" fmla="*/ 428625 h 918633"/>
                <a:gd name="connsiteX3" fmla="*/ 192617 w 194734"/>
                <a:gd name="connsiteY3" fmla="*/ 34925 h 918633"/>
                <a:gd name="connsiteX4" fmla="*/ 110067 w 194734"/>
                <a:gd name="connsiteY4" fmla="*/ 219075 h 918633"/>
                <a:gd name="connsiteX5" fmla="*/ 21167 w 194734"/>
                <a:gd name="connsiteY5" fmla="*/ 422275 h 918633"/>
                <a:gd name="connsiteX6" fmla="*/ 2117 w 194734"/>
                <a:gd name="connsiteY6" fmla="*/ 695325 h 918633"/>
                <a:gd name="connsiteX7" fmla="*/ 27517 w 194734"/>
                <a:gd name="connsiteY7" fmla="*/ 892175 h 91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734" h="918633">
                  <a:moveTo>
                    <a:pt x="27517" y="892175"/>
                  </a:moveTo>
                  <a:cubicBezTo>
                    <a:pt x="37042" y="916517"/>
                    <a:pt x="43392" y="918633"/>
                    <a:pt x="59267" y="841375"/>
                  </a:cubicBezTo>
                  <a:cubicBezTo>
                    <a:pt x="75142" y="764117"/>
                    <a:pt x="100542" y="563033"/>
                    <a:pt x="122767" y="428625"/>
                  </a:cubicBezTo>
                  <a:cubicBezTo>
                    <a:pt x="144992" y="294217"/>
                    <a:pt x="194734" y="69850"/>
                    <a:pt x="192617" y="34925"/>
                  </a:cubicBezTo>
                  <a:cubicBezTo>
                    <a:pt x="190500" y="0"/>
                    <a:pt x="138642" y="154517"/>
                    <a:pt x="110067" y="219075"/>
                  </a:cubicBezTo>
                  <a:cubicBezTo>
                    <a:pt x="81492" y="283633"/>
                    <a:pt x="39159" y="342900"/>
                    <a:pt x="21167" y="422275"/>
                  </a:cubicBezTo>
                  <a:cubicBezTo>
                    <a:pt x="3175" y="501650"/>
                    <a:pt x="0" y="618067"/>
                    <a:pt x="2117" y="695325"/>
                  </a:cubicBezTo>
                  <a:cubicBezTo>
                    <a:pt x="4234" y="772583"/>
                    <a:pt x="17992" y="867833"/>
                    <a:pt x="27517" y="892175"/>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19"/>
            <p:cNvGrpSpPr/>
            <p:nvPr/>
          </p:nvGrpSpPr>
          <p:grpSpPr>
            <a:xfrm>
              <a:off x="1148292" y="3236383"/>
              <a:ext cx="324908" cy="2207684"/>
              <a:chOff x="1148292" y="3236383"/>
              <a:chExt cx="324908" cy="2207684"/>
            </a:xfrm>
            <a:solidFill>
              <a:schemeClr val="tx2">
                <a:lumMod val="75000"/>
                <a:alpha val="30000"/>
              </a:schemeClr>
            </a:solidFill>
          </p:grpSpPr>
          <p:sp>
            <p:nvSpPr>
              <p:cNvPr id="18" name="Freeform 17"/>
              <p:cNvSpPr/>
              <p:nvPr/>
            </p:nvSpPr>
            <p:spPr>
              <a:xfrm>
                <a:off x="1148292" y="3236383"/>
                <a:ext cx="278341" cy="1726142"/>
              </a:xfrm>
              <a:custGeom>
                <a:avLst/>
                <a:gdLst>
                  <a:gd name="connsiteX0" fmla="*/ 248708 w 278341"/>
                  <a:gd name="connsiteY0" fmla="*/ 27517 h 1726142"/>
                  <a:gd name="connsiteX1" fmla="*/ 39158 w 278341"/>
                  <a:gd name="connsiteY1" fmla="*/ 281517 h 1726142"/>
                  <a:gd name="connsiteX2" fmla="*/ 13758 w 278341"/>
                  <a:gd name="connsiteY2" fmla="*/ 529167 h 1726142"/>
                  <a:gd name="connsiteX3" fmla="*/ 51858 w 278341"/>
                  <a:gd name="connsiteY3" fmla="*/ 1354667 h 1726142"/>
                  <a:gd name="connsiteX4" fmla="*/ 64558 w 278341"/>
                  <a:gd name="connsiteY4" fmla="*/ 1684867 h 1726142"/>
                  <a:gd name="connsiteX5" fmla="*/ 77258 w 278341"/>
                  <a:gd name="connsiteY5" fmla="*/ 1602317 h 1726142"/>
                  <a:gd name="connsiteX6" fmla="*/ 83608 w 278341"/>
                  <a:gd name="connsiteY6" fmla="*/ 1240367 h 1726142"/>
                  <a:gd name="connsiteX7" fmla="*/ 134408 w 278341"/>
                  <a:gd name="connsiteY7" fmla="*/ 656167 h 1726142"/>
                  <a:gd name="connsiteX8" fmla="*/ 216958 w 278341"/>
                  <a:gd name="connsiteY8" fmla="*/ 116417 h 1726142"/>
                  <a:gd name="connsiteX9" fmla="*/ 248708 w 278341"/>
                  <a:gd name="connsiteY9" fmla="*/ 27517 h 17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341" h="1726142">
                    <a:moveTo>
                      <a:pt x="248708" y="27517"/>
                    </a:moveTo>
                    <a:cubicBezTo>
                      <a:pt x="219075" y="55034"/>
                      <a:pt x="78316" y="197909"/>
                      <a:pt x="39158" y="281517"/>
                    </a:cubicBezTo>
                    <a:cubicBezTo>
                      <a:pt x="0" y="365125"/>
                      <a:pt x="11641" y="350309"/>
                      <a:pt x="13758" y="529167"/>
                    </a:cubicBezTo>
                    <a:cubicBezTo>
                      <a:pt x="15875" y="708025"/>
                      <a:pt x="43391" y="1162050"/>
                      <a:pt x="51858" y="1354667"/>
                    </a:cubicBezTo>
                    <a:cubicBezTo>
                      <a:pt x="60325" y="1547284"/>
                      <a:pt x="60325" y="1643592"/>
                      <a:pt x="64558" y="1684867"/>
                    </a:cubicBezTo>
                    <a:cubicBezTo>
                      <a:pt x="68791" y="1726142"/>
                      <a:pt x="74083" y="1676400"/>
                      <a:pt x="77258" y="1602317"/>
                    </a:cubicBezTo>
                    <a:cubicBezTo>
                      <a:pt x="80433" y="1528234"/>
                      <a:pt x="74083" y="1398059"/>
                      <a:pt x="83608" y="1240367"/>
                    </a:cubicBezTo>
                    <a:cubicBezTo>
                      <a:pt x="93133" y="1082675"/>
                      <a:pt x="112183" y="843492"/>
                      <a:pt x="134408" y="656167"/>
                    </a:cubicBezTo>
                    <a:cubicBezTo>
                      <a:pt x="156633" y="468842"/>
                      <a:pt x="200025" y="216959"/>
                      <a:pt x="216958" y="116417"/>
                    </a:cubicBezTo>
                    <a:cubicBezTo>
                      <a:pt x="233891" y="15875"/>
                      <a:pt x="278341" y="0"/>
                      <a:pt x="248708" y="2751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1326092" y="4600575"/>
                <a:ext cx="147108" cy="843492"/>
              </a:xfrm>
              <a:custGeom>
                <a:avLst/>
                <a:gdLst>
                  <a:gd name="connsiteX0" fmla="*/ 115358 w 147108"/>
                  <a:gd name="connsiteY0" fmla="*/ 41275 h 843492"/>
                  <a:gd name="connsiteX1" fmla="*/ 134408 w 147108"/>
                  <a:gd name="connsiteY1" fmla="*/ 352425 h 843492"/>
                  <a:gd name="connsiteX2" fmla="*/ 128058 w 147108"/>
                  <a:gd name="connsiteY2" fmla="*/ 644525 h 843492"/>
                  <a:gd name="connsiteX3" fmla="*/ 20108 w 147108"/>
                  <a:gd name="connsiteY3" fmla="*/ 828675 h 843492"/>
                  <a:gd name="connsiteX4" fmla="*/ 13758 w 147108"/>
                  <a:gd name="connsiteY4" fmla="*/ 555625 h 843492"/>
                  <a:gd name="connsiteX5" fmla="*/ 13758 w 147108"/>
                  <a:gd name="connsiteY5" fmla="*/ 384175 h 843492"/>
                  <a:gd name="connsiteX6" fmla="*/ 96308 w 147108"/>
                  <a:gd name="connsiteY6" fmla="*/ 104775 h 843492"/>
                  <a:gd name="connsiteX7" fmla="*/ 115358 w 147108"/>
                  <a:gd name="connsiteY7" fmla="*/ 41275 h 843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108" h="843492">
                    <a:moveTo>
                      <a:pt x="115358" y="41275"/>
                    </a:moveTo>
                    <a:cubicBezTo>
                      <a:pt x="121708" y="82550"/>
                      <a:pt x="132291" y="251883"/>
                      <a:pt x="134408" y="352425"/>
                    </a:cubicBezTo>
                    <a:cubicBezTo>
                      <a:pt x="136525" y="452967"/>
                      <a:pt x="147108" y="565150"/>
                      <a:pt x="128058" y="644525"/>
                    </a:cubicBezTo>
                    <a:cubicBezTo>
                      <a:pt x="109008" y="723900"/>
                      <a:pt x="39158" y="843492"/>
                      <a:pt x="20108" y="828675"/>
                    </a:cubicBezTo>
                    <a:cubicBezTo>
                      <a:pt x="1058" y="813858"/>
                      <a:pt x="14816" y="629708"/>
                      <a:pt x="13758" y="555625"/>
                    </a:cubicBezTo>
                    <a:cubicBezTo>
                      <a:pt x="12700" y="481542"/>
                      <a:pt x="0" y="459317"/>
                      <a:pt x="13758" y="384175"/>
                    </a:cubicBezTo>
                    <a:cubicBezTo>
                      <a:pt x="27516" y="309033"/>
                      <a:pt x="80433" y="156633"/>
                      <a:pt x="96308" y="104775"/>
                    </a:cubicBezTo>
                    <a:cubicBezTo>
                      <a:pt x="112183" y="52917"/>
                      <a:pt x="109008" y="0"/>
                      <a:pt x="115358" y="41275"/>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3" name="Freeform 22"/>
          <p:cNvSpPr/>
          <p:nvPr/>
        </p:nvSpPr>
        <p:spPr>
          <a:xfrm>
            <a:off x="4676775" y="4221692"/>
            <a:ext cx="3218392" cy="1425575"/>
          </a:xfrm>
          <a:custGeom>
            <a:avLst/>
            <a:gdLst>
              <a:gd name="connsiteX0" fmla="*/ 3032125 w 3218392"/>
              <a:gd name="connsiteY0" fmla="*/ 1029758 h 1425575"/>
              <a:gd name="connsiteX1" fmla="*/ 3013075 w 3218392"/>
              <a:gd name="connsiteY1" fmla="*/ 902758 h 1425575"/>
              <a:gd name="connsiteX2" fmla="*/ 2987675 w 3218392"/>
              <a:gd name="connsiteY2" fmla="*/ 591608 h 1425575"/>
              <a:gd name="connsiteX3" fmla="*/ 3089275 w 3218392"/>
              <a:gd name="connsiteY3" fmla="*/ 331258 h 1425575"/>
              <a:gd name="connsiteX4" fmla="*/ 3190875 w 3218392"/>
              <a:gd name="connsiteY4" fmla="*/ 115358 h 1425575"/>
              <a:gd name="connsiteX5" fmla="*/ 3171825 w 3218392"/>
              <a:gd name="connsiteY5" fmla="*/ 26458 h 1425575"/>
              <a:gd name="connsiteX6" fmla="*/ 2911475 w 3218392"/>
              <a:gd name="connsiteY6" fmla="*/ 115358 h 1425575"/>
              <a:gd name="connsiteX7" fmla="*/ 2555875 w 3218392"/>
              <a:gd name="connsiteY7" fmla="*/ 255058 h 1425575"/>
              <a:gd name="connsiteX8" fmla="*/ 2257425 w 3218392"/>
              <a:gd name="connsiteY8" fmla="*/ 305858 h 1425575"/>
              <a:gd name="connsiteX9" fmla="*/ 1933575 w 3218392"/>
              <a:gd name="connsiteY9" fmla="*/ 356658 h 1425575"/>
              <a:gd name="connsiteX10" fmla="*/ 1749425 w 3218392"/>
              <a:gd name="connsiteY10" fmla="*/ 356658 h 1425575"/>
              <a:gd name="connsiteX11" fmla="*/ 1406525 w 3218392"/>
              <a:gd name="connsiteY11" fmla="*/ 382058 h 1425575"/>
              <a:gd name="connsiteX12" fmla="*/ 1139825 w 3218392"/>
              <a:gd name="connsiteY12" fmla="*/ 445558 h 1425575"/>
              <a:gd name="connsiteX13" fmla="*/ 720725 w 3218392"/>
              <a:gd name="connsiteY13" fmla="*/ 445558 h 1425575"/>
              <a:gd name="connsiteX14" fmla="*/ 409575 w 3218392"/>
              <a:gd name="connsiteY14" fmla="*/ 369358 h 1425575"/>
              <a:gd name="connsiteX15" fmla="*/ 180975 w 3218392"/>
              <a:gd name="connsiteY15" fmla="*/ 242358 h 1425575"/>
              <a:gd name="connsiteX16" fmla="*/ 15875 w 3218392"/>
              <a:gd name="connsiteY16" fmla="*/ 1058 h 1425575"/>
              <a:gd name="connsiteX17" fmla="*/ 85725 w 3218392"/>
              <a:gd name="connsiteY17" fmla="*/ 248708 h 1425575"/>
              <a:gd name="connsiteX18" fmla="*/ 187325 w 3218392"/>
              <a:gd name="connsiteY18" fmla="*/ 407458 h 1425575"/>
              <a:gd name="connsiteX19" fmla="*/ 276225 w 3218392"/>
              <a:gd name="connsiteY19" fmla="*/ 629708 h 1425575"/>
              <a:gd name="connsiteX20" fmla="*/ 441325 w 3218392"/>
              <a:gd name="connsiteY20" fmla="*/ 782108 h 1425575"/>
              <a:gd name="connsiteX21" fmla="*/ 669925 w 3218392"/>
              <a:gd name="connsiteY21" fmla="*/ 750358 h 1425575"/>
              <a:gd name="connsiteX22" fmla="*/ 917575 w 3218392"/>
              <a:gd name="connsiteY22" fmla="*/ 718608 h 1425575"/>
              <a:gd name="connsiteX23" fmla="*/ 1228725 w 3218392"/>
              <a:gd name="connsiteY23" fmla="*/ 839258 h 1425575"/>
              <a:gd name="connsiteX24" fmla="*/ 1501775 w 3218392"/>
              <a:gd name="connsiteY24" fmla="*/ 1017058 h 1425575"/>
              <a:gd name="connsiteX25" fmla="*/ 1711325 w 3218392"/>
              <a:gd name="connsiteY25" fmla="*/ 1232958 h 1425575"/>
              <a:gd name="connsiteX26" fmla="*/ 1876425 w 3218392"/>
              <a:gd name="connsiteY26" fmla="*/ 1385358 h 1425575"/>
              <a:gd name="connsiteX27" fmla="*/ 2047875 w 3218392"/>
              <a:gd name="connsiteY27" fmla="*/ 1353608 h 1425575"/>
              <a:gd name="connsiteX28" fmla="*/ 2320925 w 3218392"/>
              <a:gd name="connsiteY28" fmla="*/ 1359958 h 1425575"/>
              <a:gd name="connsiteX29" fmla="*/ 2511425 w 3218392"/>
              <a:gd name="connsiteY29" fmla="*/ 1417108 h 1425575"/>
              <a:gd name="connsiteX30" fmla="*/ 2701925 w 3218392"/>
              <a:gd name="connsiteY30" fmla="*/ 1309158 h 1425575"/>
              <a:gd name="connsiteX31" fmla="*/ 2981325 w 3218392"/>
              <a:gd name="connsiteY31" fmla="*/ 1093258 h 1425575"/>
              <a:gd name="connsiteX32" fmla="*/ 3032125 w 3218392"/>
              <a:gd name="connsiteY32" fmla="*/ 1029758 h 142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8392" h="1425575">
                <a:moveTo>
                  <a:pt x="3032125" y="1029758"/>
                </a:moveTo>
                <a:cubicBezTo>
                  <a:pt x="3037417" y="998008"/>
                  <a:pt x="3020483" y="975783"/>
                  <a:pt x="3013075" y="902758"/>
                </a:cubicBezTo>
                <a:cubicBezTo>
                  <a:pt x="3005667" y="829733"/>
                  <a:pt x="2974975" y="686858"/>
                  <a:pt x="2987675" y="591608"/>
                </a:cubicBezTo>
                <a:cubicBezTo>
                  <a:pt x="3000375" y="496358"/>
                  <a:pt x="3055408" y="410633"/>
                  <a:pt x="3089275" y="331258"/>
                </a:cubicBezTo>
                <a:cubicBezTo>
                  <a:pt x="3123142" y="251883"/>
                  <a:pt x="3177117" y="166158"/>
                  <a:pt x="3190875" y="115358"/>
                </a:cubicBezTo>
                <a:cubicBezTo>
                  <a:pt x="3204633" y="64558"/>
                  <a:pt x="3218392" y="26458"/>
                  <a:pt x="3171825" y="26458"/>
                </a:cubicBezTo>
                <a:cubicBezTo>
                  <a:pt x="3125258" y="26458"/>
                  <a:pt x="3014133" y="77258"/>
                  <a:pt x="2911475" y="115358"/>
                </a:cubicBezTo>
                <a:cubicBezTo>
                  <a:pt x="2808817" y="153458"/>
                  <a:pt x="2664883" y="223308"/>
                  <a:pt x="2555875" y="255058"/>
                </a:cubicBezTo>
                <a:cubicBezTo>
                  <a:pt x="2446867" y="286808"/>
                  <a:pt x="2257425" y="305858"/>
                  <a:pt x="2257425" y="305858"/>
                </a:cubicBezTo>
                <a:cubicBezTo>
                  <a:pt x="2153708" y="322791"/>
                  <a:pt x="2018242" y="348191"/>
                  <a:pt x="1933575" y="356658"/>
                </a:cubicBezTo>
                <a:cubicBezTo>
                  <a:pt x="1848908" y="365125"/>
                  <a:pt x="1837267" y="352425"/>
                  <a:pt x="1749425" y="356658"/>
                </a:cubicBezTo>
                <a:cubicBezTo>
                  <a:pt x="1661583" y="360891"/>
                  <a:pt x="1508125" y="367241"/>
                  <a:pt x="1406525" y="382058"/>
                </a:cubicBezTo>
                <a:cubicBezTo>
                  <a:pt x="1304925" y="396875"/>
                  <a:pt x="1254125" y="434975"/>
                  <a:pt x="1139825" y="445558"/>
                </a:cubicBezTo>
                <a:cubicBezTo>
                  <a:pt x="1025525" y="456141"/>
                  <a:pt x="842433" y="458258"/>
                  <a:pt x="720725" y="445558"/>
                </a:cubicBezTo>
                <a:cubicBezTo>
                  <a:pt x="599017" y="432858"/>
                  <a:pt x="499533" y="403225"/>
                  <a:pt x="409575" y="369358"/>
                </a:cubicBezTo>
                <a:cubicBezTo>
                  <a:pt x="319617" y="335491"/>
                  <a:pt x="246592" y="303741"/>
                  <a:pt x="180975" y="242358"/>
                </a:cubicBezTo>
                <a:cubicBezTo>
                  <a:pt x="115358" y="180975"/>
                  <a:pt x="31750" y="0"/>
                  <a:pt x="15875" y="1058"/>
                </a:cubicBezTo>
                <a:cubicBezTo>
                  <a:pt x="0" y="2116"/>
                  <a:pt x="57150" y="180975"/>
                  <a:pt x="85725" y="248708"/>
                </a:cubicBezTo>
                <a:cubicBezTo>
                  <a:pt x="114300" y="316441"/>
                  <a:pt x="155575" y="343958"/>
                  <a:pt x="187325" y="407458"/>
                </a:cubicBezTo>
                <a:cubicBezTo>
                  <a:pt x="219075" y="470958"/>
                  <a:pt x="233892" y="567266"/>
                  <a:pt x="276225" y="629708"/>
                </a:cubicBezTo>
                <a:cubicBezTo>
                  <a:pt x="318558" y="692150"/>
                  <a:pt x="375708" y="762000"/>
                  <a:pt x="441325" y="782108"/>
                </a:cubicBezTo>
                <a:cubicBezTo>
                  <a:pt x="506942" y="802216"/>
                  <a:pt x="669925" y="750358"/>
                  <a:pt x="669925" y="750358"/>
                </a:cubicBezTo>
                <a:cubicBezTo>
                  <a:pt x="749300" y="739775"/>
                  <a:pt x="824442" y="703791"/>
                  <a:pt x="917575" y="718608"/>
                </a:cubicBezTo>
                <a:cubicBezTo>
                  <a:pt x="1010708" y="733425"/>
                  <a:pt x="1131358" y="789516"/>
                  <a:pt x="1228725" y="839258"/>
                </a:cubicBezTo>
                <a:cubicBezTo>
                  <a:pt x="1326092" y="889000"/>
                  <a:pt x="1421342" y="951441"/>
                  <a:pt x="1501775" y="1017058"/>
                </a:cubicBezTo>
                <a:cubicBezTo>
                  <a:pt x="1582208" y="1082675"/>
                  <a:pt x="1648883" y="1171575"/>
                  <a:pt x="1711325" y="1232958"/>
                </a:cubicBezTo>
                <a:cubicBezTo>
                  <a:pt x="1773767" y="1294341"/>
                  <a:pt x="1820333" y="1365250"/>
                  <a:pt x="1876425" y="1385358"/>
                </a:cubicBezTo>
                <a:cubicBezTo>
                  <a:pt x="1932517" y="1405466"/>
                  <a:pt x="1973792" y="1357841"/>
                  <a:pt x="2047875" y="1353608"/>
                </a:cubicBezTo>
                <a:cubicBezTo>
                  <a:pt x="2121958" y="1349375"/>
                  <a:pt x="2243667" y="1349375"/>
                  <a:pt x="2320925" y="1359958"/>
                </a:cubicBezTo>
                <a:cubicBezTo>
                  <a:pt x="2398183" y="1370541"/>
                  <a:pt x="2447925" y="1425575"/>
                  <a:pt x="2511425" y="1417108"/>
                </a:cubicBezTo>
                <a:cubicBezTo>
                  <a:pt x="2574925" y="1408641"/>
                  <a:pt x="2623608" y="1363133"/>
                  <a:pt x="2701925" y="1309158"/>
                </a:cubicBezTo>
                <a:cubicBezTo>
                  <a:pt x="2780242" y="1255183"/>
                  <a:pt x="2926292" y="1138766"/>
                  <a:pt x="2981325" y="1093258"/>
                </a:cubicBezTo>
                <a:cubicBezTo>
                  <a:pt x="3036358" y="1047750"/>
                  <a:pt x="3026833" y="1061508"/>
                  <a:pt x="3032125" y="1029758"/>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55"/>
          <p:cNvGrpSpPr/>
          <p:nvPr/>
        </p:nvGrpSpPr>
        <p:grpSpPr>
          <a:xfrm>
            <a:off x="1159933" y="1460500"/>
            <a:ext cx="1001184" cy="2065867"/>
            <a:chOff x="1159933" y="1460500"/>
            <a:chExt cx="1001184" cy="2065867"/>
          </a:xfrm>
        </p:grpSpPr>
        <p:sp>
          <p:nvSpPr>
            <p:cNvPr id="13" name="Freeform 12"/>
            <p:cNvSpPr/>
            <p:nvPr/>
          </p:nvSpPr>
          <p:spPr>
            <a:xfrm>
              <a:off x="1731433" y="1460500"/>
              <a:ext cx="429684" cy="593725"/>
            </a:xfrm>
            <a:custGeom>
              <a:avLst/>
              <a:gdLst>
                <a:gd name="connsiteX0" fmla="*/ 345017 w 429684"/>
                <a:gd name="connsiteY0" fmla="*/ 31750 h 593725"/>
                <a:gd name="connsiteX1" fmla="*/ 52917 w 429684"/>
                <a:gd name="connsiteY1" fmla="*/ 336550 h 593725"/>
                <a:gd name="connsiteX2" fmla="*/ 27517 w 429684"/>
                <a:gd name="connsiteY2" fmla="*/ 412750 h 593725"/>
                <a:gd name="connsiteX3" fmla="*/ 160867 w 429684"/>
                <a:gd name="connsiteY3" fmla="*/ 546100 h 593725"/>
                <a:gd name="connsiteX4" fmla="*/ 237067 w 429684"/>
                <a:gd name="connsiteY4" fmla="*/ 565150 h 593725"/>
                <a:gd name="connsiteX5" fmla="*/ 345017 w 429684"/>
                <a:gd name="connsiteY5" fmla="*/ 374650 h 593725"/>
                <a:gd name="connsiteX6" fmla="*/ 427567 w 429684"/>
                <a:gd name="connsiteY6" fmla="*/ 146050 h 593725"/>
                <a:gd name="connsiteX7" fmla="*/ 345017 w 429684"/>
                <a:gd name="connsiteY7" fmla="*/ 31750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84" h="593725">
                  <a:moveTo>
                    <a:pt x="345017" y="31750"/>
                  </a:moveTo>
                  <a:cubicBezTo>
                    <a:pt x="282575" y="63500"/>
                    <a:pt x="105834" y="273050"/>
                    <a:pt x="52917" y="336550"/>
                  </a:cubicBezTo>
                  <a:cubicBezTo>
                    <a:pt x="0" y="400050"/>
                    <a:pt x="9525" y="377825"/>
                    <a:pt x="27517" y="412750"/>
                  </a:cubicBezTo>
                  <a:cubicBezTo>
                    <a:pt x="45509" y="447675"/>
                    <a:pt x="125942" y="520700"/>
                    <a:pt x="160867" y="546100"/>
                  </a:cubicBezTo>
                  <a:cubicBezTo>
                    <a:pt x="195792" y="571500"/>
                    <a:pt x="206375" y="593725"/>
                    <a:pt x="237067" y="565150"/>
                  </a:cubicBezTo>
                  <a:cubicBezTo>
                    <a:pt x="267759" y="536575"/>
                    <a:pt x="313267" y="444500"/>
                    <a:pt x="345017" y="374650"/>
                  </a:cubicBezTo>
                  <a:cubicBezTo>
                    <a:pt x="376767" y="304800"/>
                    <a:pt x="425450" y="203200"/>
                    <a:pt x="427567" y="146050"/>
                  </a:cubicBezTo>
                  <a:cubicBezTo>
                    <a:pt x="429684" y="88900"/>
                    <a:pt x="407459" y="0"/>
                    <a:pt x="345017" y="31750"/>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1159933" y="2096558"/>
              <a:ext cx="568325" cy="1429809"/>
            </a:xfrm>
            <a:custGeom>
              <a:avLst/>
              <a:gdLst>
                <a:gd name="connsiteX0" fmla="*/ 478367 w 568325"/>
                <a:gd name="connsiteY0" fmla="*/ 5292 h 1429809"/>
                <a:gd name="connsiteX1" fmla="*/ 491067 w 568325"/>
                <a:gd name="connsiteY1" fmla="*/ 119592 h 1429809"/>
                <a:gd name="connsiteX2" fmla="*/ 522817 w 568325"/>
                <a:gd name="connsiteY2" fmla="*/ 316442 h 1429809"/>
                <a:gd name="connsiteX3" fmla="*/ 560917 w 568325"/>
                <a:gd name="connsiteY3" fmla="*/ 373592 h 1429809"/>
                <a:gd name="connsiteX4" fmla="*/ 478367 w 568325"/>
                <a:gd name="connsiteY4" fmla="*/ 557742 h 1429809"/>
                <a:gd name="connsiteX5" fmla="*/ 345017 w 568325"/>
                <a:gd name="connsiteY5" fmla="*/ 862542 h 1429809"/>
                <a:gd name="connsiteX6" fmla="*/ 262467 w 568325"/>
                <a:gd name="connsiteY6" fmla="*/ 1097492 h 1429809"/>
                <a:gd name="connsiteX7" fmla="*/ 71967 w 568325"/>
                <a:gd name="connsiteY7" fmla="*/ 1326092 h 1429809"/>
                <a:gd name="connsiteX8" fmla="*/ 2117 w 568325"/>
                <a:gd name="connsiteY8" fmla="*/ 1402292 h 1429809"/>
                <a:gd name="connsiteX9" fmla="*/ 59267 w 568325"/>
                <a:gd name="connsiteY9" fmla="*/ 1160992 h 1429809"/>
                <a:gd name="connsiteX10" fmla="*/ 160867 w 568325"/>
                <a:gd name="connsiteY10" fmla="*/ 818092 h 1429809"/>
                <a:gd name="connsiteX11" fmla="*/ 332317 w 568325"/>
                <a:gd name="connsiteY11" fmla="*/ 392642 h 1429809"/>
                <a:gd name="connsiteX12" fmla="*/ 421217 w 568325"/>
                <a:gd name="connsiteY12" fmla="*/ 87842 h 1429809"/>
                <a:gd name="connsiteX13" fmla="*/ 478367 w 568325"/>
                <a:gd name="connsiteY13" fmla="*/ 5292 h 142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325" h="1429809">
                  <a:moveTo>
                    <a:pt x="478367" y="5292"/>
                  </a:moveTo>
                  <a:cubicBezTo>
                    <a:pt x="490009" y="10584"/>
                    <a:pt x="483659" y="67734"/>
                    <a:pt x="491067" y="119592"/>
                  </a:cubicBezTo>
                  <a:cubicBezTo>
                    <a:pt x="498475" y="171450"/>
                    <a:pt x="511175" y="274109"/>
                    <a:pt x="522817" y="316442"/>
                  </a:cubicBezTo>
                  <a:cubicBezTo>
                    <a:pt x="534459" y="358775"/>
                    <a:pt x="568325" y="333375"/>
                    <a:pt x="560917" y="373592"/>
                  </a:cubicBezTo>
                  <a:cubicBezTo>
                    <a:pt x="553509" y="413809"/>
                    <a:pt x="514350" y="476250"/>
                    <a:pt x="478367" y="557742"/>
                  </a:cubicBezTo>
                  <a:cubicBezTo>
                    <a:pt x="442384" y="639234"/>
                    <a:pt x="381000" y="772584"/>
                    <a:pt x="345017" y="862542"/>
                  </a:cubicBezTo>
                  <a:cubicBezTo>
                    <a:pt x="309034" y="952500"/>
                    <a:pt x="307975" y="1020234"/>
                    <a:pt x="262467" y="1097492"/>
                  </a:cubicBezTo>
                  <a:cubicBezTo>
                    <a:pt x="216959" y="1174750"/>
                    <a:pt x="115359" y="1275292"/>
                    <a:pt x="71967" y="1326092"/>
                  </a:cubicBezTo>
                  <a:cubicBezTo>
                    <a:pt x="28575" y="1376892"/>
                    <a:pt x="4234" y="1429809"/>
                    <a:pt x="2117" y="1402292"/>
                  </a:cubicBezTo>
                  <a:cubicBezTo>
                    <a:pt x="0" y="1374775"/>
                    <a:pt x="32809" y="1258359"/>
                    <a:pt x="59267" y="1160992"/>
                  </a:cubicBezTo>
                  <a:cubicBezTo>
                    <a:pt x="85725" y="1063625"/>
                    <a:pt x="115359" y="946150"/>
                    <a:pt x="160867" y="818092"/>
                  </a:cubicBezTo>
                  <a:cubicBezTo>
                    <a:pt x="206375" y="690034"/>
                    <a:pt x="288925" y="514350"/>
                    <a:pt x="332317" y="392642"/>
                  </a:cubicBezTo>
                  <a:cubicBezTo>
                    <a:pt x="375709" y="270934"/>
                    <a:pt x="398992" y="147109"/>
                    <a:pt x="421217" y="87842"/>
                  </a:cubicBezTo>
                  <a:cubicBezTo>
                    <a:pt x="443442" y="28575"/>
                    <a:pt x="466725" y="0"/>
                    <a:pt x="478367" y="5292"/>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Freeform 23"/>
          <p:cNvSpPr/>
          <p:nvPr/>
        </p:nvSpPr>
        <p:spPr>
          <a:xfrm>
            <a:off x="4309533" y="4004733"/>
            <a:ext cx="682625" cy="1095375"/>
          </a:xfrm>
          <a:custGeom>
            <a:avLst/>
            <a:gdLst>
              <a:gd name="connsiteX0" fmla="*/ 681567 w 682625"/>
              <a:gd name="connsiteY0" fmla="*/ 999067 h 1095375"/>
              <a:gd name="connsiteX1" fmla="*/ 624417 w 682625"/>
              <a:gd name="connsiteY1" fmla="*/ 884767 h 1095375"/>
              <a:gd name="connsiteX2" fmla="*/ 560917 w 682625"/>
              <a:gd name="connsiteY2" fmla="*/ 745067 h 1095375"/>
              <a:gd name="connsiteX3" fmla="*/ 459317 w 682625"/>
              <a:gd name="connsiteY3" fmla="*/ 529167 h 1095375"/>
              <a:gd name="connsiteX4" fmla="*/ 402167 w 682625"/>
              <a:gd name="connsiteY4" fmla="*/ 440267 h 1095375"/>
              <a:gd name="connsiteX5" fmla="*/ 364067 w 682625"/>
              <a:gd name="connsiteY5" fmla="*/ 281517 h 1095375"/>
              <a:gd name="connsiteX6" fmla="*/ 294217 w 682625"/>
              <a:gd name="connsiteY6" fmla="*/ 141817 h 1095375"/>
              <a:gd name="connsiteX7" fmla="*/ 78317 w 682625"/>
              <a:gd name="connsiteY7" fmla="*/ 14817 h 1095375"/>
              <a:gd name="connsiteX8" fmla="*/ 2117 w 682625"/>
              <a:gd name="connsiteY8" fmla="*/ 52917 h 1095375"/>
              <a:gd name="connsiteX9" fmla="*/ 91017 w 682625"/>
              <a:gd name="connsiteY9" fmla="*/ 294217 h 1095375"/>
              <a:gd name="connsiteX10" fmla="*/ 154517 w 682625"/>
              <a:gd name="connsiteY10" fmla="*/ 459317 h 1095375"/>
              <a:gd name="connsiteX11" fmla="*/ 218017 w 682625"/>
              <a:gd name="connsiteY11" fmla="*/ 599017 h 1095375"/>
              <a:gd name="connsiteX12" fmla="*/ 313267 w 682625"/>
              <a:gd name="connsiteY12" fmla="*/ 929217 h 1095375"/>
              <a:gd name="connsiteX13" fmla="*/ 414867 w 682625"/>
              <a:gd name="connsiteY13" fmla="*/ 1075267 h 1095375"/>
              <a:gd name="connsiteX14" fmla="*/ 630767 w 682625"/>
              <a:gd name="connsiteY14" fmla="*/ 1049867 h 1095375"/>
              <a:gd name="connsiteX15" fmla="*/ 681567 w 682625"/>
              <a:gd name="connsiteY15" fmla="*/ 999067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2625" h="1095375">
                <a:moveTo>
                  <a:pt x="681567" y="999067"/>
                </a:moveTo>
                <a:cubicBezTo>
                  <a:pt x="680509" y="971550"/>
                  <a:pt x="644525" y="927100"/>
                  <a:pt x="624417" y="884767"/>
                </a:cubicBezTo>
                <a:cubicBezTo>
                  <a:pt x="604309" y="842434"/>
                  <a:pt x="588434" y="804334"/>
                  <a:pt x="560917" y="745067"/>
                </a:cubicBezTo>
                <a:cubicBezTo>
                  <a:pt x="533400" y="685800"/>
                  <a:pt x="485775" y="579967"/>
                  <a:pt x="459317" y="529167"/>
                </a:cubicBezTo>
                <a:cubicBezTo>
                  <a:pt x="432859" y="478367"/>
                  <a:pt x="418042" y="481542"/>
                  <a:pt x="402167" y="440267"/>
                </a:cubicBezTo>
                <a:cubicBezTo>
                  <a:pt x="386292" y="398992"/>
                  <a:pt x="382059" y="331259"/>
                  <a:pt x="364067" y="281517"/>
                </a:cubicBezTo>
                <a:cubicBezTo>
                  <a:pt x="346075" y="231775"/>
                  <a:pt x="341842" y="186267"/>
                  <a:pt x="294217" y="141817"/>
                </a:cubicBezTo>
                <a:cubicBezTo>
                  <a:pt x="246592" y="97367"/>
                  <a:pt x="127000" y="29634"/>
                  <a:pt x="78317" y="14817"/>
                </a:cubicBezTo>
                <a:cubicBezTo>
                  <a:pt x="29634" y="0"/>
                  <a:pt x="0" y="6350"/>
                  <a:pt x="2117" y="52917"/>
                </a:cubicBezTo>
                <a:cubicBezTo>
                  <a:pt x="4234" y="99484"/>
                  <a:pt x="65617" y="226484"/>
                  <a:pt x="91017" y="294217"/>
                </a:cubicBezTo>
                <a:cubicBezTo>
                  <a:pt x="116417" y="361950"/>
                  <a:pt x="133350" y="408517"/>
                  <a:pt x="154517" y="459317"/>
                </a:cubicBezTo>
                <a:cubicBezTo>
                  <a:pt x="175684" y="510117"/>
                  <a:pt x="191559" y="520700"/>
                  <a:pt x="218017" y="599017"/>
                </a:cubicBezTo>
                <a:cubicBezTo>
                  <a:pt x="244475" y="677334"/>
                  <a:pt x="280459" y="849842"/>
                  <a:pt x="313267" y="929217"/>
                </a:cubicBezTo>
                <a:cubicBezTo>
                  <a:pt x="346075" y="1008592"/>
                  <a:pt x="361950" y="1055159"/>
                  <a:pt x="414867" y="1075267"/>
                </a:cubicBezTo>
                <a:cubicBezTo>
                  <a:pt x="467784" y="1095375"/>
                  <a:pt x="587375" y="1064684"/>
                  <a:pt x="630767" y="1049867"/>
                </a:cubicBezTo>
                <a:cubicBezTo>
                  <a:pt x="674159" y="1035050"/>
                  <a:pt x="682625" y="1026584"/>
                  <a:pt x="681567" y="999067"/>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1001183" y="756708"/>
            <a:ext cx="506942" cy="2711450"/>
          </a:xfrm>
          <a:custGeom>
            <a:avLst/>
            <a:gdLst>
              <a:gd name="connsiteX0" fmla="*/ 192617 w 506942"/>
              <a:gd name="connsiteY0" fmla="*/ 17992 h 2711450"/>
              <a:gd name="connsiteX1" fmla="*/ 237067 w 506942"/>
              <a:gd name="connsiteY1" fmla="*/ 392642 h 2711450"/>
              <a:gd name="connsiteX2" fmla="*/ 364067 w 506942"/>
              <a:gd name="connsiteY2" fmla="*/ 913342 h 2711450"/>
              <a:gd name="connsiteX3" fmla="*/ 491067 w 506942"/>
              <a:gd name="connsiteY3" fmla="*/ 1237192 h 2711450"/>
              <a:gd name="connsiteX4" fmla="*/ 459317 w 506942"/>
              <a:gd name="connsiteY4" fmla="*/ 1580092 h 2711450"/>
              <a:gd name="connsiteX5" fmla="*/ 332317 w 506942"/>
              <a:gd name="connsiteY5" fmla="*/ 2056342 h 2711450"/>
              <a:gd name="connsiteX6" fmla="*/ 160867 w 506942"/>
              <a:gd name="connsiteY6" fmla="*/ 2621492 h 2711450"/>
              <a:gd name="connsiteX7" fmla="*/ 40217 w 506942"/>
              <a:gd name="connsiteY7" fmla="*/ 2596092 h 2711450"/>
              <a:gd name="connsiteX8" fmla="*/ 14817 w 506942"/>
              <a:gd name="connsiteY8" fmla="*/ 2392892 h 2711450"/>
              <a:gd name="connsiteX9" fmla="*/ 2117 w 506942"/>
              <a:gd name="connsiteY9" fmla="*/ 1846792 h 2711450"/>
              <a:gd name="connsiteX10" fmla="*/ 8467 w 506942"/>
              <a:gd name="connsiteY10" fmla="*/ 1205442 h 2711450"/>
              <a:gd name="connsiteX11" fmla="*/ 52917 w 506942"/>
              <a:gd name="connsiteY11" fmla="*/ 500592 h 2711450"/>
              <a:gd name="connsiteX12" fmla="*/ 192617 w 506942"/>
              <a:gd name="connsiteY12" fmla="*/ 17992 h 271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942" h="2711450">
                <a:moveTo>
                  <a:pt x="192617" y="17992"/>
                </a:moveTo>
                <a:cubicBezTo>
                  <a:pt x="223309" y="0"/>
                  <a:pt x="208492" y="243417"/>
                  <a:pt x="237067" y="392642"/>
                </a:cubicBezTo>
                <a:cubicBezTo>
                  <a:pt x="265642" y="541867"/>
                  <a:pt x="321734" y="772584"/>
                  <a:pt x="364067" y="913342"/>
                </a:cubicBezTo>
                <a:cubicBezTo>
                  <a:pt x="406400" y="1054100"/>
                  <a:pt x="475192" y="1126067"/>
                  <a:pt x="491067" y="1237192"/>
                </a:cubicBezTo>
                <a:cubicBezTo>
                  <a:pt x="506942" y="1348317"/>
                  <a:pt x="485775" y="1443567"/>
                  <a:pt x="459317" y="1580092"/>
                </a:cubicBezTo>
                <a:cubicBezTo>
                  <a:pt x="432859" y="1716617"/>
                  <a:pt x="382059" y="1882775"/>
                  <a:pt x="332317" y="2056342"/>
                </a:cubicBezTo>
                <a:cubicBezTo>
                  <a:pt x="282575" y="2229909"/>
                  <a:pt x="209550" y="2531534"/>
                  <a:pt x="160867" y="2621492"/>
                </a:cubicBezTo>
                <a:cubicBezTo>
                  <a:pt x="112184" y="2711450"/>
                  <a:pt x="64559" y="2634192"/>
                  <a:pt x="40217" y="2596092"/>
                </a:cubicBezTo>
                <a:cubicBezTo>
                  <a:pt x="15875" y="2557992"/>
                  <a:pt x="21167" y="2517775"/>
                  <a:pt x="14817" y="2392892"/>
                </a:cubicBezTo>
                <a:cubicBezTo>
                  <a:pt x="8467" y="2268009"/>
                  <a:pt x="3175" y="2044700"/>
                  <a:pt x="2117" y="1846792"/>
                </a:cubicBezTo>
                <a:cubicBezTo>
                  <a:pt x="1059" y="1648884"/>
                  <a:pt x="0" y="1429809"/>
                  <a:pt x="8467" y="1205442"/>
                </a:cubicBezTo>
                <a:cubicBezTo>
                  <a:pt x="16934" y="981075"/>
                  <a:pt x="24342" y="697442"/>
                  <a:pt x="52917" y="500592"/>
                </a:cubicBezTo>
                <a:cubicBezTo>
                  <a:pt x="81492" y="303742"/>
                  <a:pt x="161925" y="35984"/>
                  <a:pt x="192617" y="17992"/>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3726392" y="4174067"/>
            <a:ext cx="937683" cy="1421341"/>
          </a:xfrm>
          <a:custGeom>
            <a:avLst/>
            <a:gdLst>
              <a:gd name="connsiteX0" fmla="*/ 909108 w 937683"/>
              <a:gd name="connsiteY0" fmla="*/ 1394883 h 1421341"/>
              <a:gd name="connsiteX1" fmla="*/ 928158 w 937683"/>
              <a:gd name="connsiteY1" fmla="*/ 1305983 h 1421341"/>
              <a:gd name="connsiteX2" fmla="*/ 851958 w 937683"/>
              <a:gd name="connsiteY2" fmla="*/ 994833 h 1421341"/>
              <a:gd name="connsiteX3" fmla="*/ 686858 w 937683"/>
              <a:gd name="connsiteY3" fmla="*/ 836083 h 1421341"/>
              <a:gd name="connsiteX4" fmla="*/ 445558 w 937683"/>
              <a:gd name="connsiteY4" fmla="*/ 702733 h 1421341"/>
              <a:gd name="connsiteX5" fmla="*/ 293158 w 937683"/>
              <a:gd name="connsiteY5" fmla="*/ 550333 h 1421341"/>
              <a:gd name="connsiteX6" fmla="*/ 197908 w 937683"/>
              <a:gd name="connsiteY6" fmla="*/ 315383 h 1421341"/>
              <a:gd name="connsiteX7" fmla="*/ 51858 w 937683"/>
              <a:gd name="connsiteY7" fmla="*/ 112183 h 1421341"/>
              <a:gd name="connsiteX8" fmla="*/ 1058 w 937683"/>
              <a:gd name="connsiteY8" fmla="*/ 35983 h 1421341"/>
              <a:gd name="connsiteX9" fmla="*/ 45508 w 937683"/>
              <a:gd name="connsiteY9" fmla="*/ 328083 h 1421341"/>
              <a:gd name="connsiteX10" fmla="*/ 236008 w 937683"/>
              <a:gd name="connsiteY10" fmla="*/ 861483 h 1421341"/>
              <a:gd name="connsiteX11" fmla="*/ 470958 w 937683"/>
              <a:gd name="connsiteY11" fmla="*/ 1204383 h 1421341"/>
              <a:gd name="connsiteX12" fmla="*/ 807508 w 937683"/>
              <a:gd name="connsiteY12" fmla="*/ 1394883 h 1421341"/>
              <a:gd name="connsiteX13" fmla="*/ 909108 w 937683"/>
              <a:gd name="connsiteY13" fmla="*/ 1394883 h 142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7683" h="1421341">
                <a:moveTo>
                  <a:pt x="909108" y="1394883"/>
                </a:moveTo>
                <a:cubicBezTo>
                  <a:pt x="929216" y="1380066"/>
                  <a:pt x="937683" y="1372658"/>
                  <a:pt x="928158" y="1305983"/>
                </a:cubicBezTo>
                <a:cubicBezTo>
                  <a:pt x="918633" y="1239308"/>
                  <a:pt x="892175" y="1073150"/>
                  <a:pt x="851958" y="994833"/>
                </a:cubicBezTo>
                <a:cubicBezTo>
                  <a:pt x="811741" y="916516"/>
                  <a:pt x="754591" y="884766"/>
                  <a:pt x="686858" y="836083"/>
                </a:cubicBezTo>
                <a:cubicBezTo>
                  <a:pt x="619125" y="787400"/>
                  <a:pt x="511175" y="750358"/>
                  <a:pt x="445558" y="702733"/>
                </a:cubicBezTo>
                <a:cubicBezTo>
                  <a:pt x="379941" y="655108"/>
                  <a:pt x="334433" y="614891"/>
                  <a:pt x="293158" y="550333"/>
                </a:cubicBezTo>
                <a:cubicBezTo>
                  <a:pt x="251883" y="485775"/>
                  <a:pt x="238125" y="388408"/>
                  <a:pt x="197908" y="315383"/>
                </a:cubicBezTo>
                <a:cubicBezTo>
                  <a:pt x="157691" y="242358"/>
                  <a:pt x="84666" y="158750"/>
                  <a:pt x="51858" y="112183"/>
                </a:cubicBezTo>
                <a:cubicBezTo>
                  <a:pt x="19050" y="65616"/>
                  <a:pt x="2116" y="0"/>
                  <a:pt x="1058" y="35983"/>
                </a:cubicBezTo>
                <a:cubicBezTo>
                  <a:pt x="0" y="71966"/>
                  <a:pt x="6350" y="190500"/>
                  <a:pt x="45508" y="328083"/>
                </a:cubicBezTo>
                <a:cubicBezTo>
                  <a:pt x="84666" y="465666"/>
                  <a:pt x="165100" y="715433"/>
                  <a:pt x="236008" y="861483"/>
                </a:cubicBezTo>
                <a:cubicBezTo>
                  <a:pt x="306916" y="1007533"/>
                  <a:pt x="375708" y="1115483"/>
                  <a:pt x="470958" y="1204383"/>
                </a:cubicBezTo>
                <a:cubicBezTo>
                  <a:pt x="566208" y="1293283"/>
                  <a:pt x="729191" y="1368425"/>
                  <a:pt x="807508" y="1394883"/>
                </a:cubicBezTo>
                <a:cubicBezTo>
                  <a:pt x="885825" y="1421341"/>
                  <a:pt x="889000" y="1409700"/>
                  <a:pt x="909108" y="1394883"/>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931333" y="1193800"/>
            <a:ext cx="125942" cy="1928283"/>
          </a:xfrm>
          <a:custGeom>
            <a:avLst/>
            <a:gdLst>
              <a:gd name="connsiteX0" fmla="*/ 116417 w 125942"/>
              <a:gd name="connsiteY0" fmla="*/ 12700 h 1928283"/>
              <a:gd name="connsiteX1" fmla="*/ 33867 w 125942"/>
              <a:gd name="connsiteY1" fmla="*/ 361950 h 1928283"/>
              <a:gd name="connsiteX2" fmla="*/ 2117 w 125942"/>
              <a:gd name="connsiteY2" fmla="*/ 844550 h 1928283"/>
              <a:gd name="connsiteX3" fmla="*/ 21167 w 125942"/>
              <a:gd name="connsiteY3" fmla="*/ 1784350 h 1928283"/>
              <a:gd name="connsiteX4" fmla="*/ 59267 w 125942"/>
              <a:gd name="connsiteY4" fmla="*/ 1708150 h 1928283"/>
              <a:gd name="connsiteX5" fmla="*/ 65617 w 125942"/>
              <a:gd name="connsiteY5" fmla="*/ 1028700 h 1928283"/>
              <a:gd name="connsiteX6" fmla="*/ 91017 w 125942"/>
              <a:gd name="connsiteY6" fmla="*/ 285750 h 1928283"/>
              <a:gd name="connsiteX7" fmla="*/ 116417 w 125942"/>
              <a:gd name="connsiteY7" fmla="*/ 12700 h 192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942" h="1928283">
                <a:moveTo>
                  <a:pt x="116417" y="12700"/>
                </a:moveTo>
                <a:cubicBezTo>
                  <a:pt x="106892" y="25400"/>
                  <a:pt x="52917" y="223308"/>
                  <a:pt x="33867" y="361950"/>
                </a:cubicBezTo>
                <a:cubicBezTo>
                  <a:pt x="14817" y="500592"/>
                  <a:pt x="4234" y="607483"/>
                  <a:pt x="2117" y="844550"/>
                </a:cubicBezTo>
                <a:cubicBezTo>
                  <a:pt x="0" y="1081617"/>
                  <a:pt x="11642" y="1640417"/>
                  <a:pt x="21167" y="1784350"/>
                </a:cubicBezTo>
                <a:cubicBezTo>
                  <a:pt x="30692" y="1928283"/>
                  <a:pt x="51859" y="1834092"/>
                  <a:pt x="59267" y="1708150"/>
                </a:cubicBezTo>
                <a:cubicBezTo>
                  <a:pt x="66675" y="1582208"/>
                  <a:pt x="60325" y="1265767"/>
                  <a:pt x="65617" y="1028700"/>
                </a:cubicBezTo>
                <a:cubicBezTo>
                  <a:pt x="70909" y="791633"/>
                  <a:pt x="82550" y="452967"/>
                  <a:pt x="91017" y="285750"/>
                </a:cubicBezTo>
                <a:cubicBezTo>
                  <a:pt x="99484" y="118533"/>
                  <a:pt x="125942" y="0"/>
                  <a:pt x="116417" y="12700"/>
                </a:cubicBezTo>
                <a:close/>
              </a:path>
            </a:pathLst>
          </a:custGeom>
          <a:solidFill>
            <a:srgbClr val="4BCCEE">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3527425" y="2929467"/>
            <a:ext cx="977900" cy="2001308"/>
          </a:xfrm>
          <a:custGeom>
            <a:avLst/>
            <a:gdLst>
              <a:gd name="connsiteX0" fmla="*/ 276225 w 977900"/>
              <a:gd name="connsiteY0" fmla="*/ 10583 h 2001308"/>
              <a:gd name="connsiteX1" fmla="*/ 161925 w 977900"/>
              <a:gd name="connsiteY1" fmla="*/ 112183 h 2001308"/>
              <a:gd name="connsiteX2" fmla="*/ 111125 w 977900"/>
              <a:gd name="connsiteY2" fmla="*/ 264583 h 2001308"/>
              <a:gd name="connsiteX3" fmla="*/ 47625 w 977900"/>
              <a:gd name="connsiteY3" fmla="*/ 467783 h 2001308"/>
              <a:gd name="connsiteX4" fmla="*/ 3175 w 977900"/>
              <a:gd name="connsiteY4" fmla="*/ 563033 h 2001308"/>
              <a:gd name="connsiteX5" fmla="*/ 47625 w 977900"/>
              <a:gd name="connsiteY5" fmla="*/ 785283 h 2001308"/>
              <a:gd name="connsiteX6" fmla="*/ 288925 w 977900"/>
              <a:gd name="connsiteY6" fmla="*/ 1147233 h 2001308"/>
              <a:gd name="connsiteX7" fmla="*/ 492125 w 977900"/>
              <a:gd name="connsiteY7" fmla="*/ 1382183 h 2001308"/>
              <a:gd name="connsiteX8" fmla="*/ 682625 w 977900"/>
              <a:gd name="connsiteY8" fmla="*/ 1712383 h 2001308"/>
              <a:gd name="connsiteX9" fmla="*/ 828675 w 977900"/>
              <a:gd name="connsiteY9" fmla="*/ 1972733 h 2001308"/>
              <a:gd name="connsiteX10" fmla="*/ 968375 w 977900"/>
              <a:gd name="connsiteY10" fmla="*/ 1883833 h 2001308"/>
              <a:gd name="connsiteX11" fmla="*/ 885825 w 977900"/>
              <a:gd name="connsiteY11" fmla="*/ 1585383 h 2001308"/>
              <a:gd name="connsiteX12" fmla="*/ 720725 w 977900"/>
              <a:gd name="connsiteY12" fmla="*/ 1223433 h 2001308"/>
              <a:gd name="connsiteX13" fmla="*/ 619125 w 977900"/>
              <a:gd name="connsiteY13" fmla="*/ 950383 h 2001308"/>
              <a:gd name="connsiteX14" fmla="*/ 593725 w 977900"/>
              <a:gd name="connsiteY14" fmla="*/ 607483 h 2001308"/>
              <a:gd name="connsiteX15" fmla="*/ 574675 w 977900"/>
              <a:gd name="connsiteY15" fmla="*/ 416983 h 2001308"/>
              <a:gd name="connsiteX16" fmla="*/ 447675 w 977900"/>
              <a:gd name="connsiteY16" fmla="*/ 175683 h 2001308"/>
              <a:gd name="connsiteX17" fmla="*/ 276225 w 977900"/>
              <a:gd name="connsiteY17" fmla="*/ 10583 h 2001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7900" h="2001308">
                <a:moveTo>
                  <a:pt x="276225" y="10583"/>
                </a:moveTo>
                <a:cubicBezTo>
                  <a:pt x="228600" y="0"/>
                  <a:pt x="189442" y="69850"/>
                  <a:pt x="161925" y="112183"/>
                </a:cubicBezTo>
                <a:cubicBezTo>
                  <a:pt x="134408" y="154516"/>
                  <a:pt x="130175" y="205316"/>
                  <a:pt x="111125" y="264583"/>
                </a:cubicBezTo>
                <a:cubicBezTo>
                  <a:pt x="92075" y="323850"/>
                  <a:pt x="65617" y="418041"/>
                  <a:pt x="47625" y="467783"/>
                </a:cubicBezTo>
                <a:cubicBezTo>
                  <a:pt x="29633" y="517525"/>
                  <a:pt x="3175" y="510116"/>
                  <a:pt x="3175" y="563033"/>
                </a:cubicBezTo>
                <a:cubicBezTo>
                  <a:pt x="3175" y="615950"/>
                  <a:pt x="0" y="687916"/>
                  <a:pt x="47625" y="785283"/>
                </a:cubicBezTo>
                <a:cubicBezTo>
                  <a:pt x="95250" y="882650"/>
                  <a:pt x="214842" y="1047750"/>
                  <a:pt x="288925" y="1147233"/>
                </a:cubicBezTo>
                <a:cubicBezTo>
                  <a:pt x="363008" y="1246716"/>
                  <a:pt x="426508" y="1287991"/>
                  <a:pt x="492125" y="1382183"/>
                </a:cubicBezTo>
                <a:cubicBezTo>
                  <a:pt x="557742" y="1476375"/>
                  <a:pt x="626533" y="1613958"/>
                  <a:pt x="682625" y="1712383"/>
                </a:cubicBezTo>
                <a:cubicBezTo>
                  <a:pt x="738717" y="1810808"/>
                  <a:pt x="781050" y="1944158"/>
                  <a:pt x="828675" y="1972733"/>
                </a:cubicBezTo>
                <a:cubicBezTo>
                  <a:pt x="876300" y="2001308"/>
                  <a:pt x="958850" y="1948391"/>
                  <a:pt x="968375" y="1883833"/>
                </a:cubicBezTo>
                <a:cubicBezTo>
                  <a:pt x="977900" y="1819275"/>
                  <a:pt x="927100" y="1695450"/>
                  <a:pt x="885825" y="1585383"/>
                </a:cubicBezTo>
                <a:cubicBezTo>
                  <a:pt x="844550" y="1475316"/>
                  <a:pt x="765175" y="1329266"/>
                  <a:pt x="720725" y="1223433"/>
                </a:cubicBezTo>
                <a:cubicBezTo>
                  <a:pt x="676275" y="1117600"/>
                  <a:pt x="640292" y="1053041"/>
                  <a:pt x="619125" y="950383"/>
                </a:cubicBezTo>
                <a:cubicBezTo>
                  <a:pt x="597958" y="847725"/>
                  <a:pt x="601133" y="696383"/>
                  <a:pt x="593725" y="607483"/>
                </a:cubicBezTo>
                <a:cubicBezTo>
                  <a:pt x="586317" y="518583"/>
                  <a:pt x="599017" y="488950"/>
                  <a:pt x="574675" y="416983"/>
                </a:cubicBezTo>
                <a:cubicBezTo>
                  <a:pt x="550333" y="345016"/>
                  <a:pt x="494242" y="241300"/>
                  <a:pt x="447675" y="175683"/>
                </a:cubicBezTo>
                <a:cubicBezTo>
                  <a:pt x="401108" y="110066"/>
                  <a:pt x="323850" y="21166"/>
                  <a:pt x="276225" y="10583"/>
                </a:cubicBezTo>
                <a:close/>
              </a:path>
            </a:pathLst>
          </a:custGeom>
          <a:solidFill>
            <a:srgbClr val="4BCCEE">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1839383" y="1834092"/>
            <a:ext cx="496359" cy="3080808"/>
          </a:xfrm>
          <a:custGeom>
            <a:avLst/>
            <a:gdLst>
              <a:gd name="connsiteX0" fmla="*/ 484717 w 496359"/>
              <a:gd name="connsiteY0" fmla="*/ 39158 h 3080808"/>
              <a:gd name="connsiteX1" fmla="*/ 491067 w 496359"/>
              <a:gd name="connsiteY1" fmla="*/ 337608 h 3080808"/>
              <a:gd name="connsiteX2" fmla="*/ 491067 w 496359"/>
              <a:gd name="connsiteY2" fmla="*/ 820208 h 3080808"/>
              <a:gd name="connsiteX3" fmla="*/ 459317 w 496359"/>
              <a:gd name="connsiteY3" fmla="*/ 1309158 h 3080808"/>
              <a:gd name="connsiteX4" fmla="*/ 345017 w 496359"/>
              <a:gd name="connsiteY4" fmla="*/ 1912408 h 3080808"/>
              <a:gd name="connsiteX5" fmla="*/ 179917 w 496359"/>
              <a:gd name="connsiteY5" fmla="*/ 2553758 h 3080808"/>
              <a:gd name="connsiteX6" fmla="*/ 52917 w 496359"/>
              <a:gd name="connsiteY6" fmla="*/ 3004608 h 3080808"/>
              <a:gd name="connsiteX7" fmla="*/ 2117 w 496359"/>
              <a:gd name="connsiteY7" fmla="*/ 3010958 h 3080808"/>
              <a:gd name="connsiteX8" fmla="*/ 40217 w 496359"/>
              <a:gd name="connsiteY8" fmla="*/ 2636308 h 3080808"/>
              <a:gd name="connsiteX9" fmla="*/ 154517 w 496359"/>
              <a:gd name="connsiteY9" fmla="*/ 2102908 h 3080808"/>
              <a:gd name="connsiteX10" fmla="*/ 237067 w 496359"/>
              <a:gd name="connsiteY10" fmla="*/ 1607608 h 3080808"/>
              <a:gd name="connsiteX11" fmla="*/ 294217 w 496359"/>
              <a:gd name="connsiteY11" fmla="*/ 1277408 h 3080808"/>
              <a:gd name="connsiteX12" fmla="*/ 383117 w 496359"/>
              <a:gd name="connsiteY12" fmla="*/ 966258 h 3080808"/>
              <a:gd name="connsiteX13" fmla="*/ 446617 w 496359"/>
              <a:gd name="connsiteY13" fmla="*/ 464608 h 3080808"/>
              <a:gd name="connsiteX14" fmla="*/ 472017 w 496359"/>
              <a:gd name="connsiteY14" fmla="*/ 102658 h 3080808"/>
              <a:gd name="connsiteX15" fmla="*/ 484717 w 496359"/>
              <a:gd name="connsiteY15" fmla="*/ 39158 h 308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6359" h="3080808">
                <a:moveTo>
                  <a:pt x="484717" y="39158"/>
                </a:moveTo>
                <a:cubicBezTo>
                  <a:pt x="487892" y="78316"/>
                  <a:pt x="490009" y="207433"/>
                  <a:pt x="491067" y="337608"/>
                </a:cubicBezTo>
                <a:cubicBezTo>
                  <a:pt x="492125" y="467783"/>
                  <a:pt x="496359" y="658283"/>
                  <a:pt x="491067" y="820208"/>
                </a:cubicBezTo>
                <a:cubicBezTo>
                  <a:pt x="485775" y="982133"/>
                  <a:pt x="483659" y="1127125"/>
                  <a:pt x="459317" y="1309158"/>
                </a:cubicBezTo>
                <a:cubicBezTo>
                  <a:pt x="434975" y="1491191"/>
                  <a:pt x="391584" y="1704975"/>
                  <a:pt x="345017" y="1912408"/>
                </a:cubicBezTo>
                <a:cubicBezTo>
                  <a:pt x="298450" y="2119841"/>
                  <a:pt x="228600" y="2371725"/>
                  <a:pt x="179917" y="2553758"/>
                </a:cubicBezTo>
                <a:cubicBezTo>
                  <a:pt x="131234" y="2735791"/>
                  <a:pt x="82550" y="2928408"/>
                  <a:pt x="52917" y="3004608"/>
                </a:cubicBezTo>
                <a:cubicBezTo>
                  <a:pt x="23284" y="3080808"/>
                  <a:pt x="4234" y="3072341"/>
                  <a:pt x="2117" y="3010958"/>
                </a:cubicBezTo>
                <a:cubicBezTo>
                  <a:pt x="0" y="2949575"/>
                  <a:pt x="14817" y="2787650"/>
                  <a:pt x="40217" y="2636308"/>
                </a:cubicBezTo>
                <a:cubicBezTo>
                  <a:pt x="65617" y="2484966"/>
                  <a:pt x="121709" y="2274358"/>
                  <a:pt x="154517" y="2102908"/>
                </a:cubicBezTo>
                <a:cubicBezTo>
                  <a:pt x="187325" y="1931458"/>
                  <a:pt x="213784" y="1745191"/>
                  <a:pt x="237067" y="1607608"/>
                </a:cubicBezTo>
                <a:cubicBezTo>
                  <a:pt x="260350" y="1470025"/>
                  <a:pt x="269875" y="1384300"/>
                  <a:pt x="294217" y="1277408"/>
                </a:cubicBezTo>
                <a:cubicBezTo>
                  <a:pt x="318559" y="1170516"/>
                  <a:pt x="357717" y="1101725"/>
                  <a:pt x="383117" y="966258"/>
                </a:cubicBezTo>
                <a:cubicBezTo>
                  <a:pt x="408517" y="830791"/>
                  <a:pt x="431800" y="608541"/>
                  <a:pt x="446617" y="464608"/>
                </a:cubicBezTo>
                <a:cubicBezTo>
                  <a:pt x="461434" y="320675"/>
                  <a:pt x="464609" y="173566"/>
                  <a:pt x="472017" y="102658"/>
                </a:cubicBezTo>
                <a:cubicBezTo>
                  <a:pt x="479425" y="31750"/>
                  <a:pt x="481542" y="0"/>
                  <a:pt x="484717" y="39158"/>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7670800" y="2441575"/>
            <a:ext cx="941917" cy="2841625"/>
          </a:xfrm>
          <a:custGeom>
            <a:avLst/>
            <a:gdLst>
              <a:gd name="connsiteX0" fmla="*/ 101600 w 941917"/>
              <a:gd name="connsiteY0" fmla="*/ 2746375 h 2841625"/>
              <a:gd name="connsiteX1" fmla="*/ 44450 w 941917"/>
              <a:gd name="connsiteY1" fmla="*/ 2524125 h 2841625"/>
              <a:gd name="connsiteX2" fmla="*/ 63500 w 941917"/>
              <a:gd name="connsiteY2" fmla="*/ 2308225 h 2841625"/>
              <a:gd name="connsiteX3" fmla="*/ 241300 w 941917"/>
              <a:gd name="connsiteY3" fmla="*/ 1965325 h 2841625"/>
              <a:gd name="connsiteX4" fmla="*/ 336550 w 941917"/>
              <a:gd name="connsiteY4" fmla="*/ 1793875 h 2841625"/>
              <a:gd name="connsiteX5" fmla="*/ 330200 w 941917"/>
              <a:gd name="connsiteY5" fmla="*/ 1565275 h 2841625"/>
              <a:gd name="connsiteX6" fmla="*/ 342900 w 941917"/>
              <a:gd name="connsiteY6" fmla="*/ 1235075 h 2841625"/>
              <a:gd name="connsiteX7" fmla="*/ 400050 w 941917"/>
              <a:gd name="connsiteY7" fmla="*/ 822325 h 2841625"/>
              <a:gd name="connsiteX8" fmla="*/ 323850 w 941917"/>
              <a:gd name="connsiteY8" fmla="*/ 530225 h 2841625"/>
              <a:gd name="connsiteX9" fmla="*/ 171450 w 941917"/>
              <a:gd name="connsiteY9" fmla="*/ 282575 h 2841625"/>
              <a:gd name="connsiteX10" fmla="*/ 0 w 941917"/>
              <a:gd name="connsiteY10" fmla="*/ 28575 h 2841625"/>
              <a:gd name="connsiteX11" fmla="*/ 171450 w 941917"/>
              <a:gd name="connsiteY11" fmla="*/ 111125 h 2841625"/>
              <a:gd name="connsiteX12" fmla="*/ 419100 w 941917"/>
              <a:gd name="connsiteY12" fmla="*/ 377825 h 2841625"/>
              <a:gd name="connsiteX13" fmla="*/ 533400 w 941917"/>
              <a:gd name="connsiteY13" fmla="*/ 587375 h 2841625"/>
              <a:gd name="connsiteX14" fmla="*/ 622300 w 941917"/>
              <a:gd name="connsiteY14" fmla="*/ 650875 h 2841625"/>
              <a:gd name="connsiteX15" fmla="*/ 730250 w 941917"/>
              <a:gd name="connsiteY15" fmla="*/ 885825 h 2841625"/>
              <a:gd name="connsiteX16" fmla="*/ 863600 w 941917"/>
              <a:gd name="connsiteY16" fmla="*/ 1279525 h 2841625"/>
              <a:gd name="connsiteX17" fmla="*/ 908050 w 941917"/>
              <a:gd name="connsiteY17" fmla="*/ 1609725 h 2841625"/>
              <a:gd name="connsiteX18" fmla="*/ 920750 w 941917"/>
              <a:gd name="connsiteY18" fmla="*/ 1914525 h 2841625"/>
              <a:gd name="connsiteX19" fmla="*/ 781050 w 941917"/>
              <a:gd name="connsiteY19" fmla="*/ 2244725 h 2841625"/>
              <a:gd name="connsiteX20" fmla="*/ 514350 w 941917"/>
              <a:gd name="connsiteY20" fmla="*/ 2606675 h 2841625"/>
              <a:gd name="connsiteX21" fmla="*/ 228600 w 941917"/>
              <a:gd name="connsiteY21" fmla="*/ 2816225 h 2841625"/>
              <a:gd name="connsiteX22" fmla="*/ 101600 w 941917"/>
              <a:gd name="connsiteY22" fmla="*/ 2746375 h 284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1917" h="2841625">
                <a:moveTo>
                  <a:pt x="101600" y="2746375"/>
                </a:moveTo>
                <a:cubicBezTo>
                  <a:pt x="70908" y="2697692"/>
                  <a:pt x="50800" y="2597150"/>
                  <a:pt x="44450" y="2524125"/>
                </a:cubicBezTo>
                <a:cubicBezTo>
                  <a:pt x="38100" y="2451100"/>
                  <a:pt x="30692" y="2401358"/>
                  <a:pt x="63500" y="2308225"/>
                </a:cubicBezTo>
                <a:cubicBezTo>
                  <a:pt x="96308" y="2215092"/>
                  <a:pt x="195792" y="2051050"/>
                  <a:pt x="241300" y="1965325"/>
                </a:cubicBezTo>
                <a:cubicBezTo>
                  <a:pt x="286808" y="1879600"/>
                  <a:pt x="321733" y="1860550"/>
                  <a:pt x="336550" y="1793875"/>
                </a:cubicBezTo>
                <a:cubicBezTo>
                  <a:pt x="351367" y="1727200"/>
                  <a:pt x="329142" y="1658408"/>
                  <a:pt x="330200" y="1565275"/>
                </a:cubicBezTo>
                <a:cubicBezTo>
                  <a:pt x="331258" y="1472142"/>
                  <a:pt x="331258" y="1358900"/>
                  <a:pt x="342900" y="1235075"/>
                </a:cubicBezTo>
                <a:cubicBezTo>
                  <a:pt x="354542" y="1111250"/>
                  <a:pt x="403225" y="939800"/>
                  <a:pt x="400050" y="822325"/>
                </a:cubicBezTo>
                <a:cubicBezTo>
                  <a:pt x="396875" y="704850"/>
                  <a:pt x="361950" y="620183"/>
                  <a:pt x="323850" y="530225"/>
                </a:cubicBezTo>
                <a:cubicBezTo>
                  <a:pt x="285750" y="440267"/>
                  <a:pt x="225425" y="366183"/>
                  <a:pt x="171450" y="282575"/>
                </a:cubicBezTo>
                <a:cubicBezTo>
                  <a:pt x="117475" y="198967"/>
                  <a:pt x="0" y="57150"/>
                  <a:pt x="0" y="28575"/>
                </a:cubicBezTo>
                <a:cubicBezTo>
                  <a:pt x="0" y="0"/>
                  <a:pt x="101600" y="52917"/>
                  <a:pt x="171450" y="111125"/>
                </a:cubicBezTo>
                <a:cubicBezTo>
                  <a:pt x="241300" y="169333"/>
                  <a:pt x="358775" y="298450"/>
                  <a:pt x="419100" y="377825"/>
                </a:cubicBezTo>
                <a:cubicBezTo>
                  <a:pt x="479425" y="457200"/>
                  <a:pt x="499533" y="541867"/>
                  <a:pt x="533400" y="587375"/>
                </a:cubicBezTo>
                <a:cubicBezTo>
                  <a:pt x="567267" y="632883"/>
                  <a:pt x="589492" y="601133"/>
                  <a:pt x="622300" y="650875"/>
                </a:cubicBezTo>
                <a:cubicBezTo>
                  <a:pt x="655108" y="700617"/>
                  <a:pt x="690033" y="781050"/>
                  <a:pt x="730250" y="885825"/>
                </a:cubicBezTo>
                <a:cubicBezTo>
                  <a:pt x="770467" y="990600"/>
                  <a:pt x="833967" y="1158875"/>
                  <a:pt x="863600" y="1279525"/>
                </a:cubicBezTo>
                <a:cubicBezTo>
                  <a:pt x="893233" y="1400175"/>
                  <a:pt x="898525" y="1503892"/>
                  <a:pt x="908050" y="1609725"/>
                </a:cubicBezTo>
                <a:cubicBezTo>
                  <a:pt x="917575" y="1715558"/>
                  <a:pt x="941917" y="1808692"/>
                  <a:pt x="920750" y="1914525"/>
                </a:cubicBezTo>
                <a:cubicBezTo>
                  <a:pt x="899583" y="2020358"/>
                  <a:pt x="848783" y="2129367"/>
                  <a:pt x="781050" y="2244725"/>
                </a:cubicBezTo>
                <a:cubicBezTo>
                  <a:pt x="713317" y="2360083"/>
                  <a:pt x="606425" y="2511425"/>
                  <a:pt x="514350" y="2606675"/>
                </a:cubicBezTo>
                <a:cubicBezTo>
                  <a:pt x="422275" y="2701925"/>
                  <a:pt x="297392" y="2790825"/>
                  <a:pt x="228600" y="2816225"/>
                </a:cubicBezTo>
                <a:cubicBezTo>
                  <a:pt x="159808" y="2841625"/>
                  <a:pt x="132292" y="2795058"/>
                  <a:pt x="101600" y="2746375"/>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eeform 39"/>
          <p:cNvSpPr/>
          <p:nvPr/>
        </p:nvSpPr>
        <p:spPr>
          <a:xfrm>
            <a:off x="187325" y="2185458"/>
            <a:ext cx="2629958" cy="347134"/>
          </a:xfrm>
          <a:custGeom>
            <a:avLst/>
            <a:gdLst>
              <a:gd name="connsiteX0" fmla="*/ 708025 w 2629958"/>
              <a:gd name="connsiteY0" fmla="*/ 11642 h 347134"/>
              <a:gd name="connsiteX1" fmla="*/ 504825 w 2629958"/>
              <a:gd name="connsiteY1" fmla="*/ 5292 h 347134"/>
              <a:gd name="connsiteX2" fmla="*/ 473075 w 2629958"/>
              <a:gd name="connsiteY2" fmla="*/ 11642 h 347134"/>
              <a:gd name="connsiteX3" fmla="*/ 377825 w 2629958"/>
              <a:gd name="connsiteY3" fmla="*/ 75142 h 347134"/>
              <a:gd name="connsiteX4" fmla="*/ 161925 w 2629958"/>
              <a:gd name="connsiteY4" fmla="*/ 227542 h 347134"/>
              <a:gd name="connsiteX5" fmla="*/ 15875 w 2629958"/>
              <a:gd name="connsiteY5" fmla="*/ 329142 h 347134"/>
              <a:gd name="connsiteX6" fmla="*/ 66675 w 2629958"/>
              <a:gd name="connsiteY6" fmla="*/ 335492 h 347134"/>
              <a:gd name="connsiteX7" fmla="*/ 333375 w 2629958"/>
              <a:gd name="connsiteY7" fmla="*/ 329142 h 347134"/>
              <a:gd name="connsiteX8" fmla="*/ 835025 w 2629958"/>
              <a:gd name="connsiteY8" fmla="*/ 329142 h 347134"/>
              <a:gd name="connsiteX9" fmla="*/ 1857375 w 2629958"/>
              <a:gd name="connsiteY9" fmla="*/ 329142 h 347134"/>
              <a:gd name="connsiteX10" fmla="*/ 2365375 w 2629958"/>
              <a:gd name="connsiteY10" fmla="*/ 322792 h 347134"/>
              <a:gd name="connsiteX11" fmla="*/ 2441575 w 2629958"/>
              <a:gd name="connsiteY11" fmla="*/ 310092 h 347134"/>
              <a:gd name="connsiteX12" fmla="*/ 2524125 w 2629958"/>
              <a:gd name="connsiteY12" fmla="*/ 214842 h 347134"/>
              <a:gd name="connsiteX13" fmla="*/ 2587625 w 2629958"/>
              <a:gd name="connsiteY13" fmla="*/ 113242 h 347134"/>
              <a:gd name="connsiteX14" fmla="*/ 2555875 w 2629958"/>
              <a:gd name="connsiteY14" fmla="*/ 94192 h 347134"/>
              <a:gd name="connsiteX15" fmla="*/ 2143125 w 2629958"/>
              <a:gd name="connsiteY15" fmla="*/ 94192 h 347134"/>
              <a:gd name="connsiteX16" fmla="*/ 2098675 w 2629958"/>
              <a:gd name="connsiteY16" fmla="*/ 132292 h 347134"/>
              <a:gd name="connsiteX17" fmla="*/ 2054225 w 2629958"/>
              <a:gd name="connsiteY17" fmla="*/ 176742 h 347134"/>
              <a:gd name="connsiteX18" fmla="*/ 1876425 w 2629958"/>
              <a:gd name="connsiteY18" fmla="*/ 195792 h 347134"/>
              <a:gd name="connsiteX19" fmla="*/ 1857375 w 2629958"/>
              <a:gd name="connsiteY19" fmla="*/ 214842 h 347134"/>
              <a:gd name="connsiteX20" fmla="*/ 1704975 w 2629958"/>
              <a:gd name="connsiteY20" fmla="*/ 246592 h 347134"/>
              <a:gd name="connsiteX21" fmla="*/ 1584325 w 2629958"/>
              <a:gd name="connsiteY21" fmla="*/ 233892 h 347134"/>
              <a:gd name="connsiteX22" fmla="*/ 1501775 w 2629958"/>
              <a:gd name="connsiteY22" fmla="*/ 246592 h 347134"/>
              <a:gd name="connsiteX23" fmla="*/ 1323975 w 2629958"/>
              <a:gd name="connsiteY23" fmla="*/ 227542 h 347134"/>
              <a:gd name="connsiteX24" fmla="*/ 1260475 w 2629958"/>
              <a:gd name="connsiteY24" fmla="*/ 240242 h 347134"/>
              <a:gd name="connsiteX25" fmla="*/ 1082675 w 2629958"/>
              <a:gd name="connsiteY25" fmla="*/ 271992 h 347134"/>
              <a:gd name="connsiteX26" fmla="*/ 796925 w 2629958"/>
              <a:gd name="connsiteY26" fmla="*/ 221192 h 347134"/>
              <a:gd name="connsiteX27" fmla="*/ 733425 w 2629958"/>
              <a:gd name="connsiteY27" fmla="*/ 151342 h 347134"/>
              <a:gd name="connsiteX28" fmla="*/ 708025 w 2629958"/>
              <a:gd name="connsiteY28" fmla="*/ 62442 h 347134"/>
              <a:gd name="connsiteX29" fmla="*/ 708025 w 2629958"/>
              <a:gd name="connsiteY29" fmla="*/ 11642 h 34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29958" h="347134">
                <a:moveTo>
                  <a:pt x="708025" y="11642"/>
                </a:moveTo>
                <a:cubicBezTo>
                  <a:pt x="674158" y="2117"/>
                  <a:pt x="543983" y="5292"/>
                  <a:pt x="504825" y="5292"/>
                </a:cubicBezTo>
                <a:cubicBezTo>
                  <a:pt x="465667" y="5292"/>
                  <a:pt x="494242" y="0"/>
                  <a:pt x="473075" y="11642"/>
                </a:cubicBezTo>
                <a:cubicBezTo>
                  <a:pt x="451908" y="23284"/>
                  <a:pt x="429683" y="39159"/>
                  <a:pt x="377825" y="75142"/>
                </a:cubicBezTo>
                <a:cubicBezTo>
                  <a:pt x="325967" y="111125"/>
                  <a:pt x="161925" y="227542"/>
                  <a:pt x="161925" y="227542"/>
                </a:cubicBezTo>
                <a:cubicBezTo>
                  <a:pt x="101600" y="269875"/>
                  <a:pt x="31750" y="311150"/>
                  <a:pt x="15875" y="329142"/>
                </a:cubicBezTo>
                <a:cubicBezTo>
                  <a:pt x="0" y="347134"/>
                  <a:pt x="13758" y="335492"/>
                  <a:pt x="66675" y="335492"/>
                </a:cubicBezTo>
                <a:cubicBezTo>
                  <a:pt x="119592" y="335492"/>
                  <a:pt x="333375" y="329142"/>
                  <a:pt x="333375" y="329142"/>
                </a:cubicBezTo>
                <a:lnTo>
                  <a:pt x="835025" y="329142"/>
                </a:lnTo>
                <a:lnTo>
                  <a:pt x="1857375" y="329142"/>
                </a:lnTo>
                <a:lnTo>
                  <a:pt x="2365375" y="322792"/>
                </a:lnTo>
                <a:cubicBezTo>
                  <a:pt x="2462742" y="319617"/>
                  <a:pt x="2415117" y="328084"/>
                  <a:pt x="2441575" y="310092"/>
                </a:cubicBezTo>
                <a:cubicBezTo>
                  <a:pt x="2468033" y="292100"/>
                  <a:pt x="2499783" y="247650"/>
                  <a:pt x="2524125" y="214842"/>
                </a:cubicBezTo>
                <a:cubicBezTo>
                  <a:pt x="2548467" y="182034"/>
                  <a:pt x="2582333" y="133350"/>
                  <a:pt x="2587625" y="113242"/>
                </a:cubicBezTo>
                <a:cubicBezTo>
                  <a:pt x="2592917" y="93134"/>
                  <a:pt x="2629958" y="97367"/>
                  <a:pt x="2555875" y="94192"/>
                </a:cubicBezTo>
                <a:cubicBezTo>
                  <a:pt x="2481792" y="91017"/>
                  <a:pt x="2219325" y="87842"/>
                  <a:pt x="2143125" y="94192"/>
                </a:cubicBezTo>
                <a:cubicBezTo>
                  <a:pt x="2066925" y="100542"/>
                  <a:pt x="2113492" y="118534"/>
                  <a:pt x="2098675" y="132292"/>
                </a:cubicBezTo>
                <a:cubicBezTo>
                  <a:pt x="2083858" y="146050"/>
                  <a:pt x="2091267" y="166159"/>
                  <a:pt x="2054225" y="176742"/>
                </a:cubicBezTo>
                <a:cubicBezTo>
                  <a:pt x="2017183" y="187325"/>
                  <a:pt x="1909233" y="189442"/>
                  <a:pt x="1876425" y="195792"/>
                </a:cubicBezTo>
                <a:cubicBezTo>
                  <a:pt x="1843617" y="202142"/>
                  <a:pt x="1885950" y="206375"/>
                  <a:pt x="1857375" y="214842"/>
                </a:cubicBezTo>
                <a:cubicBezTo>
                  <a:pt x="1828800" y="223309"/>
                  <a:pt x="1750483" y="243417"/>
                  <a:pt x="1704975" y="246592"/>
                </a:cubicBezTo>
                <a:cubicBezTo>
                  <a:pt x="1659467" y="249767"/>
                  <a:pt x="1618192" y="233892"/>
                  <a:pt x="1584325" y="233892"/>
                </a:cubicBezTo>
                <a:cubicBezTo>
                  <a:pt x="1550458" y="233892"/>
                  <a:pt x="1545167" y="247650"/>
                  <a:pt x="1501775" y="246592"/>
                </a:cubicBezTo>
                <a:cubicBezTo>
                  <a:pt x="1458383" y="245534"/>
                  <a:pt x="1364192" y="228600"/>
                  <a:pt x="1323975" y="227542"/>
                </a:cubicBezTo>
                <a:cubicBezTo>
                  <a:pt x="1283758" y="226484"/>
                  <a:pt x="1260475" y="240242"/>
                  <a:pt x="1260475" y="240242"/>
                </a:cubicBezTo>
                <a:cubicBezTo>
                  <a:pt x="1220258" y="247650"/>
                  <a:pt x="1159933" y="275167"/>
                  <a:pt x="1082675" y="271992"/>
                </a:cubicBezTo>
                <a:cubicBezTo>
                  <a:pt x="1005417" y="268817"/>
                  <a:pt x="855133" y="241300"/>
                  <a:pt x="796925" y="221192"/>
                </a:cubicBezTo>
                <a:cubicBezTo>
                  <a:pt x="738717" y="201084"/>
                  <a:pt x="748242" y="177800"/>
                  <a:pt x="733425" y="151342"/>
                </a:cubicBezTo>
                <a:cubicBezTo>
                  <a:pt x="718608" y="124884"/>
                  <a:pt x="712258" y="86784"/>
                  <a:pt x="708025" y="62442"/>
                </a:cubicBezTo>
                <a:cubicBezTo>
                  <a:pt x="703792" y="38100"/>
                  <a:pt x="741892" y="21167"/>
                  <a:pt x="708025" y="11642"/>
                </a:cubicBezTo>
                <a:close/>
              </a:path>
            </a:pathLst>
          </a:custGeom>
          <a:solidFill>
            <a:srgbClr val="660066">
              <a:alpha val="30000"/>
            </a:srgbClr>
          </a:solidFill>
          <a:ln w="12700">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53"/>
          <p:cNvGrpSpPr/>
          <p:nvPr/>
        </p:nvGrpSpPr>
        <p:grpSpPr>
          <a:xfrm>
            <a:off x="4309533" y="2096558"/>
            <a:ext cx="4420557" cy="3942660"/>
            <a:chOff x="4235898" y="2087291"/>
            <a:chExt cx="4420557" cy="3942660"/>
          </a:xfrm>
        </p:grpSpPr>
        <p:sp>
          <p:nvSpPr>
            <p:cNvPr id="43" name="Freeform 42"/>
            <p:cNvSpPr/>
            <p:nvPr/>
          </p:nvSpPr>
          <p:spPr>
            <a:xfrm>
              <a:off x="4235898" y="2087291"/>
              <a:ext cx="4420557" cy="3942660"/>
            </a:xfrm>
            <a:custGeom>
              <a:avLst/>
              <a:gdLst>
                <a:gd name="connsiteX0" fmla="*/ 2465874 w 4420557"/>
                <a:gd name="connsiteY0" fmla="*/ 74305 h 3942660"/>
                <a:gd name="connsiteX1" fmla="*/ 2384804 w 4420557"/>
                <a:gd name="connsiteY1" fmla="*/ 141855 h 3942660"/>
                <a:gd name="connsiteX2" fmla="*/ 2560455 w 4420557"/>
                <a:gd name="connsiteY2" fmla="*/ 303974 h 3942660"/>
                <a:gd name="connsiteX3" fmla="*/ 2628013 w 4420557"/>
                <a:gd name="connsiteY3" fmla="*/ 695763 h 3942660"/>
                <a:gd name="connsiteX4" fmla="*/ 2628013 w 4420557"/>
                <a:gd name="connsiteY4" fmla="*/ 1020003 h 3942660"/>
                <a:gd name="connsiteX5" fmla="*/ 2438850 w 4420557"/>
                <a:gd name="connsiteY5" fmla="*/ 1168612 h 3942660"/>
                <a:gd name="connsiteX6" fmla="*/ 2060525 w 4420557"/>
                <a:gd name="connsiteY6" fmla="*/ 1033513 h 3942660"/>
                <a:gd name="connsiteX7" fmla="*/ 1587617 w 4420557"/>
                <a:gd name="connsiteY7" fmla="*/ 952453 h 3942660"/>
                <a:gd name="connsiteX8" fmla="*/ 1141733 w 4420557"/>
                <a:gd name="connsiteY8" fmla="*/ 1155102 h 3942660"/>
                <a:gd name="connsiteX9" fmla="*/ 857989 w 4420557"/>
                <a:gd name="connsiteY9" fmla="*/ 1492852 h 3942660"/>
                <a:gd name="connsiteX10" fmla="*/ 574245 w 4420557"/>
                <a:gd name="connsiteY10" fmla="*/ 1857621 h 3942660"/>
                <a:gd name="connsiteX11" fmla="*/ 344547 w 4420557"/>
                <a:gd name="connsiteY11" fmla="*/ 1911661 h 3942660"/>
                <a:gd name="connsiteX12" fmla="*/ 47291 w 4420557"/>
                <a:gd name="connsiteY12" fmla="*/ 1884641 h 3942660"/>
                <a:gd name="connsiteX13" fmla="*/ 60802 w 4420557"/>
                <a:gd name="connsiteY13" fmla="*/ 2087291 h 3942660"/>
                <a:gd name="connsiteX14" fmla="*/ 304012 w 4420557"/>
                <a:gd name="connsiteY14" fmla="*/ 2695239 h 3942660"/>
                <a:gd name="connsiteX15" fmla="*/ 452640 w 4420557"/>
                <a:gd name="connsiteY15" fmla="*/ 3195108 h 3942660"/>
                <a:gd name="connsiteX16" fmla="*/ 776919 w 4420557"/>
                <a:gd name="connsiteY16" fmla="*/ 3654447 h 3942660"/>
                <a:gd name="connsiteX17" fmla="*/ 1330896 w 4420557"/>
                <a:gd name="connsiteY17" fmla="*/ 3911137 h 3942660"/>
                <a:gd name="connsiteX18" fmla="*/ 2168618 w 4420557"/>
                <a:gd name="connsiteY18" fmla="*/ 3843587 h 3942660"/>
                <a:gd name="connsiteX19" fmla="*/ 2736106 w 4420557"/>
                <a:gd name="connsiteY19" fmla="*/ 3816567 h 3942660"/>
                <a:gd name="connsiteX20" fmla="*/ 3141456 w 4420557"/>
                <a:gd name="connsiteY20" fmla="*/ 3505838 h 3942660"/>
                <a:gd name="connsiteX21" fmla="*/ 3722456 w 4420557"/>
                <a:gd name="connsiteY21" fmla="*/ 3154578 h 3942660"/>
                <a:gd name="connsiteX22" fmla="*/ 4316968 w 4420557"/>
                <a:gd name="connsiteY22" fmla="*/ 2398020 h 3942660"/>
                <a:gd name="connsiteX23" fmla="*/ 4343991 w 4420557"/>
                <a:gd name="connsiteY23" fmla="*/ 1776561 h 3942660"/>
                <a:gd name="connsiteX24" fmla="*/ 4127805 w 4420557"/>
                <a:gd name="connsiteY24" fmla="*/ 1101063 h 3942660"/>
                <a:gd name="connsiteX25" fmla="*/ 3627874 w 4420557"/>
                <a:gd name="connsiteY25" fmla="*/ 466094 h 3942660"/>
                <a:gd name="connsiteX26" fmla="*/ 3263060 w 4420557"/>
                <a:gd name="connsiteY26" fmla="*/ 290464 h 3942660"/>
                <a:gd name="connsiteX27" fmla="*/ 2830688 w 4420557"/>
                <a:gd name="connsiteY27" fmla="*/ 33775 h 3942660"/>
                <a:gd name="connsiteX28" fmla="*/ 2465874 w 4420557"/>
                <a:gd name="connsiteY28" fmla="*/ 74305 h 394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20557" h="3942660">
                  <a:moveTo>
                    <a:pt x="2465874" y="74305"/>
                  </a:moveTo>
                  <a:cubicBezTo>
                    <a:pt x="2391560" y="92318"/>
                    <a:pt x="2369041" y="103577"/>
                    <a:pt x="2384804" y="141855"/>
                  </a:cubicBezTo>
                  <a:cubicBezTo>
                    <a:pt x="2400567" y="180133"/>
                    <a:pt x="2519920" y="211656"/>
                    <a:pt x="2560455" y="303974"/>
                  </a:cubicBezTo>
                  <a:cubicBezTo>
                    <a:pt x="2600990" y="396292"/>
                    <a:pt x="2616753" y="576425"/>
                    <a:pt x="2628013" y="695763"/>
                  </a:cubicBezTo>
                  <a:cubicBezTo>
                    <a:pt x="2639273" y="815101"/>
                    <a:pt x="2659540" y="941195"/>
                    <a:pt x="2628013" y="1020003"/>
                  </a:cubicBezTo>
                  <a:cubicBezTo>
                    <a:pt x="2596486" y="1098811"/>
                    <a:pt x="2533431" y="1166360"/>
                    <a:pt x="2438850" y="1168612"/>
                  </a:cubicBezTo>
                  <a:cubicBezTo>
                    <a:pt x="2344269" y="1170864"/>
                    <a:pt x="2202397" y="1069539"/>
                    <a:pt x="2060525" y="1033513"/>
                  </a:cubicBezTo>
                  <a:cubicBezTo>
                    <a:pt x="1918653" y="997487"/>
                    <a:pt x="1740749" y="932188"/>
                    <a:pt x="1587617" y="952453"/>
                  </a:cubicBezTo>
                  <a:cubicBezTo>
                    <a:pt x="1434485" y="972718"/>
                    <a:pt x="1263338" y="1065036"/>
                    <a:pt x="1141733" y="1155102"/>
                  </a:cubicBezTo>
                  <a:cubicBezTo>
                    <a:pt x="1020128" y="1245168"/>
                    <a:pt x="952570" y="1375766"/>
                    <a:pt x="857989" y="1492852"/>
                  </a:cubicBezTo>
                  <a:cubicBezTo>
                    <a:pt x="763408" y="1609938"/>
                    <a:pt x="659819" y="1787820"/>
                    <a:pt x="574245" y="1857621"/>
                  </a:cubicBezTo>
                  <a:cubicBezTo>
                    <a:pt x="488671" y="1927422"/>
                    <a:pt x="432373" y="1907158"/>
                    <a:pt x="344547" y="1911661"/>
                  </a:cubicBezTo>
                  <a:cubicBezTo>
                    <a:pt x="256721" y="1916164"/>
                    <a:pt x="94582" y="1855369"/>
                    <a:pt x="47291" y="1884641"/>
                  </a:cubicBezTo>
                  <a:cubicBezTo>
                    <a:pt x="0" y="1913913"/>
                    <a:pt x="18015" y="1952191"/>
                    <a:pt x="60802" y="2087291"/>
                  </a:cubicBezTo>
                  <a:cubicBezTo>
                    <a:pt x="103589" y="2222391"/>
                    <a:pt x="238706" y="2510603"/>
                    <a:pt x="304012" y="2695239"/>
                  </a:cubicBezTo>
                  <a:cubicBezTo>
                    <a:pt x="369318" y="2879875"/>
                    <a:pt x="373822" y="3035240"/>
                    <a:pt x="452640" y="3195108"/>
                  </a:cubicBezTo>
                  <a:cubicBezTo>
                    <a:pt x="531458" y="3354976"/>
                    <a:pt x="630543" y="3535109"/>
                    <a:pt x="776919" y="3654447"/>
                  </a:cubicBezTo>
                  <a:cubicBezTo>
                    <a:pt x="923295" y="3773785"/>
                    <a:pt x="1098946" y="3879614"/>
                    <a:pt x="1330896" y="3911137"/>
                  </a:cubicBezTo>
                  <a:cubicBezTo>
                    <a:pt x="1562846" y="3942660"/>
                    <a:pt x="1934416" y="3859349"/>
                    <a:pt x="2168618" y="3843587"/>
                  </a:cubicBezTo>
                  <a:cubicBezTo>
                    <a:pt x="2402820" y="3827825"/>
                    <a:pt x="2573966" y="3872858"/>
                    <a:pt x="2736106" y="3816567"/>
                  </a:cubicBezTo>
                  <a:cubicBezTo>
                    <a:pt x="2898246" y="3760276"/>
                    <a:pt x="2977064" y="3616170"/>
                    <a:pt x="3141456" y="3505838"/>
                  </a:cubicBezTo>
                  <a:cubicBezTo>
                    <a:pt x="3305848" y="3395507"/>
                    <a:pt x="3526537" y="3339214"/>
                    <a:pt x="3722456" y="3154578"/>
                  </a:cubicBezTo>
                  <a:cubicBezTo>
                    <a:pt x="3918375" y="2969942"/>
                    <a:pt x="4213379" y="2627689"/>
                    <a:pt x="4316968" y="2398020"/>
                  </a:cubicBezTo>
                  <a:cubicBezTo>
                    <a:pt x="4420557" y="2168351"/>
                    <a:pt x="4375518" y="1992720"/>
                    <a:pt x="4343991" y="1776561"/>
                  </a:cubicBezTo>
                  <a:cubicBezTo>
                    <a:pt x="4312464" y="1560402"/>
                    <a:pt x="4247158" y="1319474"/>
                    <a:pt x="4127805" y="1101063"/>
                  </a:cubicBezTo>
                  <a:cubicBezTo>
                    <a:pt x="4008452" y="882652"/>
                    <a:pt x="3771998" y="601194"/>
                    <a:pt x="3627874" y="466094"/>
                  </a:cubicBezTo>
                  <a:cubicBezTo>
                    <a:pt x="3483750" y="330994"/>
                    <a:pt x="3395924" y="362517"/>
                    <a:pt x="3263060" y="290464"/>
                  </a:cubicBezTo>
                  <a:cubicBezTo>
                    <a:pt x="3130196" y="218411"/>
                    <a:pt x="2970308" y="67550"/>
                    <a:pt x="2830688" y="33775"/>
                  </a:cubicBezTo>
                  <a:cubicBezTo>
                    <a:pt x="2691068" y="0"/>
                    <a:pt x="2540188" y="56292"/>
                    <a:pt x="2465874" y="74305"/>
                  </a:cubicBezTo>
                  <a:close/>
                </a:path>
              </a:pathLst>
            </a:custGeom>
            <a:solidFill>
              <a:schemeClr val="bg1">
                <a:alpha val="50000"/>
              </a:schemeClr>
            </a:solidFill>
            <a:ln w="444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5541433" y="4143686"/>
              <a:ext cx="1905000" cy="646331"/>
            </a:xfrm>
            <a:prstGeom prst="rect">
              <a:avLst/>
            </a:prstGeom>
            <a:noFill/>
          </p:spPr>
          <p:txBody>
            <a:bodyPr wrap="square" rtlCol="0">
              <a:spAutoFit/>
            </a:bodyPr>
            <a:lstStyle/>
            <a:p>
              <a:pPr algn="ctr"/>
              <a:r>
                <a:rPr lang="en-US" b="1" dirty="0" smtClean="0"/>
                <a:t>Anterior Compartment</a:t>
              </a:r>
              <a:endParaRPr lang="en-US" b="1" dirty="0"/>
            </a:p>
          </p:txBody>
        </p:sp>
      </p:grpSp>
      <p:grpSp>
        <p:nvGrpSpPr>
          <p:cNvPr id="20" name="Group 52"/>
          <p:cNvGrpSpPr/>
          <p:nvPr/>
        </p:nvGrpSpPr>
        <p:grpSpPr>
          <a:xfrm>
            <a:off x="3872657" y="1961458"/>
            <a:ext cx="2877978" cy="1326229"/>
            <a:chOff x="3799022" y="1952191"/>
            <a:chExt cx="2877978" cy="1326229"/>
          </a:xfrm>
        </p:grpSpPr>
        <p:sp>
          <p:nvSpPr>
            <p:cNvPr id="44" name="Freeform 43"/>
            <p:cNvSpPr/>
            <p:nvPr/>
          </p:nvSpPr>
          <p:spPr>
            <a:xfrm>
              <a:off x="3799022" y="1952191"/>
              <a:ext cx="2877978" cy="1326229"/>
            </a:xfrm>
            <a:custGeom>
              <a:avLst/>
              <a:gdLst>
                <a:gd name="connsiteX0" fmla="*/ 2875726 w 2877978"/>
                <a:gd name="connsiteY0" fmla="*/ 141855 h 1326229"/>
                <a:gd name="connsiteX1" fmla="*/ 2646029 w 2877978"/>
                <a:gd name="connsiteY1" fmla="*/ 60795 h 1326229"/>
                <a:gd name="connsiteX2" fmla="*/ 2010982 w 2877978"/>
                <a:gd name="connsiteY2" fmla="*/ 6755 h 1326229"/>
                <a:gd name="connsiteX3" fmla="*/ 1443493 w 2877978"/>
                <a:gd name="connsiteY3" fmla="*/ 101325 h 1326229"/>
                <a:gd name="connsiteX4" fmla="*/ 835469 w 2877978"/>
                <a:gd name="connsiteY4" fmla="*/ 344504 h 1326229"/>
                <a:gd name="connsiteX5" fmla="*/ 78818 w 2877978"/>
                <a:gd name="connsiteY5" fmla="*/ 925433 h 1326229"/>
                <a:gd name="connsiteX6" fmla="*/ 362562 w 2877978"/>
                <a:gd name="connsiteY6" fmla="*/ 1290202 h 1326229"/>
                <a:gd name="connsiteX7" fmla="*/ 686841 w 2877978"/>
                <a:gd name="connsiteY7" fmla="*/ 1141593 h 1326229"/>
                <a:gd name="connsiteX8" fmla="*/ 1011121 w 2877978"/>
                <a:gd name="connsiteY8" fmla="*/ 1060533 h 1326229"/>
                <a:gd name="connsiteX9" fmla="*/ 1416470 w 2877978"/>
                <a:gd name="connsiteY9" fmla="*/ 1195633 h 1326229"/>
                <a:gd name="connsiteX10" fmla="*/ 1956935 w 2877978"/>
                <a:gd name="connsiteY10" fmla="*/ 1033513 h 1326229"/>
                <a:gd name="connsiteX11" fmla="*/ 2213656 w 2877978"/>
                <a:gd name="connsiteY11" fmla="*/ 682254 h 1326229"/>
                <a:gd name="connsiteX12" fmla="*/ 2659540 w 2877978"/>
                <a:gd name="connsiteY12" fmla="*/ 276955 h 1326229"/>
                <a:gd name="connsiteX13" fmla="*/ 2875726 w 2877978"/>
                <a:gd name="connsiteY13" fmla="*/ 141855 h 13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7978" h="1326229">
                  <a:moveTo>
                    <a:pt x="2875726" y="141855"/>
                  </a:moveTo>
                  <a:cubicBezTo>
                    <a:pt x="2873474" y="105828"/>
                    <a:pt x="2790153" y="83312"/>
                    <a:pt x="2646029" y="60795"/>
                  </a:cubicBezTo>
                  <a:cubicBezTo>
                    <a:pt x="2501905" y="38278"/>
                    <a:pt x="2211404" y="0"/>
                    <a:pt x="2010982" y="6755"/>
                  </a:cubicBezTo>
                  <a:cubicBezTo>
                    <a:pt x="1810560" y="13510"/>
                    <a:pt x="1639412" y="45034"/>
                    <a:pt x="1443493" y="101325"/>
                  </a:cubicBezTo>
                  <a:cubicBezTo>
                    <a:pt x="1247574" y="157617"/>
                    <a:pt x="1062915" y="207153"/>
                    <a:pt x="835469" y="344504"/>
                  </a:cubicBezTo>
                  <a:cubicBezTo>
                    <a:pt x="608023" y="481855"/>
                    <a:pt x="157636" y="767817"/>
                    <a:pt x="78818" y="925433"/>
                  </a:cubicBezTo>
                  <a:cubicBezTo>
                    <a:pt x="0" y="1083049"/>
                    <a:pt x="261225" y="1254175"/>
                    <a:pt x="362562" y="1290202"/>
                  </a:cubicBezTo>
                  <a:cubicBezTo>
                    <a:pt x="463899" y="1326229"/>
                    <a:pt x="578748" y="1179871"/>
                    <a:pt x="686841" y="1141593"/>
                  </a:cubicBezTo>
                  <a:cubicBezTo>
                    <a:pt x="794934" y="1103315"/>
                    <a:pt x="889516" y="1051526"/>
                    <a:pt x="1011121" y="1060533"/>
                  </a:cubicBezTo>
                  <a:cubicBezTo>
                    <a:pt x="1132726" y="1069540"/>
                    <a:pt x="1258834" y="1200136"/>
                    <a:pt x="1416470" y="1195633"/>
                  </a:cubicBezTo>
                  <a:cubicBezTo>
                    <a:pt x="1574106" y="1191130"/>
                    <a:pt x="1824071" y="1119076"/>
                    <a:pt x="1956935" y="1033513"/>
                  </a:cubicBezTo>
                  <a:cubicBezTo>
                    <a:pt x="2089799" y="947950"/>
                    <a:pt x="2096555" y="808347"/>
                    <a:pt x="2213656" y="682254"/>
                  </a:cubicBezTo>
                  <a:cubicBezTo>
                    <a:pt x="2330757" y="556161"/>
                    <a:pt x="2544691" y="369273"/>
                    <a:pt x="2659540" y="276955"/>
                  </a:cubicBezTo>
                  <a:cubicBezTo>
                    <a:pt x="2774389" y="184637"/>
                    <a:pt x="2877978" y="177882"/>
                    <a:pt x="2875726" y="141855"/>
                  </a:cubicBezTo>
                  <a:close/>
                </a:path>
              </a:pathLst>
            </a:custGeom>
            <a:solidFill>
              <a:schemeClr val="bg1">
                <a:alpha val="50000"/>
              </a:schemeClr>
            </a:solidFill>
            <a:ln w="444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4199640" y="2185458"/>
              <a:ext cx="1905000" cy="646331"/>
            </a:xfrm>
            <a:prstGeom prst="rect">
              <a:avLst/>
            </a:prstGeom>
            <a:noFill/>
          </p:spPr>
          <p:txBody>
            <a:bodyPr wrap="square" rtlCol="0">
              <a:spAutoFit/>
            </a:bodyPr>
            <a:lstStyle/>
            <a:p>
              <a:pPr algn="ctr"/>
              <a:r>
                <a:rPr lang="en-US" b="1" dirty="0" smtClean="0"/>
                <a:t>Posterior Compartment</a:t>
              </a:r>
              <a:endParaRPr lang="en-US" b="1" dirty="0"/>
            </a:p>
          </p:txBody>
        </p:sp>
      </p:grpSp>
      <p:grpSp>
        <p:nvGrpSpPr>
          <p:cNvPr id="28" name="Group 54"/>
          <p:cNvGrpSpPr/>
          <p:nvPr/>
        </p:nvGrpSpPr>
        <p:grpSpPr>
          <a:xfrm>
            <a:off x="2027161" y="2936428"/>
            <a:ext cx="2816082" cy="3440236"/>
            <a:chOff x="1953526" y="2927161"/>
            <a:chExt cx="2816082" cy="3440236"/>
          </a:xfrm>
        </p:grpSpPr>
        <p:sp>
          <p:nvSpPr>
            <p:cNvPr id="45" name="Freeform 44"/>
            <p:cNvSpPr/>
            <p:nvPr/>
          </p:nvSpPr>
          <p:spPr>
            <a:xfrm>
              <a:off x="3483750" y="2927161"/>
              <a:ext cx="1285858" cy="2717756"/>
            </a:xfrm>
            <a:custGeom>
              <a:avLst/>
              <a:gdLst>
                <a:gd name="connsiteX0" fmla="*/ 772415 w 1285858"/>
                <a:gd name="connsiteY0" fmla="*/ 1017751 h 2717756"/>
                <a:gd name="connsiteX1" fmla="*/ 677834 w 1285858"/>
                <a:gd name="connsiteY1" fmla="*/ 625962 h 2717756"/>
                <a:gd name="connsiteX2" fmla="*/ 637299 w 1285858"/>
                <a:gd name="connsiteY2" fmla="*/ 315232 h 2717756"/>
                <a:gd name="connsiteX3" fmla="*/ 313020 w 1285858"/>
                <a:gd name="connsiteY3" fmla="*/ 18013 h 2717756"/>
                <a:gd name="connsiteX4" fmla="*/ 123857 w 1285858"/>
                <a:gd name="connsiteY4" fmla="*/ 207153 h 2717756"/>
                <a:gd name="connsiteX5" fmla="*/ 2252 w 1285858"/>
                <a:gd name="connsiteY5" fmla="*/ 666492 h 2717756"/>
                <a:gd name="connsiteX6" fmla="*/ 137369 w 1285858"/>
                <a:gd name="connsiteY6" fmla="*/ 1193381 h 2717756"/>
                <a:gd name="connsiteX7" fmla="*/ 299508 w 1285858"/>
                <a:gd name="connsiteY7" fmla="*/ 1841859 h 2717756"/>
                <a:gd name="connsiteX8" fmla="*/ 812950 w 1285858"/>
                <a:gd name="connsiteY8" fmla="*/ 2584908 h 2717756"/>
                <a:gd name="connsiteX9" fmla="*/ 1231811 w 1285858"/>
                <a:gd name="connsiteY9" fmla="*/ 2638948 h 2717756"/>
                <a:gd name="connsiteX10" fmla="*/ 1137230 w 1285858"/>
                <a:gd name="connsiteY10" fmla="*/ 2287689 h 2717756"/>
                <a:gd name="connsiteX11" fmla="*/ 1029137 w 1285858"/>
                <a:gd name="connsiteY11" fmla="*/ 1814839 h 2717756"/>
                <a:gd name="connsiteX12" fmla="*/ 826462 w 1285858"/>
                <a:gd name="connsiteY12" fmla="*/ 1301461 h 2717756"/>
                <a:gd name="connsiteX13" fmla="*/ 772415 w 1285858"/>
                <a:gd name="connsiteY13" fmla="*/ 1017751 h 271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5858" h="2717756">
                  <a:moveTo>
                    <a:pt x="772415" y="1017751"/>
                  </a:moveTo>
                  <a:cubicBezTo>
                    <a:pt x="747644" y="905168"/>
                    <a:pt x="700353" y="743048"/>
                    <a:pt x="677834" y="625962"/>
                  </a:cubicBezTo>
                  <a:cubicBezTo>
                    <a:pt x="655315" y="508876"/>
                    <a:pt x="698101" y="416557"/>
                    <a:pt x="637299" y="315232"/>
                  </a:cubicBezTo>
                  <a:cubicBezTo>
                    <a:pt x="576497" y="213907"/>
                    <a:pt x="398594" y="36026"/>
                    <a:pt x="313020" y="18013"/>
                  </a:cubicBezTo>
                  <a:cubicBezTo>
                    <a:pt x="227446" y="0"/>
                    <a:pt x="175652" y="99073"/>
                    <a:pt x="123857" y="207153"/>
                  </a:cubicBezTo>
                  <a:cubicBezTo>
                    <a:pt x="72062" y="315233"/>
                    <a:pt x="0" y="502121"/>
                    <a:pt x="2252" y="666492"/>
                  </a:cubicBezTo>
                  <a:cubicBezTo>
                    <a:pt x="4504" y="830863"/>
                    <a:pt x="87826" y="997487"/>
                    <a:pt x="137369" y="1193381"/>
                  </a:cubicBezTo>
                  <a:cubicBezTo>
                    <a:pt x="186912" y="1389276"/>
                    <a:pt x="186911" y="1609938"/>
                    <a:pt x="299508" y="1841859"/>
                  </a:cubicBezTo>
                  <a:cubicBezTo>
                    <a:pt x="412105" y="2073780"/>
                    <a:pt x="657566" y="2452060"/>
                    <a:pt x="812950" y="2584908"/>
                  </a:cubicBezTo>
                  <a:cubicBezTo>
                    <a:pt x="968334" y="2717756"/>
                    <a:pt x="1177764" y="2688484"/>
                    <a:pt x="1231811" y="2638948"/>
                  </a:cubicBezTo>
                  <a:cubicBezTo>
                    <a:pt x="1285858" y="2589412"/>
                    <a:pt x="1171009" y="2425040"/>
                    <a:pt x="1137230" y="2287689"/>
                  </a:cubicBezTo>
                  <a:cubicBezTo>
                    <a:pt x="1103451" y="2150338"/>
                    <a:pt x="1080932" y="1979210"/>
                    <a:pt x="1029137" y="1814839"/>
                  </a:cubicBezTo>
                  <a:cubicBezTo>
                    <a:pt x="977342" y="1650468"/>
                    <a:pt x="873753" y="1434309"/>
                    <a:pt x="826462" y="1301461"/>
                  </a:cubicBezTo>
                  <a:cubicBezTo>
                    <a:pt x="779171" y="1168613"/>
                    <a:pt x="797186" y="1130334"/>
                    <a:pt x="772415" y="1017751"/>
                  </a:cubicBezTo>
                  <a:close/>
                </a:path>
              </a:pathLst>
            </a:custGeom>
            <a:solidFill>
              <a:schemeClr val="bg1">
                <a:alpha val="50000"/>
              </a:schemeClr>
            </a:solidFill>
            <a:ln w="444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1953526" y="5444067"/>
              <a:ext cx="2246113" cy="923330"/>
            </a:xfrm>
            <a:prstGeom prst="rect">
              <a:avLst/>
            </a:prstGeom>
            <a:noFill/>
          </p:spPr>
          <p:txBody>
            <a:bodyPr wrap="square" rtlCol="0">
              <a:spAutoFit/>
            </a:bodyPr>
            <a:lstStyle/>
            <a:p>
              <a:pPr algn="ctr"/>
              <a:r>
                <a:rPr lang="en-US" b="1" dirty="0" smtClean="0"/>
                <a:t>Posterior Compartment: </a:t>
              </a:r>
              <a:r>
                <a:rPr lang="en-US" b="1" dirty="0" err="1" smtClean="0"/>
                <a:t>Radialis</a:t>
              </a:r>
              <a:r>
                <a:rPr lang="en-US" b="1" dirty="0" smtClean="0"/>
                <a:t> Muscles</a:t>
              </a:r>
              <a:endParaRPr lang="en-US" b="1" dirty="0"/>
            </a:p>
          </p:txBody>
        </p:sp>
        <p:cxnSp>
          <p:nvCxnSpPr>
            <p:cNvPr id="50" name="Straight Arrow Connector 49"/>
            <p:cNvCxnSpPr/>
            <p:nvPr/>
          </p:nvCxnSpPr>
          <p:spPr>
            <a:xfrm rot="5400000" flipH="1" flipV="1">
              <a:off x="3235854" y="4641321"/>
              <a:ext cx="843492"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52" name="TextBox 51"/>
          <p:cNvSpPr txBox="1"/>
          <p:nvPr/>
        </p:nvSpPr>
        <p:spPr>
          <a:xfrm>
            <a:off x="886883" y="0"/>
            <a:ext cx="1905000" cy="646331"/>
          </a:xfrm>
          <a:prstGeom prst="rect">
            <a:avLst/>
          </a:prstGeom>
          <a:noFill/>
        </p:spPr>
        <p:txBody>
          <a:bodyPr wrap="square" rtlCol="0">
            <a:spAutoFit/>
          </a:bodyPr>
          <a:lstStyle/>
          <a:p>
            <a:r>
              <a:rPr lang="en-US" b="1" dirty="0" smtClean="0"/>
              <a:t>Right</a:t>
            </a:r>
            <a:r>
              <a:rPr lang="en-US" b="1" dirty="0" smtClean="0"/>
              <a:t> </a:t>
            </a:r>
            <a:r>
              <a:rPr lang="en-US" b="1" dirty="0" smtClean="0"/>
              <a:t>Forearm</a:t>
            </a:r>
            <a:r>
              <a:rPr lang="en-US" b="1" dirty="0" smtClean="0"/>
              <a:t>:</a:t>
            </a:r>
          </a:p>
          <a:p>
            <a:r>
              <a:rPr lang="en-US" b="1" dirty="0" smtClean="0"/>
              <a:t>Anterior</a:t>
            </a:r>
            <a:r>
              <a:rPr lang="en-US" b="1" dirty="0" smtClean="0"/>
              <a:t> </a:t>
            </a:r>
            <a:r>
              <a:rPr lang="en-US" b="1" dirty="0" smtClean="0"/>
              <a:t>View</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1000"/>
                                        <p:tgtEl>
                                          <p:spTgt spid="4"/>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1000"/>
                                        <p:tgtEl>
                                          <p:spTgt spid="16"/>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1000"/>
                                        <p:tgtEl>
                                          <p:spTgt spid="17"/>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down)">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1000"/>
                                        <p:tgtEl>
                                          <p:spTgt spid="10"/>
                                        </p:tgtEl>
                                      </p:cBhvr>
                                    </p:animEffect>
                                  </p:childTnLst>
                                </p:cTn>
                              </p:par>
                            </p:childTnLst>
                          </p:cTn>
                        </p:par>
                        <p:par>
                          <p:cTn id="44" fill="hold">
                            <p:stCondLst>
                              <p:cond delay="1000"/>
                            </p:stCondLst>
                            <p:childTnLst>
                              <p:par>
                                <p:cTn id="45" presetID="22" presetClass="entr" presetSubtype="1"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down)">
                                      <p:cBhvr>
                                        <p:cTn id="52" dur="1000"/>
                                        <p:tgtEl>
                                          <p:spTgt spid="2"/>
                                        </p:tgtEl>
                                      </p:cBhvr>
                                    </p:animEffect>
                                  </p:childTnLst>
                                </p:cTn>
                              </p:par>
                            </p:childTnLst>
                          </p:cTn>
                        </p:par>
                        <p:par>
                          <p:cTn id="53" fill="hold">
                            <p:stCondLst>
                              <p:cond delay="1000"/>
                            </p:stCondLst>
                            <p:childTnLst>
                              <p:par>
                                <p:cTn id="54" presetID="22" presetClass="entr" presetSubtype="4"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down)">
                                      <p:cBhvr>
                                        <p:cTn id="61" dur="1000"/>
                                        <p:tgtEl>
                                          <p:spTgt spid="9"/>
                                        </p:tgtEl>
                                      </p:cBhvr>
                                    </p:animEffect>
                                  </p:childTnLst>
                                </p:cTn>
                              </p:par>
                            </p:childTnLst>
                          </p:cTn>
                        </p:par>
                        <p:par>
                          <p:cTn id="62" fill="hold">
                            <p:stCondLst>
                              <p:cond delay="1000"/>
                            </p:stCondLst>
                            <p:childTnLst>
                              <p:par>
                                <p:cTn id="63" presetID="22" presetClass="entr" presetSubtype="4"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down)">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10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childTnLst>
                                </p:cTn>
                              </p:par>
                              <p:par>
                                <p:cTn id="76" presetID="10"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9" grpId="0" animBg="1"/>
      <p:bldP spid="22" grpId="0" animBg="1"/>
      <p:bldP spid="23" grpId="0" animBg="1"/>
      <p:bldP spid="24" grpId="0" animBg="1"/>
      <p:bldP spid="16" grpId="0" animBg="1"/>
      <p:bldP spid="25" grpId="0" animBg="1"/>
      <p:bldP spid="17" grpId="0" animBg="1"/>
      <p:bldP spid="26" grpId="0" animBg="1"/>
      <p:bldP spid="10" grpId="0" animBg="1"/>
      <p:bldP spid="27" grpId="0" animBg="1"/>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Content Placeholder 5" descr="anterior_compartment_2.jpg"/>
          <p:cNvPicPr>
            <a:picLocks noGrp="1" noChangeAspect="1"/>
          </p:cNvPicPr>
          <p:nvPr>
            <p:ph sz="half" idx="2"/>
          </p:nvPr>
        </p:nvPicPr>
        <p:blipFill>
          <a:blip r:embed="rId2" cstate="print"/>
          <a:srcRect l="9231" t="-1538" r="23077" b="23077"/>
          <a:stretch>
            <a:fillRect/>
          </a:stretch>
        </p:blipFill>
        <p:spPr>
          <a:xfrm>
            <a:off x="5791200" y="762000"/>
            <a:ext cx="3352800" cy="3886200"/>
          </a:xfrm>
        </p:spPr>
      </p:pic>
      <p:pic>
        <p:nvPicPr>
          <p:cNvPr id="14" name="Content Placeholder 13" descr="forearm_superficial_muscles.jpg"/>
          <p:cNvPicPr>
            <a:picLocks noGrp="1" noChangeAspect="1"/>
          </p:cNvPicPr>
          <p:nvPr>
            <p:ph sz="half" idx="1"/>
          </p:nvPr>
        </p:nvPicPr>
        <p:blipFill>
          <a:blip r:embed="rId3" cstate="print"/>
          <a:stretch>
            <a:fillRect/>
          </a:stretch>
        </p:blipFill>
        <p:spPr>
          <a:xfrm>
            <a:off x="0" y="990600"/>
            <a:ext cx="3581400" cy="3581400"/>
          </a:xfrm>
        </p:spPr>
      </p:pic>
      <p:pic>
        <p:nvPicPr>
          <p:cNvPr id="15" name="Picture 14" descr="Fig._20.11_C.jpg"/>
          <p:cNvPicPr>
            <a:picLocks noChangeAspect="1"/>
          </p:cNvPicPr>
          <p:nvPr/>
        </p:nvPicPr>
        <p:blipFill>
          <a:blip r:embed="rId4" cstate="print"/>
          <a:stretch>
            <a:fillRect/>
          </a:stretch>
        </p:blipFill>
        <p:spPr>
          <a:xfrm>
            <a:off x="2743200" y="914400"/>
            <a:ext cx="3733800" cy="3733800"/>
          </a:xfrm>
          <a:prstGeom prst="rect">
            <a:avLst/>
          </a:prstGeom>
        </p:spPr>
      </p:pic>
      <p:sp>
        <p:nvSpPr>
          <p:cNvPr id="2" name="Title 1"/>
          <p:cNvSpPr>
            <a:spLocks noGrp="1"/>
          </p:cNvSpPr>
          <p:nvPr>
            <p:ph type="title"/>
          </p:nvPr>
        </p:nvSpPr>
        <p:spPr>
          <a:xfrm>
            <a:off x="457200" y="0"/>
            <a:ext cx="8229600" cy="1143000"/>
          </a:xfrm>
        </p:spPr>
        <p:txBody>
          <a:bodyPr>
            <a:normAutofit/>
          </a:bodyPr>
          <a:lstStyle/>
          <a:p>
            <a:r>
              <a:rPr lang="en-US" sz="2400" b="1" dirty="0" smtClean="0"/>
              <a:t>Layers of Forearm Muscle</a:t>
            </a:r>
            <a:endParaRPr lang="en-US" sz="2400" b="1" dirty="0"/>
          </a:p>
        </p:txBody>
      </p:sp>
      <p:sp>
        <p:nvSpPr>
          <p:cNvPr id="8" name="TextBox 7"/>
          <p:cNvSpPr txBox="1"/>
          <p:nvPr/>
        </p:nvSpPr>
        <p:spPr>
          <a:xfrm>
            <a:off x="838200" y="4572000"/>
            <a:ext cx="1676400" cy="369332"/>
          </a:xfrm>
          <a:prstGeom prst="rect">
            <a:avLst/>
          </a:prstGeom>
          <a:noFill/>
        </p:spPr>
        <p:txBody>
          <a:bodyPr wrap="square" rtlCol="0">
            <a:spAutoFit/>
          </a:bodyPr>
          <a:lstStyle/>
          <a:p>
            <a:r>
              <a:rPr lang="en-US" b="1" dirty="0" smtClean="0">
                <a:solidFill>
                  <a:srgbClr val="000000"/>
                </a:solidFill>
              </a:rPr>
              <a:t>Superficial</a:t>
            </a:r>
            <a:endParaRPr lang="en-US" b="1" dirty="0">
              <a:solidFill>
                <a:srgbClr val="000000"/>
              </a:solidFill>
            </a:endParaRPr>
          </a:p>
        </p:txBody>
      </p:sp>
      <p:sp>
        <p:nvSpPr>
          <p:cNvPr id="9" name="TextBox 8"/>
          <p:cNvSpPr txBox="1"/>
          <p:nvPr/>
        </p:nvSpPr>
        <p:spPr>
          <a:xfrm>
            <a:off x="3581400" y="4599612"/>
            <a:ext cx="1905000" cy="369332"/>
          </a:xfrm>
          <a:prstGeom prst="rect">
            <a:avLst/>
          </a:prstGeom>
          <a:noFill/>
        </p:spPr>
        <p:txBody>
          <a:bodyPr wrap="square" rtlCol="0">
            <a:spAutoFit/>
          </a:bodyPr>
          <a:lstStyle/>
          <a:p>
            <a:r>
              <a:rPr lang="en-US" b="1" dirty="0" smtClean="0">
                <a:solidFill>
                  <a:srgbClr val="000000"/>
                </a:solidFill>
              </a:rPr>
              <a:t>Intermediate</a:t>
            </a:r>
            <a:endParaRPr lang="en-US" b="1" dirty="0">
              <a:solidFill>
                <a:srgbClr val="000000"/>
              </a:solidFill>
            </a:endParaRPr>
          </a:p>
        </p:txBody>
      </p:sp>
      <p:sp>
        <p:nvSpPr>
          <p:cNvPr id="10" name="TextBox 9"/>
          <p:cNvSpPr txBox="1"/>
          <p:nvPr/>
        </p:nvSpPr>
        <p:spPr>
          <a:xfrm>
            <a:off x="6892785" y="4592976"/>
            <a:ext cx="1219200" cy="381000"/>
          </a:xfrm>
          <a:prstGeom prst="rect">
            <a:avLst/>
          </a:prstGeom>
          <a:noFill/>
        </p:spPr>
        <p:txBody>
          <a:bodyPr wrap="square" rtlCol="0">
            <a:spAutoFit/>
          </a:bodyPr>
          <a:lstStyle/>
          <a:p>
            <a:r>
              <a:rPr lang="en-US" b="1" dirty="0" smtClean="0">
                <a:solidFill>
                  <a:srgbClr val="000000"/>
                </a:solidFill>
              </a:rPr>
              <a:t>Deep</a:t>
            </a:r>
            <a:endParaRPr lang="en-US" b="1" dirty="0">
              <a:solidFill>
                <a:srgbClr val="000000"/>
              </a:solidFill>
            </a:endParaRPr>
          </a:p>
        </p:txBody>
      </p:sp>
      <p:sp>
        <p:nvSpPr>
          <p:cNvPr id="17" name="TextBox 16"/>
          <p:cNvSpPr txBox="1"/>
          <p:nvPr/>
        </p:nvSpPr>
        <p:spPr>
          <a:xfrm>
            <a:off x="228600" y="4953000"/>
            <a:ext cx="8534400" cy="1815882"/>
          </a:xfrm>
          <a:prstGeom prst="rect">
            <a:avLst/>
          </a:prstGeom>
          <a:noFill/>
        </p:spPr>
        <p:txBody>
          <a:bodyPr wrap="square" rtlCol="0">
            <a:spAutoFit/>
          </a:bodyPr>
          <a:lstStyle/>
          <a:p>
            <a:r>
              <a:rPr lang="en-US" sz="1600" dirty="0" smtClean="0"/>
              <a:t>Now that we have looked at the bones and ligaments of the forearm and elbow, we turn our attention to the musculature of the forearm. Take note that the forearm has three general compartment layers or levels of muscle. Each of these layers is pictured above. </a:t>
            </a:r>
          </a:p>
          <a:p>
            <a:endParaRPr lang="en-US" sz="1600" dirty="0" smtClean="0"/>
          </a:p>
          <a:p>
            <a:r>
              <a:rPr lang="en-US" sz="1600" dirty="0" smtClean="0">
                <a:solidFill>
                  <a:srgbClr val="000000"/>
                </a:solidFill>
              </a:rPr>
              <a:t>The </a:t>
            </a:r>
            <a:r>
              <a:rPr lang="en-US" sz="1600" b="1" dirty="0" smtClean="0">
                <a:solidFill>
                  <a:srgbClr val="000000"/>
                </a:solidFill>
              </a:rPr>
              <a:t>superficial</a:t>
            </a:r>
            <a:r>
              <a:rPr lang="en-US" sz="1600" dirty="0" smtClean="0">
                <a:solidFill>
                  <a:srgbClr val="000000"/>
                </a:solidFill>
              </a:rPr>
              <a:t>, </a:t>
            </a:r>
            <a:r>
              <a:rPr lang="en-US" sz="1600" b="1" dirty="0" smtClean="0">
                <a:solidFill>
                  <a:srgbClr val="000000"/>
                </a:solidFill>
              </a:rPr>
              <a:t>intermediate</a:t>
            </a:r>
            <a:r>
              <a:rPr lang="en-US" sz="1600" dirty="0" smtClean="0">
                <a:solidFill>
                  <a:srgbClr val="000000"/>
                </a:solidFill>
              </a:rPr>
              <a:t>, and </a:t>
            </a:r>
            <a:r>
              <a:rPr lang="en-US" sz="1600" b="1" dirty="0" smtClean="0">
                <a:solidFill>
                  <a:srgbClr val="000000"/>
                </a:solidFill>
              </a:rPr>
              <a:t>deep</a:t>
            </a:r>
            <a:r>
              <a:rPr lang="en-US" sz="1600" dirty="0" smtClean="0">
                <a:solidFill>
                  <a:srgbClr val="000000"/>
                </a:solidFill>
              </a:rPr>
              <a:t> layers are </a:t>
            </a:r>
            <a:r>
              <a:rPr lang="en-US" sz="1600" dirty="0" smtClean="0"/>
              <a:t>all found close to one another. In the next slides we will detail each of these groups of muscles with their organization and function.</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838200" y="0"/>
            <a:ext cx="7543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Forearm: Anterior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j-lt"/>
                <a:ea typeface="+mj-ea"/>
                <a:cs typeface="+mj-cs"/>
              </a:rPr>
              <a:t>[</a:t>
            </a:r>
            <a:r>
              <a:rPr lang="en-US" sz="2800" b="1" dirty="0" smtClean="0">
                <a:latin typeface="+mj-lt"/>
                <a:ea typeface="+mj-ea"/>
                <a:cs typeface="+mj-cs"/>
              </a:rPr>
              <a:t>S</a:t>
            </a:r>
            <a:r>
              <a:rPr lang="en-US" sz="2800" b="1" noProof="0" dirty="0" err="1" smtClean="0">
                <a:latin typeface="+mj-lt"/>
                <a:ea typeface="+mj-ea"/>
                <a:cs typeface="+mj-cs"/>
              </a:rPr>
              <a:t>uperficial</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3" name="TextBox 2"/>
          <p:cNvSpPr txBox="1"/>
          <p:nvPr/>
        </p:nvSpPr>
        <p:spPr>
          <a:xfrm>
            <a:off x="609600" y="609600"/>
            <a:ext cx="1905000" cy="646331"/>
          </a:xfrm>
          <a:prstGeom prst="rect">
            <a:avLst/>
          </a:prstGeom>
          <a:noFill/>
        </p:spPr>
        <p:txBody>
          <a:bodyPr wrap="square" rtlCol="0">
            <a:spAutoFit/>
          </a:bodyPr>
          <a:lstStyle/>
          <a:p>
            <a:r>
              <a:rPr lang="en-US" b="1" dirty="0" smtClean="0"/>
              <a:t>Right </a:t>
            </a:r>
            <a:r>
              <a:rPr lang="en-US" b="1" dirty="0" err="1" smtClean="0"/>
              <a:t>Fprearm</a:t>
            </a:r>
            <a:r>
              <a:rPr lang="en-US" b="1" dirty="0" smtClean="0"/>
              <a:t>:</a:t>
            </a:r>
          </a:p>
          <a:p>
            <a:r>
              <a:rPr lang="en-US" b="1" dirty="0" smtClean="0"/>
              <a:t>Anterior View</a:t>
            </a:r>
            <a:endParaRPr lang="en-US" b="1" dirty="0"/>
          </a:p>
        </p:txBody>
      </p:sp>
      <p:pic>
        <p:nvPicPr>
          <p:cNvPr id="4" name="Picture 3" descr="Picture 26.png"/>
          <p:cNvPicPr>
            <a:picLocks noChangeAspect="1"/>
          </p:cNvPicPr>
          <p:nvPr/>
        </p:nvPicPr>
        <p:blipFill>
          <a:blip r:embed="rId2"/>
          <a:stretch>
            <a:fillRect/>
          </a:stretch>
        </p:blipFill>
        <p:spPr>
          <a:xfrm>
            <a:off x="228600" y="1316037"/>
            <a:ext cx="1955081" cy="5541963"/>
          </a:xfrm>
          <a:prstGeom prst="rect">
            <a:avLst/>
          </a:prstGeom>
        </p:spPr>
      </p:pic>
      <p:sp>
        <p:nvSpPr>
          <p:cNvPr id="10" name="Content Placeholder 3"/>
          <p:cNvSpPr>
            <a:spLocks noGrp="1"/>
          </p:cNvSpPr>
          <p:nvPr>
            <p:ph sz="half" idx="2"/>
          </p:nvPr>
        </p:nvSpPr>
        <p:spPr>
          <a:xfrm>
            <a:off x="3200400" y="1036637"/>
            <a:ext cx="5486400" cy="4983163"/>
          </a:xfrm>
        </p:spPr>
        <p:txBody>
          <a:bodyPr>
            <a:noAutofit/>
          </a:bodyPr>
          <a:lstStyle/>
          <a:p>
            <a:pPr marL="0" indent="0">
              <a:buNone/>
            </a:pPr>
            <a:r>
              <a:rPr lang="en-US" sz="1800" dirty="0" smtClean="0"/>
              <a:t>Most  of the muscles of the anterior compartment are flexors of the wrist and fingers. These muscles arise proximally from the medial epicondyle. The two prominent tendons that you can palpate at the wrist belong to the </a:t>
            </a:r>
            <a:r>
              <a:rPr lang="en-US" sz="1800" b="1" dirty="0" err="1" smtClean="0">
                <a:solidFill>
                  <a:srgbClr val="FF80E2"/>
                </a:solidFill>
              </a:rPr>
              <a:t>palmarus</a:t>
            </a:r>
            <a:r>
              <a:rPr lang="en-US" sz="1800" b="1" dirty="0" smtClean="0">
                <a:solidFill>
                  <a:srgbClr val="FF80E2"/>
                </a:solidFill>
              </a:rPr>
              <a:t> </a:t>
            </a:r>
            <a:r>
              <a:rPr lang="en-US" sz="1800" b="1" dirty="0" err="1" smtClean="0">
                <a:solidFill>
                  <a:srgbClr val="FF80E2"/>
                </a:solidFill>
              </a:rPr>
              <a:t>longus</a:t>
            </a:r>
            <a:r>
              <a:rPr lang="en-US" sz="1800" dirty="0" smtClean="0">
                <a:solidFill>
                  <a:srgbClr val="0070C0"/>
                </a:solidFill>
              </a:rPr>
              <a:t> </a:t>
            </a:r>
            <a:r>
              <a:rPr lang="en-US" sz="1800" dirty="0" smtClean="0"/>
              <a:t>and the </a:t>
            </a:r>
            <a:r>
              <a:rPr lang="en-US" sz="1800" b="1" dirty="0" smtClean="0">
                <a:solidFill>
                  <a:srgbClr val="94322B"/>
                </a:solidFill>
              </a:rPr>
              <a:t>flexor </a:t>
            </a:r>
            <a:r>
              <a:rPr lang="en-US" sz="1800" b="1" dirty="0" err="1" smtClean="0">
                <a:solidFill>
                  <a:srgbClr val="94322B"/>
                </a:solidFill>
              </a:rPr>
              <a:t>carpi</a:t>
            </a:r>
            <a:r>
              <a:rPr lang="en-US" sz="1800" b="1" dirty="0" smtClean="0">
                <a:solidFill>
                  <a:srgbClr val="94322B"/>
                </a:solidFill>
              </a:rPr>
              <a:t> </a:t>
            </a:r>
            <a:r>
              <a:rPr lang="en-US" sz="1800" b="1" dirty="0" err="1" smtClean="0">
                <a:solidFill>
                  <a:srgbClr val="94322B"/>
                </a:solidFill>
              </a:rPr>
              <a:t>radialis</a:t>
            </a:r>
            <a:r>
              <a:rPr lang="en-US" sz="1800" dirty="0" smtClean="0"/>
              <a:t>.</a:t>
            </a:r>
          </a:p>
          <a:p>
            <a:pPr marL="0" indent="0">
              <a:buNone/>
            </a:pPr>
            <a:endParaRPr lang="en-US" sz="1800" dirty="0" smtClean="0"/>
          </a:p>
          <a:p>
            <a:pPr marL="0" indent="0">
              <a:buNone/>
            </a:pPr>
            <a:r>
              <a:rPr lang="en-US" sz="1800" dirty="0" smtClean="0"/>
              <a:t>The </a:t>
            </a:r>
            <a:r>
              <a:rPr lang="en-US" sz="1800" b="1" dirty="0" smtClean="0">
                <a:solidFill>
                  <a:srgbClr val="94322B"/>
                </a:solidFill>
              </a:rPr>
              <a:t>flexor </a:t>
            </a:r>
            <a:r>
              <a:rPr lang="en-US" sz="1800" b="1" dirty="0" err="1" smtClean="0">
                <a:solidFill>
                  <a:srgbClr val="94322B"/>
                </a:solidFill>
              </a:rPr>
              <a:t>carpi</a:t>
            </a:r>
            <a:r>
              <a:rPr lang="en-US" sz="1800" b="1" dirty="0" smtClean="0">
                <a:solidFill>
                  <a:srgbClr val="94322B"/>
                </a:solidFill>
              </a:rPr>
              <a:t> </a:t>
            </a:r>
            <a:r>
              <a:rPr lang="en-US" sz="1800" b="1" dirty="0" err="1" smtClean="0">
                <a:solidFill>
                  <a:srgbClr val="94322B"/>
                </a:solidFill>
              </a:rPr>
              <a:t>radialis</a:t>
            </a:r>
            <a:r>
              <a:rPr lang="en-US" sz="1800" b="1" dirty="0" smtClean="0">
                <a:solidFill>
                  <a:srgbClr val="94322B"/>
                </a:solidFill>
              </a:rPr>
              <a:t> </a:t>
            </a:r>
            <a:r>
              <a:rPr lang="en-US" sz="1800" dirty="0" smtClean="0"/>
              <a:t>is an important landmark for finding the radial artery, where the pulse is usually taken.</a:t>
            </a:r>
          </a:p>
          <a:p>
            <a:pPr marL="0" indent="0">
              <a:buNone/>
            </a:pPr>
            <a:r>
              <a:rPr lang="en-US" sz="1800" dirty="0" smtClean="0"/>
              <a:t>The</a:t>
            </a:r>
            <a:r>
              <a:rPr lang="en-US" sz="1800" b="1" dirty="0" smtClean="0">
                <a:solidFill>
                  <a:srgbClr val="0070C0"/>
                </a:solidFill>
              </a:rPr>
              <a:t> </a:t>
            </a:r>
            <a:r>
              <a:rPr lang="en-US" sz="1800" b="1" dirty="0" err="1" smtClean="0">
                <a:solidFill>
                  <a:srgbClr val="0070C0"/>
                </a:solidFill>
              </a:rPr>
              <a:t>pronator</a:t>
            </a:r>
            <a:r>
              <a:rPr lang="en-US" sz="1800" b="1" dirty="0" smtClean="0">
                <a:solidFill>
                  <a:srgbClr val="0070C0"/>
                </a:solidFill>
              </a:rPr>
              <a:t> </a:t>
            </a:r>
            <a:r>
              <a:rPr lang="en-US" sz="1800" b="1" dirty="0" err="1" smtClean="0">
                <a:solidFill>
                  <a:srgbClr val="0070C0"/>
                </a:solidFill>
              </a:rPr>
              <a:t>teres</a:t>
            </a:r>
            <a:r>
              <a:rPr lang="en-US" sz="1800" b="1" dirty="0" smtClean="0">
                <a:solidFill>
                  <a:srgbClr val="0070C0"/>
                </a:solidFill>
              </a:rPr>
              <a:t> </a:t>
            </a:r>
            <a:r>
              <a:rPr lang="en-US" sz="1800" dirty="0" smtClean="0"/>
              <a:t>muscle </a:t>
            </a:r>
            <a:r>
              <a:rPr lang="en-US" sz="1800" dirty="0" err="1" smtClean="0"/>
              <a:t>pronates</a:t>
            </a:r>
            <a:r>
              <a:rPr lang="en-US" sz="1800" dirty="0" smtClean="0"/>
              <a:t> the forearm and flexes the elbow.</a:t>
            </a:r>
            <a:endParaRPr lang="en-US" sz="1800" b="1" dirty="0" smtClean="0">
              <a:solidFill>
                <a:srgbClr val="0070C0"/>
              </a:solidFill>
            </a:endParaRPr>
          </a:p>
          <a:p>
            <a:pPr marL="0" indent="0">
              <a:buNone/>
            </a:pPr>
            <a:r>
              <a:rPr lang="en-US" sz="1800" b="1" dirty="0" smtClean="0">
                <a:solidFill>
                  <a:schemeClr val="accent6">
                    <a:lumMod val="75000"/>
                  </a:schemeClr>
                </a:solidFill>
              </a:rPr>
              <a:t>Flexor </a:t>
            </a:r>
            <a:r>
              <a:rPr lang="en-US" sz="1800" b="1" dirty="0" err="1" smtClean="0">
                <a:solidFill>
                  <a:schemeClr val="accent6">
                    <a:lumMod val="75000"/>
                  </a:schemeClr>
                </a:solidFill>
              </a:rPr>
              <a:t>carpi</a:t>
            </a:r>
            <a:r>
              <a:rPr lang="en-US" sz="1800" b="1" dirty="0" smtClean="0">
                <a:solidFill>
                  <a:schemeClr val="accent6">
                    <a:lumMod val="75000"/>
                  </a:schemeClr>
                </a:solidFill>
              </a:rPr>
              <a:t> </a:t>
            </a:r>
            <a:r>
              <a:rPr lang="en-US" sz="1800" b="1" dirty="0" err="1" smtClean="0">
                <a:solidFill>
                  <a:schemeClr val="accent6">
                    <a:lumMod val="75000"/>
                  </a:schemeClr>
                </a:solidFill>
              </a:rPr>
              <a:t>ulnaris</a:t>
            </a:r>
            <a:r>
              <a:rPr lang="en-US" sz="1800" b="1" dirty="0" smtClean="0">
                <a:solidFill>
                  <a:schemeClr val="accent6">
                    <a:lumMod val="75000"/>
                  </a:schemeClr>
                </a:solidFill>
              </a:rPr>
              <a:t> </a:t>
            </a:r>
            <a:r>
              <a:rPr lang="en-US" sz="1800" dirty="0" smtClean="0"/>
              <a:t>flexes and </a:t>
            </a:r>
            <a:r>
              <a:rPr lang="en-US" sz="1800" dirty="0" err="1" smtClean="0"/>
              <a:t>aDducts</a:t>
            </a:r>
            <a:r>
              <a:rPr lang="en-US" sz="1800" dirty="0" smtClean="0"/>
              <a:t> the wrist; and fixes the </a:t>
            </a:r>
            <a:r>
              <a:rPr lang="en-US" sz="1800" dirty="0" err="1" smtClean="0"/>
              <a:t>writst</a:t>
            </a:r>
            <a:r>
              <a:rPr lang="en-US" sz="1800" dirty="0" smtClean="0"/>
              <a:t> during extension of the fingers.</a:t>
            </a:r>
            <a:endParaRPr lang="en-US" sz="1800" dirty="0" smtClean="0">
              <a:solidFill>
                <a:srgbClr val="0070C0"/>
              </a:solidFill>
            </a:endParaRPr>
          </a:p>
          <a:p>
            <a:pPr marL="0" indent="0">
              <a:buNone/>
            </a:pPr>
            <a:r>
              <a:rPr lang="en-US" sz="1800" u="sng" dirty="0" smtClean="0">
                <a:solidFill>
                  <a:srgbClr val="0070C0"/>
                </a:solidFill>
              </a:rPr>
              <a:t>Did You Know (?)</a:t>
            </a:r>
            <a:r>
              <a:rPr lang="en-US" sz="1800" dirty="0" smtClean="0">
                <a:solidFill>
                  <a:srgbClr val="0070C0"/>
                </a:solidFill>
              </a:rPr>
              <a:t> The </a:t>
            </a:r>
            <a:r>
              <a:rPr lang="en-US" sz="1800" b="1" dirty="0" err="1" smtClean="0">
                <a:solidFill>
                  <a:srgbClr val="FF80E2"/>
                </a:solidFill>
              </a:rPr>
              <a:t>palmarus</a:t>
            </a:r>
            <a:r>
              <a:rPr lang="en-US" sz="1800" b="1" dirty="0" smtClean="0">
                <a:solidFill>
                  <a:srgbClr val="FF80E2"/>
                </a:solidFill>
              </a:rPr>
              <a:t> </a:t>
            </a:r>
            <a:r>
              <a:rPr lang="en-US" sz="1800" b="1" dirty="0" err="1" smtClean="0">
                <a:solidFill>
                  <a:srgbClr val="FF80E2"/>
                </a:solidFill>
              </a:rPr>
              <a:t>longus</a:t>
            </a:r>
            <a:r>
              <a:rPr lang="en-US" sz="1800" b="1" dirty="0" smtClean="0">
                <a:solidFill>
                  <a:srgbClr val="FF80E2"/>
                </a:solidFill>
              </a:rPr>
              <a:t> </a:t>
            </a:r>
            <a:r>
              <a:rPr lang="en-US" sz="1800" dirty="0" smtClean="0">
                <a:solidFill>
                  <a:srgbClr val="0070C0"/>
                </a:solidFill>
              </a:rPr>
              <a:t>is absent in about 14% of the population. To see if you have one, flex your wrist and touch the tips of your thumb and little finger together. If present, the </a:t>
            </a:r>
            <a:r>
              <a:rPr lang="en-US" sz="1800" dirty="0" err="1" smtClean="0">
                <a:solidFill>
                  <a:srgbClr val="0070C0"/>
                </a:solidFill>
              </a:rPr>
              <a:t>palmarus</a:t>
            </a:r>
            <a:r>
              <a:rPr lang="en-US" sz="1800" dirty="0" smtClean="0">
                <a:solidFill>
                  <a:srgbClr val="0070C0"/>
                </a:solidFill>
              </a:rPr>
              <a:t> </a:t>
            </a:r>
            <a:r>
              <a:rPr lang="en-US" sz="1800" dirty="0" err="1" smtClean="0">
                <a:solidFill>
                  <a:srgbClr val="0070C0"/>
                </a:solidFill>
              </a:rPr>
              <a:t>longus</a:t>
            </a:r>
            <a:r>
              <a:rPr lang="en-US" sz="1800" dirty="0" smtClean="0">
                <a:solidFill>
                  <a:srgbClr val="0070C0"/>
                </a:solidFill>
              </a:rPr>
              <a:t> tendon will stand up prominently on the wrist.</a:t>
            </a:r>
            <a:endParaRPr lang="en-US" sz="1800" u="sng" dirty="0">
              <a:solidFill>
                <a:srgbClr val="0070C0"/>
              </a:solidFill>
            </a:endParaRPr>
          </a:p>
        </p:txBody>
      </p:sp>
      <p:sp>
        <p:nvSpPr>
          <p:cNvPr id="11" name="Rounded Rectangle 10"/>
          <p:cNvSpPr/>
          <p:nvPr/>
        </p:nvSpPr>
        <p:spPr>
          <a:xfrm>
            <a:off x="3048000" y="5181600"/>
            <a:ext cx="5638800" cy="1600200"/>
          </a:xfrm>
          <a:prstGeom prst="round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595967" y="2567517"/>
            <a:ext cx="1299633" cy="3299883"/>
            <a:chOff x="1595967" y="2567517"/>
            <a:chExt cx="1299633" cy="3299883"/>
          </a:xfrm>
        </p:grpSpPr>
        <p:sp>
          <p:nvSpPr>
            <p:cNvPr id="9" name="Freeform 8"/>
            <p:cNvSpPr/>
            <p:nvPr/>
          </p:nvSpPr>
          <p:spPr>
            <a:xfrm>
              <a:off x="1595967" y="2567517"/>
              <a:ext cx="376766" cy="2332566"/>
            </a:xfrm>
            <a:custGeom>
              <a:avLst/>
              <a:gdLst>
                <a:gd name="connsiteX0" fmla="*/ 347133 w 376766"/>
                <a:gd name="connsiteY0" fmla="*/ 29633 h 2332566"/>
                <a:gd name="connsiteX1" fmla="*/ 372533 w 376766"/>
                <a:gd name="connsiteY1" fmla="*/ 518583 h 2332566"/>
                <a:gd name="connsiteX2" fmla="*/ 321733 w 376766"/>
                <a:gd name="connsiteY2" fmla="*/ 937683 h 2332566"/>
                <a:gd name="connsiteX3" fmla="*/ 169333 w 376766"/>
                <a:gd name="connsiteY3" fmla="*/ 1642533 h 2332566"/>
                <a:gd name="connsiteX4" fmla="*/ 67733 w 376766"/>
                <a:gd name="connsiteY4" fmla="*/ 2137833 h 2332566"/>
                <a:gd name="connsiteX5" fmla="*/ 35983 w 376766"/>
                <a:gd name="connsiteY5" fmla="*/ 2315633 h 2332566"/>
                <a:gd name="connsiteX6" fmla="*/ 4233 w 376766"/>
                <a:gd name="connsiteY6" fmla="*/ 2239433 h 2332566"/>
                <a:gd name="connsiteX7" fmla="*/ 61383 w 376766"/>
                <a:gd name="connsiteY7" fmla="*/ 1845733 h 2332566"/>
                <a:gd name="connsiteX8" fmla="*/ 169333 w 376766"/>
                <a:gd name="connsiteY8" fmla="*/ 1331383 h 2332566"/>
                <a:gd name="connsiteX9" fmla="*/ 207433 w 376766"/>
                <a:gd name="connsiteY9" fmla="*/ 994833 h 2332566"/>
                <a:gd name="connsiteX10" fmla="*/ 245533 w 376766"/>
                <a:gd name="connsiteY10" fmla="*/ 651933 h 2332566"/>
                <a:gd name="connsiteX11" fmla="*/ 315383 w 376766"/>
                <a:gd name="connsiteY11" fmla="*/ 340783 h 2332566"/>
                <a:gd name="connsiteX12" fmla="*/ 347133 w 376766"/>
                <a:gd name="connsiteY12" fmla="*/ 29633 h 233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6766" h="2332566">
                  <a:moveTo>
                    <a:pt x="347133" y="29633"/>
                  </a:moveTo>
                  <a:cubicBezTo>
                    <a:pt x="356658" y="59266"/>
                    <a:pt x="376766" y="367241"/>
                    <a:pt x="372533" y="518583"/>
                  </a:cubicBezTo>
                  <a:cubicBezTo>
                    <a:pt x="368300" y="669925"/>
                    <a:pt x="355600" y="750358"/>
                    <a:pt x="321733" y="937683"/>
                  </a:cubicBezTo>
                  <a:cubicBezTo>
                    <a:pt x="287866" y="1125008"/>
                    <a:pt x="211666" y="1442508"/>
                    <a:pt x="169333" y="1642533"/>
                  </a:cubicBezTo>
                  <a:cubicBezTo>
                    <a:pt x="127000" y="1842558"/>
                    <a:pt x="89958" y="2025650"/>
                    <a:pt x="67733" y="2137833"/>
                  </a:cubicBezTo>
                  <a:cubicBezTo>
                    <a:pt x="45508" y="2250016"/>
                    <a:pt x="46566" y="2298700"/>
                    <a:pt x="35983" y="2315633"/>
                  </a:cubicBezTo>
                  <a:cubicBezTo>
                    <a:pt x="25400" y="2332566"/>
                    <a:pt x="0" y="2317750"/>
                    <a:pt x="4233" y="2239433"/>
                  </a:cubicBezTo>
                  <a:cubicBezTo>
                    <a:pt x="8466" y="2161116"/>
                    <a:pt x="33866" y="1997075"/>
                    <a:pt x="61383" y="1845733"/>
                  </a:cubicBezTo>
                  <a:cubicBezTo>
                    <a:pt x="88900" y="1694391"/>
                    <a:pt x="144991" y="1473200"/>
                    <a:pt x="169333" y="1331383"/>
                  </a:cubicBezTo>
                  <a:cubicBezTo>
                    <a:pt x="193675" y="1189566"/>
                    <a:pt x="194733" y="1108075"/>
                    <a:pt x="207433" y="994833"/>
                  </a:cubicBezTo>
                  <a:cubicBezTo>
                    <a:pt x="220133" y="881591"/>
                    <a:pt x="227541" y="760941"/>
                    <a:pt x="245533" y="651933"/>
                  </a:cubicBezTo>
                  <a:cubicBezTo>
                    <a:pt x="263525" y="542925"/>
                    <a:pt x="299508" y="443441"/>
                    <a:pt x="315383" y="340783"/>
                  </a:cubicBezTo>
                  <a:cubicBezTo>
                    <a:pt x="331258" y="238125"/>
                    <a:pt x="337608" y="0"/>
                    <a:pt x="347133" y="29633"/>
                  </a:cubicBezTo>
                  <a:close/>
                </a:path>
              </a:pathLst>
            </a:custGeom>
            <a:solidFill>
              <a:srgbClr val="FF9432">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rot="16200000" flipV="1">
              <a:off x="1333500" y="4229100"/>
              <a:ext cx="1295400" cy="152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676400" y="4944070"/>
              <a:ext cx="1219200" cy="923330"/>
            </a:xfrm>
            <a:prstGeom prst="rect">
              <a:avLst/>
            </a:prstGeom>
            <a:noFill/>
          </p:spPr>
          <p:txBody>
            <a:bodyPr wrap="square" rtlCol="0">
              <a:spAutoFit/>
            </a:bodyPr>
            <a:lstStyle/>
            <a:p>
              <a:r>
                <a:rPr lang="en-US" dirty="0" smtClean="0"/>
                <a:t>Flexor </a:t>
              </a:r>
              <a:r>
                <a:rPr lang="en-US" dirty="0" err="1" smtClean="0"/>
                <a:t>carpi</a:t>
              </a:r>
              <a:r>
                <a:rPr lang="en-US" dirty="0" smtClean="0"/>
                <a:t> </a:t>
              </a:r>
              <a:r>
                <a:rPr lang="en-US" dirty="0" err="1" smtClean="0"/>
                <a:t>ulnaris</a:t>
              </a:r>
              <a:endParaRPr lang="en-US" dirty="0"/>
            </a:p>
          </p:txBody>
        </p:sp>
      </p:grpSp>
      <p:grpSp>
        <p:nvGrpSpPr>
          <p:cNvPr id="24" name="Group 23"/>
          <p:cNvGrpSpPr/>
          <p:nvPr/>
        </p:nvGrpSpPr>
        <p:grpSpPr>
          <a:xfrm>
            <a:off x="1420283" y="1295400"/>
            <a:ext cx="1932517" cy="2882900"/>
            <a:chOff x="1420283" y="1295400"/>
            <a:chExt cx="1932517" cy="2882900"/>
          </a:xfrm>
        </p:grpSpPr>
        <p:sp>
          <p:nvSpPr>
            <p:cNvPr id="8" name="Freeform 7"/>
            <p:cNvSpPr/>
            <p:nvPr/>
          </p:nvSpPr>
          <p:spPr>
            <a:xfrm>
              <a:off x="1420283" y="2209800"/>
              <a:ext cx="535517" cy="1968500"/>
            </a:xfrm>
            <a:custGeom>
              <a:avLst/>
              <a:gdLst>
                <a:gd name="connsiteX0" fmla="*/ 421217 w 535517"/>
                <a:gd name="connsiteY0" fmla="*/ 44450 h 1968500"/>
                <a:gd name="connsiteX1" fmla="*/ 503767 w 535517"/>
                <a:gd name="connsiteY1" fmla="*/ 44450 h 1968500"/>
                <a:gd name="connsiteX2" fmla="*/ 529167 w 535517"/>
                <a:gd name="connsiteY2" fmla="*/ 222250 h 1968500"/>
                <a:gd name="connsiteX3" fmla="*/ 465667 w 535517"/>
                <a:gd name="connsiteY3" fmla="*/ 762000 h 1968500"/>
                <a:gd name="connsiteX4" fmla="*/ 325967 w 535517"/>
                <a:gd name="connsiteY4" fmla="*/ 1263650 h 1968500"/>
                <a:gd name="connsiteX5" fmla="*/ 179917 w 535517"/>
                <a:gd name="connsiteY5" fmla="*/ 1695450 h 1968500"/>
                <a:gd name="connsiteX6" fmla="*/ 52917 w 535517"/>
                <a:gd name="connsiteY6" fmla="*/ 1936750 h 1968500"/>
                <a:gd name="connsiteX7" fmla="*/ 2117 w 535517"/>
                <a:gd name="connsiteY7" fmla="*/ 1885950 h 1968500"/>
                <a:gd name="connsiteX8" fmla="*/ 65617 w 535517"/>
                <a:gd name="connsiteY8" fmla="*/ 1454150 h 1968500"/>
                <a:gd name="connsiteX9" fmla="*/ 262467 w 535517"/>
                <a:gd name="connsiteY9" fmla="*/ 787400 h 1968500"/>
                <a:gd name="connsiteX10" fmla="*/ 364067 w 535517"/>
                <a:gd name="connsiteY10" fmla="*/ 311150 h 1968500"/>
                <a:gd name="connsiteX11" fmla="*/ 421217 w 535517"/>
                <a:gd name="connsiteY11" fmla="*/ 44450 h 1968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517" h="1968500">
                  <a:moveTo>
                    <a:pt x="421217" y="44450"/>
                  </a:moveTo>
                  <a:cubicBezTo>
                    <a:pt x="444500" y="0"/>
                    <a:pt x="485775" y="14817"/>
                    <a:pt x="503767" y="44450"/>
                  </a:cubicBezTo>
                  <a:cubicBezTo>
                    <a:pt x="521759" y="74083"/>
                    <a:pt x="535517" y="102658"/>
                    <a:pt x="529167" y="222250"/>
                  </a:cubicBezTo>
                  <a:cubicBezTo>
                    <a:pt x="522817" y="341842"/>
                    <a:pt x="499534" y="588433"/>
                    <a:pt x="465667" y="762000"/>
                  </a:cubicBezTo>
                  <a:cubicBezTo>
                    <a:pt x="431800" y="935567"/>
                    <a:pt x="373592" y="1108075"/>
                    <a:pt x="325967" y="1263650"/>
                  </a:cubicBezTo>
                  <a:cubicBezTo>
                    <a:pt x="278342" y="1419225"/>
                    <a:pt x="225425" y="1583267"/>
                    <a:pt x="179917" y="1695450"/>
                  </a:cubicBezTo>
                  <a:cubicBezTo>
                    <a:pt x="134409" y="1807633"/>
                    <a:pt x="82550" y="1905000"/>
                    <a:pt x="52917" y="1936750"/>
                  </a:cubicBezTo>
                  <a:cubicBezTo>
                    <a:pt x="23284" y="1968500"/>
                    <a:pt x="0" y="1966383"/>
                    <a:pt x="2117" y="1885950"/>
                  </a:cubicBezTo>
                  <a:cubicBezTo>
                    <a:pt x="4234" y="1805517"/>
                    <a:pt x="22225" y="1637242"/>
                    <a:pt x="65617" y="1454150"/>
                  </a:cubicBezTo>
                  <a:cubicBezTo>
                    <a:pt x="109009" y="1271058"/>
                    <a:pt x="212725" y="977900"/>
                    <a:pt x="262467" y="787400"/>
                  </a:cubicBezTo>
                  <a:cubicBezTo>
                    <a:pt x="312209" y="596900"/>
                    <a:pt x="334434" y="437092"/>
                    <a:pt x="364067" y="311150"/>
                  </a:cubicBezTo>
                  <a:cubicBezTo>
                    <a:pt x="393700" y="185208"/>
                    <a:pt x="397934" y="88900"/>
                    <a:pt x="421217" y="44450"/>
                  </a:cubicBezTo>
                  <a:close/>
                </a:path>
              </a:pathLst>
            </a:custGeom>
            <a:solidFill>
              <a:srgbClr val="FF80E2">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rot="5400000">
              <a:off x="1714500" y="2095500"/>
              <a:ext cx="685800" cy="457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133600" y="1295400"/>
              <a:ext cx="1219200" cy="646331"/>
            </a:xfrm>
            <a:prstGeom prst="rect">
              <a:avLst/>
            </a:prstGeom>
            <a:noFill/>
          </p:spPr>
          <p:txBody>
            <a:bodyPr wrap="square" rtlCol="0">
              <a:spAutoFit/>
            </a:bodyPr>
            <a:lstStyle/>
            <a:p>
              <a:r>
                <a:rPr lang="en-US" dirty="0" smtClean="0"/>
                <a:t>Palmaris </a:t>
              </a:r>
              <a:r>
                <a:rPr lang="en-US" dirty="0" err="1" smtClean="0"/>
                <a:t>longus</a:t>
              </a:r>
              <a:endParaRPr lang="en-US" dirty="0"/>
            </a:p>
          </p:txBody>
        </p:sp>
      </p:grpSp>
      <p:grpSp>
        <p:nvGrpSpPr>
          <p:cNvPr id="26" name="Group 25"/>
          <p:cNvGrpSpPr/>
          <p:nvPr/>
        </p:nvGrpSpPr>
        <p:grpSpPr>
          <a:xfrm>
            <a:off x="0" y="1820333"/>
            <a:ext cx="1807633" cy="1783292"/>
            <a:chOff x="0" y="1820333"/>
            <a:chExt cx="1807633" cy="1783292"/>
          </a:xfrm>
        </p:grpSpPr>
        <p:sp>
          <p:nvSpPr>
            <p:cNvPr id="6" name="Freeform 5"/>
            <p:cNvSpPr/>
            <p:nvPr/>
          </p:nvSpPr>
          <p:spPr>
            <a:xfrm>
              <a:off x="914400" y="1820333"/>
              <a:ext cx="893233" cy="1783292"/>
            </a:xfrm>
            <a:custGeom>
              <a:avLst/>
              <a:gdLst>
                <a:gd name="connsiteX0" fmla="*/ 679450 w 893233"/>
                <a:gd name="connsiteY0" fmla="*/ 33867 h 1783292"/>
                <a:gd name="connsiteX1" fmla="*/ 533400 w 893233"/>
                <a:gd name="connsiteY1" fmla="*/ 262467 h 1783292"/>
                <a:gd name="connsiteX2" fmla="*/ 336550 w 893233"/>
                <a:gd name="connsiteY2" fmla="*/ 726017 h 1783292"/>
                <a:gd name="connsiteX3" fmla="*/ 165100 w 893233"/>
                <a:gd name="connsiteY3" fmla="*/ 1183217 h 1783292"/>
                <a:gd name="connsiteX4" fmla="*/ 0 w 893233"/>
                <a:gd name="connsiteY4" fmla="*/ 1697567 h 1783292"/>
                <a:gd name="connsiteX5" fmla="*/ 165100 w 893233"/>
                <a:gd name="connsiteY5" fmla="*/ 1697567 h 1783292"/>
                <a:gd name="connsiteX6" fmla="*/ 292100 w 893233"/>
                <a:gd name="connsiteY6" fmla="*/ 1557867 h 1783292"/>
                <a:gd name="connsiteX7" fmla="*/ 514350 w 893233"/>
                <a:gd name="connsiteY7" fmla="*/ 1157817 h 1783292"/>
                <a:gd name="connsiteX8" fmla="*/ 692150 w 893233"/>
                <a:gd name="connsiteY8" fmla="*/ 751417 h 1783292"/>
                <a:gd name="connsiteX9" fmla="*/ 876300 w 893233"/>
                <a:gd name="connsiteY9" fmla="*/ 262467 h 1783292"/>
                <a:gd name="connsiteX10" fmla="*/ 793750 w 893233"/>
                <a:gd name="connsiteY10" fmla="*/ 59267 h 1783292"/>
                <a:gd name="connsiteX11" fmla="*/ 679450 w 893233"/>
                <a:gd name="connsiteY11" fmla="*/ 33867 h 17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3233" h="1783292">
                  <a:moveTo>
                    <a:pt x="679450" y="33867"/>
                  </a:moveTo>
                  <a:cubicBezTo>
                    <a:pt x="636058" y="67734"/>
                    <a:pt x="590550" y="147109"/>
                    <a:pt x="533400" y="262467"/>
                  </a:cubicBezTo>
                  <a:cubicBezTo>
                    <a:pt x="476250" y="377825"/>
                    <a:pt x="397933" y="572559"/>
                    <a:pt x="336550" y="726017"/>
                  </a:cubicBezTo>
                  <a:cubicBezTo>
                    <a:pt x="275167" y="879475"/>
                    <a:pt x="221192" y="1021292"/>
                    <a:pt x="165100" y="1183217"/>
                  </a:cubicBezTo>
                  <a:cubicBezTo>
                    <a:pt x="109008" y="1345142"/>
                    <a:pt x="0" y="1611842"/>
                    <a:pt x="0" y="1697567"/>
                  </a:cubicBezTo>
                  <a:cubicBezTo>
                    <a:pt x="0" y="1783292"/>
                    <a:pt x="116417" y="1720850"/>
                    <a:pt x="165100" y="1697567"/>
                  </a:cubicBezTo>
                  <a:cubicBezTo>
                    <a:pt x="213783" y="1674284"/>
                    <a:pt x="233892" y="1647825"/>
                    <a:pt x="292100" y="1557867"/>
                  </a:cubicBezTo>
                  <a:cubicBezTo>
                    <a:pt x="350308" y="1467909"/>
                    <a:pt x="447675" y="1292225"/>
                    <a:pt x="514350" y="1157817"/>
                  </a:cubicBezTo>
                  <a:cubicBezTo>
                    <a:pt x="581025" y="1023409"/>
                    <a:pt x="631825" y="900642"/>
                    <a:pt x="692150" y="751417"/>
                  </a:cubicBezTo>
                  <a:cubicBezTo>
                    <a:pt x="752475" y="602192"/>
                    <a:pt x="859367" y="377825"/>
                    <a:pt x="876300" y="262467"/>
                  </a:cubicBezTo>
                  <a:cubicBezTo>
                    <a:pt x="893233" y="147109"/>
                    <a:pt x="824442" y="101600"/>
                    <a:pt x="793750" y="59267"/>
                  </a:cubicBezTo>
                  <a:cubicBezTo>
                    <a:pt x="763058" y="16934"/>
                    <a:pt x="722842" y="0"/>
                    <a:pt x="679450" y="33867"/>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16200000" flipH="1">
              <a:off x="571500" y="2400300"/>
              <a:ext cx="76200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1868269"/>
              <a:ext cx="1371600" cy="646331"/>
            </a:xfrm>
            <a:prstGeom prst="rect">
              <a:avLst/>
            </a:prstGeom>
            <a:noFill/>
          </p:spPr>
          <p:txBody>
            <a:bodyPr wrap="square" rtlCol="0">
              <a:spAutoFit/>
            </a:bodyPr>
            <a:lstStyle/>
            <a:p>
              <a:r>
                <a:rPr lang="en-US" dirty="0" err="1" smtClean="0"/>
                <a:t>Pronator</a:t>
              </a:r>
              <a:r>
                <a:rPr lang="en-US" dirty="0" smtClean="0"/>
                <a:t> </a:t>
              </a:r>
              <a:r>
                <a:rPr lang="en-US" dirty="0" err="1" smtClean="0"/>
                <a:t>teres</a:t>
              </a:r>
              <a:endParaRPr lang="en-US" dirty="0"/>
            </a:p>
          </p:txBody>
        </p:sp>
      </p:grpSp>
      <p:grpSp>
        <p:nvGrpSpPr>
          <p:cNvPr id="25" name="Group 24"/>
          <p:cNvGrpSpPr/>
          <p:nvPr/>
        </p:nvGrpSpPr>
        <p:grpSpPr>
          <a:xfrm>
            <a:off x="76200" y="2128308"/>
            <a:ext cx="1752600" cy="3281892"/>
            <a:chOff x="76200" y="2128308"/>
            <a:chExt cx="1752600" cy="3281892"/>
          </a:xfrm>
        </p:grpSpPr>
        <p:sp>
          <p:nvSpPr>
            <p:cNvPr id="7" name="Freeform 6"/>
            <p:cNvSpPr/>
            <p:nvPr/>
          </p:nvSpPr>
          <p:spPr>
            <a:xfrm>
              <a:off x="1036108" y="2128308"/>
              <a:ext cx="792692" cy="2377017"/>
            </a:xfrm>
            <a:custGeom>
              <a:avLst/>
              <a:gdLst>
                <a:gd name="connsiteX0" fmla="*/ 760942 w 792692"/>
                <a:gd name="connsiteY0" fmla="*/ 30692 h 2377017"/>
                <a:gd name="connsiteX1" fmla="*/ 786342 w 792692"/>
                <a:gd name="connsiteY1" fmla="*/ 100542 h 2377017"/>
                <a:gd name="connsiteX2" fmla="*/ 722842 w 792692"/>
                <a:gd name="connsiteY2" fmla="*/ 424392 h 2377017"/>
                <a:gd name="connsiteX3" fmla="*/ 614892 w 792692"/>
                <a:gd name="connsiteY3" fmla="*/ 938742 h 2377017"/>
                <a:gd name="connsiteX4" fmla="*/ 475192 w 792692"/>
                <a:gd name="connsiteY4" fmla="*/ 1395942 h 2377017"/>
                <a:gd name="connsiteX5" fmla="*/ 373592 w 792692"/>
                <a:gd name="connsiteY5" fmla="*/ 1853142 h 2377017"/>
                <a:gd name="connsiteX6" fmla="*/ 284692 w 792692"/>
                <a:gd name="connsiteY6" fmla="*/ 2272242 h 2377017"/>
                <a:gd name="connsiteX7" fmla="*/ 246592 w 792692"/>
                <a:gd name="connsiteY7" fmla="*/ 2342092 h 2377017"/>
                <a:gd name="connsiteX8" fmla="*/ 240242 w 792692"/>
                <a:gd name="connsiteY8" fmla="*/ 2062692 h 2377017"/>
                <a:gd name="connsiteX9" fmla="*/ 87842 w 792692"/>
                <a:gd name="connsiteY9" fmla="*/ 2157942 h 2377017"/>
                <a:gd name="connsiteX10" fmla="*/ 5292 w 792692"/>
                <a:gd name="connsiteY10" fmla="*/ 2170642 h 2377017"/>
                <a:gd name="connsiteX11" fmla="*/ 56092 w 792692"/>
                <a:gd name="connsiteY11" fmla="*/ 1745192 h 2377017"/>
                <a:gd name="connsiteX12" fmla="*/ 106892 w 792692"/>
                <a:gd name="connsiteY12" fmla="*/ 1376892 h 2377017"/>
                <a:gd name="connsiteX13" fmla="*/ 259292 w 792692"/>
                <a:gd name="connsiteY13" fmla="*/ 1141942 h 2377017"/>
                <a:gd name="connsiteX14" fmla="*/ 475192 w 792692"/>
                <a:gd name="connsiteY14" fmla="*/ 729192 h 2377017"/>
                <a:gd name="connsiteX15" fmla="*/ 652992 w 792692"/>
                <a:gd name="connsiteY15" fmla="*/ 284692 h 2377017"/>
                <a:gd name="connsiteX16" fmla="*/ 760942 w 792692"/>
                <a:gd name="connsiteY16" fmla="*/ 30692 h 237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692" h="2377017">
                  <a:moveTo>
                    <a:pt x="760942" y="30692"/>
                  </a:moveTo>
                  <a:cubicBezTo>
                    <a:pt x="783167" y="0"/>
                    <a:pt x="792692" y="34925"/>
                    <a:pt x="786342" y="100542"/>
                  </a:cubicBezTo>
                  <a:cubicBezTo>
                    <a:pt x="779992" y="166159"/>
                    <a:pt x="751417" y="284692"/>
                    <a:pt x="722842" y="424392"/>
                  </a:cubicBezTo>
                  <a:cubicBezTo>
                    <a:pt x="694267" y="564092"/>
                    <a:pt x="656167" y="776817"/>
                    <a:pt x="614892" y="938742"/>
                  </a:cubicBezTo>
                  <a:cubicBezTo>
                    <a:pt x="573617" y="1100667"/>
                    <a:pt x="515409" y="1243542"/>
                    <a:pt x="475192" y="1395942"/>
                  </a:cubicBezTo>
                  <a:cubicBezTo>
                    <a:pt x="434975" y="1548342"/>
                    <a:pt x="405342" y="1707092"/>
                    <a:pt x="373592" y="1853142"/>
                  </a:cubicBezTo>
                  <a:cubicBezTo>
                    <a:pt x="341842" y="1999192"/>
                    <a:pt x="305859" y="2190750"/>
                    <a:pt x="284692" y="2272242"/>
                  </a:cubicBezTo>
                  <a:cubicBezTo>
                    <a:pt x="263525" y="2353734"/>
                    <a:pt x="254000" y="2377017"/>
                    <a:pt x="246592" y="2342092"/>
                  </a:cubicBezTo>
                  <a:cubicBezTo>
                    <a:pt x="239184" y="2307167"/>
                    <a:pt x="266700" y="2093384"/>
                    <a:pt x="240242" y="2062692"/>
                  </a:cubicBezTo>
                  <a:cubicBezTo>
                    <a:pt x="213784" y="2032000"/>
                    <a:pt x="127000" y="2139950"/>
                    <a:pt x="87842" y="2157942"/>
                  </a:cubicBezTo>
                  <a:cubicBezTo>
                    <a:pt x="48684" y="2175934"/>
                    <a:pt x="10584" y="2239434"/>
                    <a:pt x="5292" y="2170642"/>
                  </a:cubicBezTo>
                  <a:cubicBezTo>
                    <a:pt x="0" y="2101850"/>
                    <a:pt x="39159" y="1877484"/>
                    <a:pt x="56092" y="1745192"/>
                  </a:cubicBezTo>
                  <a:cubicBezTo>
                    <a:pt x="73025" y="1612900"/>
                    <a:pt x="73025" y="1477434"/>
                    <a:pt x="106892" y="1376892"/>
                  </a:cubicBezTo>
                  <a:cubicBezTo>
                    <a:pt x="140759" y="1276350"/>
                    <a:pt x="197909" y="1249892"/>
                    <a:pt x="259292" y="1141942"/>
                  </a:cubicBezTo>
                  <a:cubicBezTo>
                    <a:pt x="320675" y="1033992"/>
                    <a:pt x="409575" y="872067"/>
                    <a:pt x="475192" y="729192"/>
                  </a:cubicBezTo>
                  <a:cubicBezTo>
                    <a:pt x="540809" y="586317"/>
                    <a:pt x="606425" y="398992"/>
                    <a:pt x="652992" y="284692"/>
                  </a:cubicBezTo>
                  <a:cubicBezTo>
                    <a:pt x="699559" y="170392"/>
                    <a:pt x="738717" y="61384"/>
                    <a:pt x="760942" y="30692"/>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609600" y="3962400"/>
              <a:ext cx="60960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6200" y="4486870"/>
              <a:ext cx="1219200" cy="923330"/>
            </a:xfrm>
            <a:prstGeom prst="rect">
              <a:avLst/>
            </a:prstGeom>
            <a:noFill/>
          </p:spPr>
          <p:txBody>
            <a:bodyPr wrap="square" rtlCol="0">
              <a:spAutoFit/>
            </a:bodyPr>
            <a:lstStyle/>
            <a:p>
              <a:r>
                <a:rPr lang="en-US" dirty="0" smtClean="0"/>
                <a:t>Flexor </a:t>
              </a:r>
              <a:r>
                <a:rPr lang="en-US" dirty="0" err="1" smtClean="0"/>
                <a:t>carpi</a:t>
              </a:r>
              <a:r>
                <a:rPr lang="en-US" dirty="0" smtClean="0"/>
                <a:t> </a:t>
              </a:r>
              <a:r>
                <a:rPr lang="en-US" dirty="0" err="1" smtClean="0"/>
                <a:t>radialis</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838200" y="0"/>
            <a:ext cx="7543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Forearm: Anterior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j-lt"/>
                <a:ea typeface="+mj-ea"/>
                <a:cs typeface="+mj-cs"/>
              </a:rPr>
              <a:t>[</a:t>
            </a:r>
            <a:r>
              <a:rPr lang="en-US" sz="2800" b="1" dirty="0" smtClean="0">
                <a:latin typeface="+mj-lt"/>
                <a:ea typeface="+mj-ea"/>
                <a:cs typeface="+mj-cs"/>
              </a:rPr>
              <a:t>I</a:t>
            </a:r>
            <a:r>
              <a:rPr lang="en-US" sz="2800" b="1" noProof="0" dirty="0" err="1" smtClean="0">
                <a:latin typeface="+mj-lt"/>
                <a:ea typeface="+mj-ea"/>
                <a:cs typeface="+mj-cs"/>
              </a:rPr>
              <a:t>ntermediate</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descr="Picture 25.png"/>
          <p:cNvPicPr>
            <a:picLocks noChangeAspect="1"/>
          </p:cNvPicPr>
          <p:nvPr/>
        </p:nvPicPr>
        <p:blipFill>
          <a:blip r:embed="rId2"/>
          <a:stretch>
            <a:fillRect/>
          </a:stretch>
        </p:blipFill>
        <p:spPr>
          <a:xfrm>
            <a:off x="304800" y="1334814"/>
            <a:ext cx="2298771" cy="5523186"/>
          </a:xfrm>
          <a:prstGeom prst="rect">
            <a:avLst/>
          </a:prstGeom>
        </p:spPr>
      </p:pic>
      <p:sp>
        <p:nvSpPr>
          <p:cNvPr id="4" name="TextBox 3"/>
          <p:cNvSpPr txBox="1"/>
          <p:nvPr/>
        </p:nvSpPr>
        <p:spPr>
          <a:xfrm>
            <a:off x="609600" y="609600"/>
            <a:ext cx="1905000" cy="646331"/>
          </a:xfrm>
          <a:prstGeom prst="rect">
            <a:avLst/>
          </a:prstGeom>
          <a:noFill/>
        </p:spPr>
        <p:txBody>
          <a:bodyPr wrap="square" rtlCol="0">
            <a:spAutoFit/>
          </a:bodyPr>
          <a:lstStyle/>
          <a:p>
            <a:r>
              <a:rPr lang="en-US" b="1" dirty="0" smtClean="0"/>
              <a:t>Right </a:t>
            </a:r>
            <a:r>
              <a:rPr lang="en-US" b="1" dirty="0" err="1" smtClean="0"/>
              <a:t>Fprearm</a:t>
            </a:r>
            <a:r>
              <a:rPr lang="en-US" b="1" dirty="0" smtClean="0"/>
              <a:t>:</a:t>
            </a:r>
          </a:p>
          <a:p>
            <a:r>
              <a:rPr lang="en-US" b="1" dirty="0" smtClean="0"/>
              <a:t>Anterior View</a:t>
            </a:r>
            <a:endParaRPr lang="en-US" b="1" dirty="0"/>
          </a:p>
        </p:txBody>
      </p:sp>
      <p:grpSp>
        <p:nvGrpSpPr>
          <p:cNvPr id="11" name="Group 10"/>
          <p:cNvGrpSpPr/>
          <p:nvPr/>
        </p:nvGrpSpPr>
        <p:grpSpPr>
          <a:xfrm>
            <a:off x="-27024" y="1752600"/>
            <a:ext cx="2173324" cy="3536950"/>
            <a:chOff x="-27024" y="1752600"/>
            <a:chExt cx="2173324" cy="3536950"/>
          </a:xfrm>
        </p:grpSpPr>
        <p:sp>
          <p:nvSpPr>
            <p:cNvPr id="7" name="Freeform 6"/>
            <p:cNvSpPr/>
            <p:nvPr/>
          </p:nvSpPr>
          <p:spPr>
            <a:xfrm>
              <a:off x="1174750" y="2513542"/>
              <a:ext cx="971550" cy="2776008"/>
            </a:xfrm>
            <a:custGeom>
              <a:avLst/>
              <a:gdLst>
                <a:gd name="connsiteX0" fmla="*/ 952500 w 971550"/>
                <a:gd name="connsiteY0" fmla="*/ 7408 h 2776008"/>
                <a:gd name="connsiteX1" fmla="*/ 869950 w 971550"/>
                <a:gd name="connsiteY1" fmla="*/ 236008 h 2776008"/>
                <a:gd name="connsiteX2" fmla="*/ 641350 w 971550"/>
                <a:gd name="connsiteY2" fmla="*/ 223308 h 2776008"/>
                <a:gd name="connsiteX3" fmla="*/ 476250 w 971550"/>
                <a:gd name="connsiteY3" fmla="*/ 547158 h 2776008"/>
                <a:gd name="connsiteX4" fmla="*/ 254000 w 971550"/>
                <a:gd name="connsiteY4" fmla="*/ 978958 h 2776008"/>
                <a:gd name="connsiteX5" fmla="*/ 76200 w 971550"/>
                <a:gd name="connsiteY5" fmla="*/ 1525058 h 2776008"/>
                <a:gd name="connsiteX6" fmla="*/ 6350 w 971550"/>
                <a:gd name="connsiteY6" fmla="*/ 1918758 h 2776008"/>
                <a:gd name="connsiteX7" fmla="*/ 38100 w 971550"/>
                <a:gd name="connsiteY7" fmla="*/ 2077508 h 2776008"/>
                <a:gd name="connsiteX8" fmla="*/ 139700 w 971550"/>
                <a:gd name="connsiteY8" fmla="*/ 2331508 h 2776008"/>
                <a:gd name="connsiteX9" fmla="*/ 209550 w 971550"/>
                <a:gd name="connsiteY9" fmla="*/ 2718858 h 2776008"/>
                <a:gd name="connsiteX10" fmla="*/ 311150 w 971550"/>
                <a:gd name="connsiteY10" fmla="*/ 2674408 h 2776008"/>
                <a:gd name="connsiteX11" fmla="*/ 298450 w 971550"/>
                <a:gd name="connsiteY11" fmla="*/ 2471208 h 2776008"/>
                <a:gd name="connsiteX12" fmla="*/ 361950 w 971550"/>
                <a:gd name="connsiteY12" fmla="*/ 2217208 h 2776008"/>
                <a:gd name="connsiteX13" fmla="*/ 425450 w 971550"/>
                <a:gd name="connsiteY13" fmla="*/ 2172758 h 2776008"/>
                <a:gd name="connsiteX14" fmla="*/ 539750 w 971550"/>
                <a:gd name="connsiteY14" fmla="*/ 2109258 h 2776008"/>
                <a:gd name="connsiteX15" fmla="*/ 527050 w 971550"/>
                <a:gd name="connsiteY15" fmla="*/ 2414058 h 2776008"/>
                <a:gd name="connsiteX16" fmla="*/ 615950 w 971550"/>
                <a:gd name="connsiteY16" fmla="*/ 2547408 h 2776008"/>
                <a:gd name="connsiteX17" fmla="*/ 635000 w 971550"/>
                <a:gd name="connsiteY17" fmla="*/ 2363258 h 2776008"/>
                <a:gd name="connsiteX18" fmla="*/ 749300 w 971550"/>
                <a:gd name="connsiteY18" fmla="*/ 1887008 h 2776008"/>
                <a:gd name="connsiteX19" fmla="*/ 857250 w 971550"/>
                <a:gd name="connsiteY19" fmla="*/ 1353608 h 2776008"/>
                <a:gd name="connsiteX20" fmla="*/ 914400 w 971550"/>
                <a:gd name="connsiteY20" fmla="*/ 807508 h 2776008"/>
                <a:gd name="connsiteX21" fmla="*/ 965200 w 971550"/>
                <a:gd name="connsiteY21" fmla="*/ 280458 h 2776008"/>
                <a:gd name="connsiteX22" fmla="*/ 952500 w 971550"/>
                <a:gd name="connsiteY22" fmla="*/ 7408 h 277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1550" h="2776008">
                  <a:moveTo>
                    <a:pt x="952500" y="7408"/>
                  </a:moveTo>
                  <a:cubicBezTo>
                    <a:pt x="936625" y="0"/>
                    <a:pt x="921808" y="200025"/>
                    <a:pt x="869950" y="236008"/>
                  </a:cubicBezTo>
                  <a:cubicBezTo>
                    <a:pt x="818092" y="271991"/>
                    <a:pt x="706967" y="171450"/>
                    <a:pt x="641350" y="223308"/>
                  </a:cubicBezTo>
                  <a:cubicBezTo>
                    <a:pt x="575733" y="275166"/>
                    <a:pt x="476250" y="547158"/>
                    <a:pt x="476250" y="547158"/>
                  </a:cubicBezTo>
                  <a:cubicBezTo>
                    <a:pt x="411692" y="673100"/>
                    <a:pt x="320675" y="815975"/>
                    <a:pt x="254000" y="978958"/>
                  </a:cubicBezTo>
                  <a:cubicBezTo>
                    <a:pt x="187325" y="1141941"/>
                    <a:pt x="117475" y="1368425"/>
                    <a:pt x="76200" y="1525058"/>
                  </a:cubicBezTo>
                  <a:cubicBezTo>
                    <a:pt x="34925" y="1681691"/>
                    <a:pt x="12700" y="1826683"/>
                    <a:pt x="6350" y="1918758"/>
                  </a:cubicBezTo>
                  <a:cubicBezTo>
                    <a:pt x="0" y="2010833"/>
                    <a:pt x="15875" y="2008717"/>
                    <a:pt x="38100" y="2077508"/>
                  </a:cubicBezTo>
                  <a:cubicBezTo>
                    <a:pt x="60325" y="2146299"/>
                    <a:pt x="111125" y="2224616"/>
                    <a:pt x="139700" y="2331508"/>
                  </a:cubicBezTo>
                  <a:cubicBezTo>
                    <a:pt x="168275" y="2438400"/>
                    <a:pt x="180975" y="2661708"/>
                    <a:pt x="209550" y="2718858"/>
                  </a:cubicBezTo>
                  <a:cubicBezTo>
                    <a:pt x="238125" y="2776008"/>
                    <a:pt x="296333" y="2715683"/>
                    <a:pt x="311150" y="2674408"/>
                  </a:cubicBezTo>
                  <a:cubicBezTo>
                    <a:pt x="325967" y="2633133"/>
                    <a:pt x="289983" y="2547408"/>
                    <a:pt x="298450" y="2471208"/>
                  </a:cubicBezTo>
                  <a:cubicBezTo>
                    <a:pt x="306917" y="2395008"/>
                    <a:pt x="340783" y="2266950"/>
                    <a:pt x="361950" y="2217208"/>
                  </a:cubicBezTo>
                  <a:cubicBezTo>
                    <a:pt x="383117" y="2167466"/>
                    <a:pt x="395817" y="2190750"/>
                    <a:pt x="425450" y="2172758"/>
                  </a:cubicBezTo>
                  <a:cubicBezTo>
                    <a:pt x="455083" y="2154766"/>
                    <a:pt x="522817" y="2069041"/>
                    <a:pt x="539750" y="2109258"/>
                  </a:cubicBezTo>
                  <a:cubicBezTo>
                    <a:pt x="556683" y="2149475"/>
                    <a:pt x="514350" y="2341033"/>
                    <a:pt x="527050" y="2414058"/>
                  </a:cubicBezTo>
                  <a:cubicBezTo>
                    <a:pt x="539750" y="2487083"/>
                    <a:pt x="597958" y="2555875"/>
                    <a:pt x="615950" y="2547408"/>
                  </a:cubicBezTo>
                  <a:cubicBezTo>
                    <a:pt x="633942" y="2538941"/>
                    <a:pt x="612775" y="2473325"/>
                    <a:pt x="635000" y="2363258"/>
                  </a:cubicBezTo>
                  <a:cubicBezTo>
                    <a:pt x="657225" y="2253191"/>
                    <a:pt x="712258" y="2055283"/>
                    <a:pt x="749300" y="1887008"/>
                  </a:cubicBezTo>
                  <a:cubicBezTo>
                    <a:pt x="786342" y="1718733"/>
                    <a:pt x="829733" y="1533525"/>
                    <a:pt x="857250" y="1353608"/>
                  </a:cubicBezTo>
                  <a:cubicBezTo>
                    <a:pt x="884767" y="1173691"/>
                    <a:pt x="896408" y="986366"/>
                    <a:pt x="914400" y="807508"/>
                  </a:cubicBezTo>
                  <a:cubicBezTo>
                    <a:pt x="932392" y="628650"/>
                    <a:pt x="958850" y="406400"/>
                    <a:pt x="965200" y="280458"/>
                  </a:cubicBezTo>
                  <a:cubicBezTo>
                    <a:pt x="971550" y="154516"/>
                    <a:pt x="968375" y="14816"/>
                    <a:pt x="952500" y="7408"/>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rot="16200000" flipH="1">
              <a:off x="495300" y="2781300"/>
              <a:ext cx="1143000" cy="914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7024" y="1752600"/>
              <a:ext cx="1447800" cy="923330"/>
            </a:xfrm>
            <a:prstGeom prst="rect">
              <a:avLst/>
            </a:prstGeom>
            <a:noFill/>
          </p:spPr>
          <p:txBody>
            <a:bodyPr wrap="square" rtlCol="0">
              <a:spAutoFit/>
            </a:bodyPr>
            <a:lstStyle/>
            <a:p>
              <a:r>
                <a:rPr lang="en-US" dirty="0" smtClean="0"/>
                <a:t>Flexor </a:t>
              </a:r>
              <a:r>
                <a:rPr lang="en-US" dirty="0" err="1" smtClean="0"/>
                <a:t>digitorum</a:t>
              </a:r>
              <a:r>
                <a:rPr lang="en-US" dirty="0" smtClean="0"/>
                <a:t> </a:t>
              </a:r>
              <a:r>
                <a:rPr lang="en-US" dirty="0" err="1" smtClean="0"/>
                <a:t>superficialis</a:t>
              </a:r>
              <a:endParaRPr lang="en-US" dirty="0"/>
            </a:p>
          </p:txBody>
        </p:sp>
      </p:grpSp>
      <p:sp>
        <p:nvSpPr>
          <p:cNvPr id="13" name="Rectangle 12"/>
          <p:cNvSpPr/>
          <p:nvPr/>
        </p:nvSpPr>
        <p:spPr>
          <a:xfrm>
            <a:off x="2971800" y="1295400"/>
            <a:ext cx="5638800" cy="923330"/>
          </a:xfrm>
          <a:prstGeom prst="rect">
            <a:avLst/>
          </a:prstGeom>
        </p:spPr>
        <p:txBody>
          <a:bodyPr wrap="square">
            <a:spAutoFit/>
          </a:bodyPr>
          <a:lstStyle/>
          <a:p>
            <a:pPr>
              <a:buNone/>
            </a:pPr>
            <a:r>
              <a:rPr lang="en-US" b="1" dirty="0" smtClean="0">
                <a:solidFill>
                  <a:srgbClr val="918900"/>
                </a:solidFill>
              </a:rPr>
              <a:t>Flexor </a:t>
            </a:r>
            <a:r>
              <a:rPr lang="en-US" b="1" dirty="0" err="1" smtClean="0">
                <a:solidFill>
                  <a:srgbClr val="918900"/>
                </a:solidFill>
              </a:rPr>
              <a:t>digitorum</a:t>
            </a:r>
            <a:r>
              <a:rPr lang="en-US" b="1" dirty="0" smtClean="0">
                <a:solidFill>
                  <a:srgbClr val="918900"/>
                </a:solidFill>
              </a:rPr>
              <a:t> </a:t>
            </a:r>
            <a:r>
              <a:rPr lang="en-US" b="1" dirty="0" err="1" smtClean="0">
                <a:solidFill>
                  <a:srgbClr val="918900"/>
                </a:solidFill>
              </a:rPr>
              <a:t>superficialis</a:t>
            </a:r>
            <a:r>
              <a:rPr lang="en-US" b="1" dirty="0" smtClean="0">
                <a:solidFill>
                  <a:srgbClr val="918900"/>
                </a:solidFill>
              </a:rPr>
              <a:t> </a:t>
            </a:r>
            <a:r>
              <a:rPr lang="en-US" dirty="0" smtClean="0"/>
              <a:t>flexes the fingers II – V at proximal </a:t>
            </a:r>
            <a:r>
              <a:rPr lang="en-US" dirty="0" err="1" smtClean="0"/>
              <a:t>interphalangeal</a:t>
            </a:r>
            <a:r>
              <a:rPr lang="en-US" dirty="0" smtClean="0"/>
              <a:t> joints;  aids in flexion of wrist at the </a:t>
            </a:r>
            <a:r>
              <a:rPr lang="en-US" dirty="0" err="1" smtClean="0"/>
              <a:t>metacarpohalangeal</a:t>
            </a:r>
            <a:r>
              <a:rPr lang="en-US" dirty="0" smtClean="0"/>
              <a:t> joints.</a:t>
            </a:r>
            <a:endParaRPr lang="en-US" u="sng" dirty="0" smtClean="0"/>
          </a:p>
        </p:txBody>
      </p:sp>
      <p:pic>
        <p:nvPicPr>
          <p:cNvPr id="14" name="Picture 13" descr="Picture 9.png"/>
          <p:cNvPicPr>
            <a:picLocks noChangeAspect="1"/>
          </p:cNvPicPr>
          <p:nvPr/>
        </p:nvPicPr>
        <p:blipFill>
          <a:blip r:embed="rId3"/>
          <a:srcRect l="15556" t="27932" r="4444"/>
          <a:stretch>
            <a:fillRect/>
          </a:stretch>
        </p:blipFill>
        <p:spPr>
          <a:xfrm>
            <a:off x="2667000" y="2743200"/>
            <a:ext cx="2743200" cy="3810000"/>
          </a:xfrm>
          <a:prstGeom prst="rect">
            <a:avLst/>
          </a:prstGeom>
          <a:ln w="12700">
            <a:solidFill>
              <a:schemeClr val="tx1"/>
            </a:solidFill>
          </a:ln>
        </p:spPr>
      </p:pic>
      <p:sp>
        <p:nvSpPr>
          <p:cNvPr id="15" name="Oval 14"/>
          <p:cNvSpPr/>
          <p:nvPr/>
        </p:nvSpPr>
        <p:spPr>
          <a:xfrm>
            <a:off x="3352800" y="4800600"/>
            <a:ext cx="381000" cy="533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810000" y="4800600"/>
            <a:ext cx="381000" cy="533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267200" y="4572000"/>
            <a:ext cx="381000" cy="533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648200" y="4267200"/>
            <a:ext cx="381000" cy="533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2618410" y="2403618"/>
            <a:ext cx="1905000" cy="369332"/>
          </a:xfrm>
          <a:prstGeom prst="rect">
            <a:avLst/>
          </a:prstGeom>
          <a:noFill/>
        </p:spPr>
        <p:txBody>
          <a:bodyPr wrap="square" rtlCol="0">
            <a:spAutoFit/>
          </a:bodyPr>
          <a:lstStyle/>
          <a:p>
            <a:r>
              <a:rPr lang="en-US" b="1" dirty="0" smtClean="0"/>
              <a:t>Insertion:</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838200" y="0"/>
            <a:ext cx="7543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Forearm: Anterior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mj-lt"/>
                <a:ea typeface="+mj-ea"/>
                <a:cs typeface="+mj-cs"/>
              </a:rPr>
              <a:t>[</a:t>
            </a:r>
            <a:r>
              <a:rPr lang="en-US" sz="2800" b="1" noProof="0" dirty="0" smtClean="0">
                <a:latin typeface="+mj-lt"/>
                <a:ea typeface="+mj-ea"/>
                <a:cs typeface="+mj-cs"/>
              </a:rPr>
              <a:t>D</a:t>
            </a:r>
            <a:r>
              <a:rPr lang="en-US" sz="2800" b="1" dirty="0" err="1" smtClean="0">
                <a:latin typeface="+mj-lt"/>
                <a:ea typeface="+mj-ea"/>
                <a:cs typeface="+mj-cs"/>
              </a:rPr>
              <a:t>eep</a:t>
            </a:r>
            <a:r>
              <a:rPr kumimoji="0" lang="en-US" sz="2800" b="1" i="0" u="none" strike="noStrike" kern="1200" cap="none" spc="0" normalizeH="0" baseline="0" noProof="0" dirty="0" smtClean="0">
                <a:ln>
                  <a:noFill/>
                </a:ln>
                <a:solidFill>
                  <a:schemeClr val="tx1"/>
                </a:solidFill>
                <a:effectLst/>
                <a:uLnTx/>
                <a:uFillTx/>
                <a:latin typeface="+mj-lt"/>
                <a:ea typeface="+mj-ea"/>
                <a:cs typeface="+mj-cs"/>
              </a:rPr>
              <a:t>]</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pic>
        <p:nvPicPr>
          <p:cNvPr id="6" name="Picture 5" descr="Picture 24.png"/>
          <p:cNvPicPr>
            <a:picLocks noChangeAspect="1"/>
          </p:cNvPicPr>
          <p:nvPr/>
        </p:nvPicPr>
        <p:blipFill>
          <a:blip r:embed="rId2"/>
          <a:stretch>
            <a:fillRect/>
          </a:stretch>
        </p:blipFill>
        <p:spPr>
          <a:xfrm>
            <a:off x="152400" y="1295400"/>
            <a:ext cx="2133600" cy="7732510"/>
          </a:xfrm>
          <a:prstGeom prst="rect">
            <a:avLst/>
          </a:prstGeom>
        </p:spPr>
      </p:pic>
      <p:sp>
        <p:nvSpPr>
          <p:cNvPr id="7" name="TextBox 6"/>
          <p:cNvSpPr txBox="1"/>
          <p:nvPr/>
        </p:nvSpPr>
        <p:spPr>
          <a:xfrm>
            <a:off x="609600" y="609600"/>
            <a:ext cx="1905000" cy="646331"/>
          </a:xfrm>
          <a:prstGeom prst="rect">
            <a:avLst/>
          </a:prstGeom>
          <a:noFill/>
        </p:spPr>
        <p:txBody>
          <a:bodyPr wrap="square" rtlCol="0">
            <a:spAutoFit/>
          </a:bodyPr>
          <a:lstStyle/>
          <a:p>
            <a:r>
              <a:rPr lang="en-US" b="1" dirty="0" smtClean="0"/>
              <a:t>Right </a:t>
            </a:r>
            <a:r>
              <a:rPr lang="en-US" b="1" dirty="0" err="1" smtClean="0"/>
              <a:t>Fprearm</a:t>
            </a:r>
            <a:r>
              <a:rPr lang="en-US" b="1" dirty="0" smtClean="0"/>
              <a:t>:</a:t>
            </a:r>
          </a:p>
          <a:p>
            <a:r>
              <a:rPr lang="en-US" b="1" dirty="0" smtClean="0"/>
              <a:t>Anterior View</a:t>
            </a:r>
            <a:endParaRPr lang="en-US" b="1" dirty="0"/>
          </a:p>
        </p:txBody>
      </p:sp>
      <p:grpSp>
        <p:nvGrpSpPr>
          <p:cNvPr id="30" name="Group 29"/>
          <p:cNvGrpSpPr/>
          <p:nvPr/>
        </p:nvGrpSpPr>
        <p:grpSpPr>
          <a:xfrm>
            <a:off x="1238250" y="1868269"/>
            <a:ext cx="2419350" cy="3245598"/>
            <a:chOff x="1238250" y="1868269"/>
            <a:chExt cx="2419350" cy="3245598"/>
          </a:xfrm>
        </p:grpSpPr>
        <p:sp>
          <p:nvSpPr>
            <p:cNvPr id="8" name="Freeform 7"/>
            <p:cNvSpPr/>
            <p:nvPr/>
          </p:nvSpPr>
          <p:spPr>
            <a:xfrm>
              <a:off x="1238250" y="2222500"/>
              <a:ext cx="529167" cy="2891367"/>
            </a:xfrm>
            <a:custGeom>
              <a:avLst/>
              <a:gdLst>
                <a:gd name="connsiteX0" fmla="*/ 431800 w 529167"/>
                <a:gd name="connsiteY0" fmla="*/ 25400 h 2891367"/>
                <a:gd name="connsiteX1" fmla="*/ 317500 w 529167"/>
                <a:gd name="connsiteY1" fmla="*/ 69850 h 2891367"/>
                <a:gd name="connsiteX2" fmla="*/ 260350 w 529167"/>
                <a:gd name="connsiteY2" fmla="*/ 222250 h 2891367"/>
                <a:gd name="connsiteX3" fmla="*/ 228600 w 529167"/>
                <a:gd name="connsiteY3" fmla="*/ 546100 h 2891367"/>
                <a:gd name="connsiteX4" fmla="*/ 133350 w 529167"/>
                <a:gd name="connsiteY4" fmla="*/ 869950 h 2891367"/>
                <a:gd name="connsiteX5" fmla="*/ 31750 w 529167"/>
                <a:gd name="connsiteY5" fmla="*/ 1155700 h 2891367"/>
                <a:gd name="connsiteX6" fmla="*/ 12700 w 529167"/>
                <a:gd name="connsiteY6" fmla="*/ 1327150 h 2891367"/>
                <a:gd name="connsiteX7" fmla="*/ 6350 w 529167"/>
                <a:gd name="connsiteY7" fmla="*/ 1847850 h 2891367"/>
                <a:gd name="connsiteX8" fmla="*/ 50800 w 529167"/>
                <a:gd name="connsiteY8" fmla="*/ 2266950 h 2891367"/>
                <a:gd name="connsiteX9" fmla="*/ 12700 w 529167"/>
                <a:gd name="connsiteY9" fmla="*/ 2736850 h 2891367"/>
                <a:gd name="connsiteX10" fmla="*/ 12700 w 529167"/>
                <a:gd name="connsiteY10" fmla="*/ 2863850 h 2891367"/>
                <a:gd name="connsiteX11" fmla="*/ 88900 w 529167"/>
                <a:gd name="connsiteY11" fmla="*/ 2571750 h 2891367"/>
                <a:gd name="connsiteX12" fmla="*/ 146050 w 529167"/>
                <a:gd name="connsiteY12" fmla="*/ 2305050 h 2891367"/>
                <a:gd name="connsiteX13" fmla="*/ 222250 w 529167"/>
                <a:gd name="connsiteY13" fmla="*/ 2165350 h 2891367"/>
                <a:gd name="connsiteX14" fmla="*/ 273050 w 529167"/>
                <a:gd name="connsiteY14" fmla="*/ 1974850 h 2891367"/>
                <a:gd name="connsiteX15" fmla="*/ 323850 w 529167"/>
                <a:gd name="connsiteY15" fmla="*/ 2159000 h 2891367"/>
                <a:gd name="connsiteX16" fmla="*/ 323850 w 529167"/>
                <a:gd name="connsiteY16" fmla="*/ 2241550 h 2891367"/>
                <a:gd name="connsiteX17" fmla="*/ 374650 w 529167"/>
                <a:gd name="connsiteY17" fmla="*/ 2209800 h 2891367"/>
                <a:gd name="connsiteX18" fmla="*/ 298450 w 529167"/>
                <a:gd name="connsiteY18" fmla="*/ 2698750 h 2891367"/>
                <a:gd name="connsiteX19" fmla="*/ 304800 w 529167"/>
                <a:gd name="connsiteY19" fmla="*/ 2794000 h 2891367"/>
                <a:gd name="connsiteX20" fmla="*/ 355600 w 529167"/>
                <a:gd name="connsiteY20" fmla="*/ 2660650 h 2891367"/>
                <a:gd name="connsiteX21" fmla="*/ 431800 w 529167"/>
                <a:gd name="connsiteY21" fmla="*/ 2228850 h 2891367"/>
                <a:gd name="connsiteX22" fmla="*/ 488950 w 529167"/>
                <a:gd name="connsiteY22" fmla="*/ 1968500 h 2891367"/>
                <a:gd name="connsiteX23" fmla="*/ 527050 w 529167"/>
                <a:gd name="connsiteY23" fmla="*/ 1612900 h 2891367"/>
                <a:gd name="connsiteX24" fmla="*/ 501650 w 529167"/>
                <a:gd name="connsiteY24" fmla="*/ 1111250 h 2891367"/>
                <a:gd name="connsiteX25" fmla="*/ 469900 w 529167"/>
                <a:gd name="connsiteY25" fmla="*/ 622300 h 2891367"/>
                <a:gd name="connsiteX26" fmla="*/ 431800 w 529167"/>
                <a:gd name="connsiteY26" fmla="*/ 381000 h 2891367"/>
                <a:gd name="connsiteX27" fmla="*/ 387350 w 529167"/>
                <a:gd name="connsiteY27" fmla="*/ 222250 h 2891367"/>
                <a:gd name="connsiteX28" fmla="*/ 431800 w 529167"/>
                <a:gd name="connsiteY28" fmla="*/ 25400 h 289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9167" h="2891367">
                  <a:moveTo>
                    <a:pt x="431800" y="25400"/>
                  </a:moveTo>
                  <a:cubicBezTo>
                    <a:pt x="420158" y="0"/>
                    <a:pt x="346075" y="37042"/>
                    <a:pt x="317500" y="69850"/>
                  </a:cubicBezTo>
                  <a:cubicBezTo>
                    <a:pt x="288925" y="102658"/>
                    <a:pt x="275167" y="142875"/>
                    <a:pt x="260350" y="222250"/>
                  </a:cubicBezTo>
                  <a:cubicBezTo>
                    <a:pt x="245533" y="301625"/>
                    <a:pt x="249767" y="438150"/>
                    <a:pt x="228600" y="546100"/>
                  </a:cubicBezTo>
                  <a:cubicBezTo>
                    <a:pt x="207433" y="654050"/>
                    <a:pt x="166158" y="768350"/>
                    <a:pt x="133350" y="869950"/>
                  </a:cubicBezTo>
                  <a:cubicBezTo>
                    <a:pt x="100542" y="971550"/>
                    <a:pt x="51858" y="1079500"/>
                    <a:pt x="31750" y="1155700"/>
                  </a:cubicBezTo>
                  <a:cubicBezTo>
                    <a:pt x="11642" y="1231900"/>
                    <a:pt x="16933" y="1211792"/>
                    <a:pt x="12700" y="1327150"/>
                  </a:cubicBezTo>
                  <a:cubicBezTo>
                    <a:pt x="8467" y="1442508"/>
                    <a:pt x="0" y="1691217"/>
                    <a:pt x="6350" y="1847850"/>
                  </a:cubicBezTo>
                  <a:cubicBezTo>
                    <a:pt x="12700" y="2004483"/>
                    <a:pt x="49742" y="2118783"/>
                    <a:pt x="50800" y="2266950"/>
                  </a:cubicBezTo>
                  <a:cubicBezTo>
                    <a:pt x="51858" y="2415117"/>
                    <a:pt x="19050" y="2637367"/>
                    <a:pt x="12700" y="2736850"/>
                  </a:cubicBezTo>
                  <a:cubicBezTo>
                    <a:pt x="6350" y="2836333"/>
                    <a:pt x="0" y="2891367"/>
                    <a:pt x="12700" y="2863850"/>
                  </a:cubicBezTo>
                  <a:cubicBezTo>
                    <a:pt x="25400" y="2836333"/>
                    <a:pt x="66675" y="2664883"/>
                    <a:pt x="88900" y="2571750"/>
                  </a:cubicBezTo>
                  <a:cubicBezTo>
                    <a:pt x="111125" y="2478617"/>
                    <a:pt x="123825" y="2372783"/>
                    <a:pt x="146050" y="2305050"/>
                  </a:cubicBezTo>
                  <a:cubicBezTo>
                    <a:pt x="168275" y="2237317"/>
                    <a:pt x="201083" y="2220383"/>
                    <a:pt x="222250" y="2165350"/>
                  </a:cubicBezTo>
                  <a:cubicBezTo>
                    <a:pt x="243417" y="2110317"/>
                    <a:pt x="256117" y="1975908"/>
                    <a:pt x="273050" y="1974850"/>
                  </a:cubicBezTo>
                  <a:cubicBezTo>
                    <a:pt x="289983" y="1973792"/>
                    <a:pt x="315383" y="2114550"/>
                    <a:pt x="323850" y="2159000"/>
                  </a:cubicBezTo>
                  <a:cubicBezTo>
                    <a:pt x="332317" y="2203450"/>
                    <a:pt x="315383" y="2233083"/>
                    <a:pt x="323850" y="2241550"/>
                  </a:cubicBezTo>
                  <a:cubicBezTo>
                    <a:pt x="332317" y="2250017"/>
                    <a:pt x="378883" y="2133600"/>
                    <a:pt x="374650" y="2209800"/>
                  </a:cubicBezTo>
                  <a:cubicBezTo>
                    <a:pt x="370417" y="2286000"/>
                    <a:pt x="310092" y="2601383"/>
                    <a:pt x="298450" y="2698750"/>
                  </a:cubicBezTo>
                  <a:cubicBezTo>
                    <a:pt x="286808" y="2796117"/>
                    <a:pt x="295275" y="2800350"/>
                    <a:pt x="304800" y="2794000"/>
                  </a:cubicBezTo>
                  <a:cubicBezTo>
                    <a:pt x="314325" y="2787650"/>
                    <a:pt x="334433" y="2754842"/>
                    <a:pt x="355600" y="2660650"/>
                  </a:cubicBezTo>
                  <a:cubicBezTo>
                    <a:pt x="376767" y="2566458"/>
                    <a:pt x="409575" y="2344208"/>
                    <a:pt x="431800" y="2228850"/>
                  </a:cubicBezTo>
                  <a:cubicBezTo>
                    <a:pt x="454025" y="2113492"/>
                    <a:pt x="473075" y="2071158"/>
                    <a:pt x="488950" y="1968500"/>
                  </a:cubicBezTo>
                  <a:cubicBezTo>
                    <a:pt x="504825" y="1865842"/>
                    <a:pt x="524933" y="1755775"/>
                    <a:pt x="527050" y="1612900"/>
                  </a:cubicBezTo>
                  <a:cubicBezTo>
                    <a:pt x="529167" y="1470025"/>
                    <a:pt x="511175" y="1276350"/>
                    <a:pt x="501650" y="1111250"/>
                  </a:cubicBezTo>
                  <a:cubicBezTo>
                    <a:pt x="492125" y="946150"/>
                    <a:pt x="481542" y="744008"/>
                    <a:pt x="469900" y="622300"/>
                  </a:cubicBezTo>
                  <a:cubicBezTo>
                    <a:pt x="458258" y="500592"/>
                    <a:pt x="445558" y="447675"/>
                    <a:pt x="431800" y="381000"/>
                  </a:cubicBezTo>
                  <a:cubicBezTo>
                    <a:pt x="418042" y="314325"/>
                    <a:pt x="386292" y="277283"/>
                    <a:pt x="387350" y="222250"/>
                  </a:cubicBezTo>
                  <a:cubicBezTo>
                    <a:pt x="388408" y="167217"/>
                    <a:pt x="443442" y="50800"/>
                    <a:pt x="431800" y="25400"/>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rot="5400000">
              <a:off x="1371600" y="2819400"/>
              <a:ext cx="76200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752600" y="1868269"/>
              <a:ext cx="1905000" cy="646331"/>
            </a:xfrm>
            <a:prstGeom prst="rect">
              <a:avLst/>
            </a:prstGeom>
            <a:noFill/>
          </p:spPr>
          <p:txBody>
            <a:bodyPr wrap="square" rtlCol="0">
              <a:spAutoFit/>
            </a:bodyPr>
            <a:lstStyle/>
            <a:p>
              <a:r>
                <a:rPr lang="en-US" dirty="0" smtClean="0"/>
                <a:t>Flexor </a:t>
              </a:r>
              <a:r>
                <a:rPr lang="en-US" dirty="0" err="1" smtClean="0"/>
                <a:t>digitorum</a:t>
              </a:r>
              <a:r>
                <a:rPr lang="en-US" dirty="0" smtClean="0"/>
                <a:t> </a:t>
              </a:r>
              <a:r>
                <a:rPr lang="en-US" dirty="0" err="1" smtClean="0"/>
                <a:t>profundus</a:t>
              </a:r>
              <a:endParaRPr lang="en-US" dirty="0"/>
            </a:p>
          </p:txBody>
        </p:sp>
      </p:grpSp>
      <p:grpSp>
        <p:nvGrpSpPr>
          <p:cNvPr id="31" name="Group 30"/>
          <p:cNvGrpSpPr/>
          <p:nvPr/>
        </p:nvGrpSpPr>
        <p:grpSpPr>
          <a:xfrm>
            <a:off x="931333" y="4191000"/>
            <a:ext cx="2726267" cy="1585383"/>
            <a:chOff x="931333" y="4191000"/>
            <a:chExt cx="2726267" cy="1585383"/>
          </a:xfrm>
        </p:grpSpPr>
        <p:grpSp>
          <p:nvGrpSpPr>
            <p:cNvPr id="13" name="Group 12"/>
            <p:cNvGrpSpPr/>
            <p:nvPr/>
          </p:nvGrpSpPr>
          <p:grpSpPr>
            <a:xfrm>
              <a:off x="931333" y="4924425"/>
              <a:ext cx="663575" cy="851958"/>
              <a:chOff x="931333" y="4924425"/>
              <a:chExt cx="663575" cy="851958"/>
            </a:xfrm>
            <a:solidFill>
              <a:srgbClr val="28FF1F">
                <a:alpha val="30000"/>
              </a:srgbClr>
            </a:solidFill>
          </p:grpSpPr>
          <p:sp>
            <p:nvSpPr>
              <p:cNvPr id="10" name="Freeform 9"/>
              <p:cNvSpPr/>
              <p:nvPr/>
            </p:nvSpPr>
            <p:spPr>
              <a:xfrm>
                <a:off x="931333" y="5166783"/>
                <a:ext cx="148167" cy="609600"/>
              </a:xfrm>
              <a:custGeom>
                <a:avLst/>
                <a:gdLst>
                  <a:gd name="connsiteX0" fmla="*/ 71967 w 148167"/>
                  <a:gd name="connsiteY0" fmla="*/ 27517 h 609600"/>
                  <a:gd name="connsiteX1" fmla="*/ 27517 w 148167"/>
                  <a:gd name="connsiteY1" fmla="*/ 345017 h 609600"/>
                  <a:gd name="connsiteX2" fmla="*/ 14817 w 148167"/>
                  <a:gd name="connsiteY2" fmla="*/ 573617 h 609600"/>
                  <a:gd name="connsiteX3" fmla="*/ 116417 w 148167"/>
                  <a:gd name="connsiteY3" fmla="*/ 560917 h 609600"/>
                  <a:gd name="connsiteX4" fmla="*/ 122767 w 148167"/>
                  <a:gd name="connsiteY4" fmla="*/ 491067 h 609600"/>
                  <a:gd name="connsiteX5" fmla="*/ 148167 w 148167"/>
                  <a:gd name="connsiteY5" fmla="*/ 319617 h 609600"/>
                  <a:gd name="connsiteX6" fmla="*/ 122767 w 148167"/>
                  <a:gd name="connsiteY6" fmla="*/ 179917 h 609600"/>
                  <a:gd name="connsiteX7" fmla="*/ 71967 w 148167"/>
                  <a:gd name="connsiteY7" fmla="*/ 27517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167" h="609600">
                    <a:moveTo>
                      <a:pt x="71967" y="27517"/>
                    </a:moveTo>
                    <a:cubicBezTo>
                      <a:pt x="56092" y="55034"/>
                      <a:pt x="37042" y="254000"/>
                      <a:pt x="27517" y="345017"/>
                    </a:cubicBezTo>
                    <a:cubicBezTo>
                      <a:pt x="17992" y="436034"/>
                      <a:pt x="0" y="537634"/>
                      <a:pt x="14817" y="573617"/>
                    </a:cubicBezTo>
                    <a:cubicBezTo>
                      <a:pt x="29634" y="609600"/>
                      <a:pt x="98425" y="574675"/>
                      <a:pt x="116417" y="560917"/>
                    </a:cubicBezTo>
                    <a:cubicBezTo>
                      <a:pt x="134409" y="547159"/>
                      <a:pt x="117475" y="531284"/>
                      <a:pt x="122767" y="491067"/>
                    </a:cubicBezTo>
                    <a:cubicBezTo>
                      <a:pt x="128059" y="450850"/>
                      <a:pt x="148167" y="371475"/>
                      <a:pt x="148167" y="319617"/>
                    </a:cubicBezTo>
                    <a:cubicBezTo>
                      <a:pt x="148167" y="267759"/>
                      <a:pt x="134409" y="225425"/>
                      <a:pt x="122767" y="179917"/>
                    </a:cubicBezTo>
                    <a:cubicBezTo>
                      <a:pt x="111125" y="134409"/>
                      <a:pt x="87842" y="0"/>
                      <a:pt x="71967" y="2751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109133" y="5092700"/>
                <a:ext cx="153459" cy="632883"/>
              </a:xfrm>
              <a:custGeom>
                <a:avLst/>
                <a:gdLst>
                  <a:gd name="connsiteX0" fmla="*/ 135467 w 153459"/>
                  <a:gd name="connsiteY0" fmla="*/ 12700 h 632883"/>
                  <a:gd name="connsiteX1" fmla="*/ 148167 w 153459"/>
                  <a:gd name="connsiteY1" fmla="*/ 209550 h 632883"/>
                  <a:gd name="connsiteX2" fmla="*/ 103717 w 153459"/>
                  <a:gd name="connsiteY2" fmla="*/ 457200 h 632883"/>
                  <a:gd name="connsiteX3" fmla="*/ 84667 w 153459"/>
                  <a:gd name="connsiteY3" fmla="*/ 603250 h 632883"/>
                  <a:gd name="connsiteX4" fmla="*/ 8467 w 153459"/>
                  <a:gd name="connsiteY4" fmla="*/ 603250 h 632883"/>
                  <a:gd name="connsiteX5" fmla="*/ 33867 w 153459"/>
                  <a:gd name="connsiteY5" fmla="*/ 425450 h 632883"/>
                  <a:gd name="connsiteX6" fmla="*/ 91017 w 153459"/>
                  <a:gd name="connsiteY6" fmla="*/ 133350 h 632883"/>
                  <a:gd name="connsiteX7" fmla="*/ 135467 w 153459"/>
                  <a:gd name="connsiteY7" fmla="*/ 12700 h 63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459" h="632883">
                    <a:moveTo>
                      <a:pt x="135467" y="12700"/>
                    </a:moveTo>
                    <a:cubicBezTo>
                      <a:pt x="144992" y="25400"/>
                      <a:pt x="153459" y="135467"/>
                      <a:pt x="148167" y="209550"/>
                    </a:cubicBezTo>
                    <a:cubicBezTo>
                      <a:pt x="142875" y="283633"/>
                      <a:pt x="114300" y="391583"/>
                      <a:pt x="103717" y="457200"/>
                    </a:cubicBezTo>
                    <a:cubicBezTo>
                      <a:pt x="93134" y="522817"/>
                      <a:pt x="100542" y="578908"/>
                      <a:pt x="84667" y="603250"/>
                    </a:cubicBezTo>
                    <a:cubicBezTo>
                      <a:pt x="68792" y="627592"/>
                      <a:pt x="16934" y="632883"/>
                      <a:pt x="8467" y="603250"/>
                    </a:cubicBezTo>
                    <a:cubicBezTo>
                      <a:pt x="0" y="573617"/>
                      <a:pt x="20109" y="503767"/>
                      <a:pt x="33867" y="425450"/>
                    </a:cubicBezTo>
                    <a:cubicBezTo>
                      <a:pt x="47625" y="347133"/>
                      <a:pt x="76200" y="200025"/>
                      <a:pt x="91017" y="133350"/>
                    </a:cubicBezTo>
                    <a:cubicBezTo>
                      <a:pt x="105834" y="66675"/>
                      <a:pt x="125942" y="0"/>
                      <a:pt x="135467" y="1270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1454150" y="4924425"/>
                <a:ext cx="140758" cy="648758"/>
              </a:xfrm>
              <a:custGeom>
                <a:avLst/>
                <a:gdLst>
                  <a:gd name="connsiteX0" fmla="*/ 127000 w 140758"/>
                  <a:gd name="connsiteY0" fmla="*/ 47625 h 648758"/>
                  <a:gd name="connsiteX1" fmla="*/ 31750 w 140758"/>
                  <a:gd name="connsiteY1" fmla="*/ 454025 h 648758"/>
                  <a:gd name="connsiteX2" fmla="*/ 0 w 140758"/>
                  <a:gd name="connsiteY2" fmla="*/ 625475 h 648758"/>
                  <a:gd name="connsiteX3" fmla="*/ 31750 w 140758"/>
                  <a:gd name="connsiteY3" fmla="*/ 593725 h 648758"/>
                  <a:gd name="connsiteX4" fmla="*/ 69850 w 140758"/>
                  <a:gd name="connsiteY4" fmla="*/ 434975 h 648758"/>
                  <a:gd name="connsiteX5" fmla="*/ 114300 w 140758"/>
                  <a:gd name="connsiteY5" fmla="*/ 168275 h 648758"/>
                  <a:gd name="connsiteX6" fmla="*/ 127000 w 140758"/>
                  <a:gd name="connsiteY6" fmla="*/ 47625 h 64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758" h="648758">
                    <a:moveTo>
                      <a:pt x="127000" y="47625"/>
                    </a:moveTo>
                    <a:cubicBezTo>
                      <a:pt x="113242" y="95250"/>
                      <a:pt x="52917" y="357717"/>
                      <a:pt x="31750" y="454025"/>
                    </a:cubicBezTo>
                    <a:cubicBezTo>
                      <a:pt x="10583" y="550333"/>
                      <a:pt x="0" y="602192"/>
                      <a:pt x="0" y="625475"/>
                    </a:cubicBezTo>
                    <a:cubicBezTo>
                      <a:pt x="0" y="648758"/>
                      <a:pt x="20108" y="625475"/>
                      <a:pt x="31750" y="593725"/>
                    </a:cubicBezTo>
                    <a:cubicBezTo>
                      <a:pt x="43392" y="561975"/>
                      <a:pt x="56092" y="505883"/>
                      <a:pt x="69850" y="434975"/>
                    </a:cubicBezTo>
                    <a:cubicBezTo>
                      <a:pt x="83608" y="364067"/>
                      <a:pt x="105833" y="225425"/>
                      <a:pt x="114300" y="168275"/>
                    </a:cubicBezTo>
                    <a:cubicBezTo>
                      <a:pt x="122767" y="111125"/>
                      <a:pt x="140758" y="0"/>
                      <a:pt x="127000" y="47625"/>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Arrow Connector 18"/>
            <p:cNvCxnSpPr/>
            <p:nvPr/>
          </p:nvCxnSpPr>
          <p:spPr>
            <a:xfrm rot="10800000" flipV="1">
              <a:off x="1040587" y="4876800"/>
              <a:ext cx="1231900" cy="7048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752600" y="4191000"/>
              <a:ext cx="1905000" cy="646331"/>
            </a:xfrm>
            <a:prstGeom prst="rect">
              <a:avLst/>
            </a:prstGeom>
            <a:noFill/>
          </p:spPr>
          <p:txBody>
            <a:bodyPr wrap="square" rtlCol="0">
              <a:spAutoFit/>
            </a:bodyPr>
            <a:lstStyle/>
            <a:p>
              <a:r>
                <a:rPr lang="en-US" dirty="0" err="1" smtClean="0"/>
                <a:t>Pronator</a:t>
              </a:r>
              <a:r>
                <a:rPr lang="en-US" dirty="0" smtClean="0"/>
                <a:t> </a:t>
              </a:r>
              <a:r>
                <a:rPr lang="en-US" dirty="0" err="1" smtClean="0"/>
                <a:t>quadratus</a:t>
              </a:r>
              <a:endParaRPr lang="en-US" dirty="0"/>
            </a:p>
          </p:txBody>
        </p:sp>
      </p:grpSp>
      <p:grpSp>
        <p:nvGrpSpPr>
          <p:cNvPr id="29" name="Group 28"/>
          <p:cNvGrpSpPr/>
          <p:nvPr/>
        </p:nvGrpSpPr>
        <p:grpSpPr>
          <a:xfrm>
            <a:off x="76200" y="2658070"/>
            <a:ext cx="1176867" cy="2606080"/>
            <a:chOff x="76200" y="2658070"/>
            <a:chExt cx="1176867" cy="2606080"/>
          </a:xfrm>
        </p:grpSpPr>
        <p:sp>
          <p:nvSpPr>
            <p:cNvPr id="9" name="Freeform 8"/>
            <p:cNvSpPr/>
            <p:nvPr/>
          </p:nvSpPr>
          <p:spPr>
            <a:xfrm>
              <a:off x="875242" y="3281892"/>
              <a:ext cx="377825" cy="1982258"/>
            </a:xfrm>
            <a:custGeom>
              <a:avLst/>
              <a:gdLst>
                <a:gd name="connsiteX0" fmla="*/ 363008 w 377825"/>
                <a:gd name="connsiteY0" fmla="*/ 20108 h 1982258"/>
                <a:gd name="connsiteX1" fmla="*/ 274108 w 377825"/>
                <a:gd name="connsiteY1" fmla="*/ 89958 h 1982258"/>
                <a:gd name="connsiteX2" fmla="*/ 178858 w 377825"/>
                <a:gd name="connsiteY2" fmla="*/ 369358 h 1982258"/>
                <a:gd name="connsiteX3" fmla="*/ 39158 w 377825"/>
                <a:gd name="connsiteY3" fmla="*/ 750358 h 1982258"/>
                <a:gd name="connsiteX4" fmla="*/ 7408 w 377825"/>
                <a:gd name="connsiteY4" fmla="*/ 1067858 h 1982258"/>
                <a:gd name="connsiteX5" fmla="*/ 83608 w 377825"/>
                <a:gd name="connsiteY5" fmla="*/ 1556808 h 1982258"/>
                <a:gd name="connsiteX6" fmla="*/ 153458 w 377825"/>
                <a:gd name="connsiteY6" fmla="*/ 1944158 h 1982258"/>
                <a:gd name="connsiteX7" fmla="*/ 229658 w 377825"/>
                <a:gd name="connsiteY7" fmla="*/ 1785408 h 1982258"/>
                <a:gd name="connsiteX8" fmla="*/ 293158 w 377825"/>
                <a:gd name="connsiteY8" fmla="*/ 1410758 h 1982258"/>
                <a:gd name="connsiteX9" fmla="*/ 293158 w 377825"/>
                <a:gd name="connsiteY9" fmla="*/ 1137708 h 1982258"/>
                <a:gd name="connsiteX10" fmla="*/ 350308 w 377825"/>
                <a:gd name="connsiteY10" fmla="*/ 871008 h 1982258"/>
                <a:gd name="connsiteX11" fmla="*/ 350308 w 377825"/>
                <a:gd name="connsiteY11" fmla="*/ 604308 h 1982258"/>
                <a:gd name="connsiteX12" fmla="*/ 363008 w 377825"/>
                <a:gd name="connsiteY12" fmla="*/ 210608 h 1982258"/>
                <a:gd name="connsiteX13" fmla="*/ 363008 w 377825"/>
                <a:gd name="connsiteY13" fmla="*/ 20108 h 198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825" h="1982258">
                  <a:moveTo>
                    <a:pt x="363008" y="20108"/>
                  </a:moveTo>
                  <a:cubicBezTo>
                    <a:pt x="348191" y="0"/>
                    <a:pt x="304800" y="31750"/>
                    <a:pt x="274108" y="89958"/>
                  </a:cubicBezTo>
                  <a:cubicBezTo>
                    <a:pt x="243416" y="148166"/>
                    <a:pt x="218016" y="259291"/>
                    <a:pt x="178858" y="369358"/>
                  </a:cubicBezTo>
                  <a:cubicBezTo>
                    <a:pt x="139700" y="479425"/>
                    <a:pt x="67733" y="633941"/>
                    <a:pt x="39158" y="750358"/>
                  </a:cubicBezTo>
                  <a:cubicBezTo>
                    <a:pt x="10583" y="866775"/>
                    <a:pt x="0" y="933450"/>
                    <a:pt x="7408" y="1067858"/>
                  </a:cubicBezTo>
                  <a:cubicBezTo>
                    <a:pt x="14816" y="1202266"/>
                    <a:pt x="59266" y="1410758"/>
                    <a:pt x="83608" y="1556808"/>
                  </a:cubicBezTo>
                  <a:cubicBezTo>
                    <a:pt x="107950" y="1702858"/>
                    <a:pt x="129116" y="1906058"/>
                    <a:pt x="153458" y="1944158"/>
                  </a:cubicBezTo>
                  <a:cubicBezTo>
                    <a:pt x="177800" y="1982258"/>
                    <a:pt x="206375" y="1874308"/>
                    <a:pt x="229658" y="1785408"/>
                  </a:cubicBezTo>
                  <a:cubicBezTo>
                    <a:pt x="252941" y="1696508"/>
                    <a:pt x="282575" y="1518708"/>
                    <a:pt x="293158" y="1410758"/>
                  </a:cubicBezTo>
                  <a:cubicBezTo>
                    <a:pt x="303741" y="1302808"/>
                    <a:pt x="283633" y="1227666"/>
                    <a:pt x="293158" y="1137708"/>
                  </a:cubicBezTo>
                  <a:cubicBezTo>
                    <a:pt x="302683" y="1047750"/>
                    <a:pt x="340783" y="959908"/>
                    <a:pt x="350308" y="871008"/>
                  </a:cubicBezTo>
                  <a:cubicBezTo>
                    <a:pt x="359833" y="782108"/>
                    <a:pt x="348191" y="714375"/>
                    <a:pt x="350308" y="604308"/>
                  </a:cubicBezTo>
                  <a:cubicBezTo>
                    <a:pt x="352425" y="494241"/>
                    <a:pt x="354541" y="307975"/>
                    <a:pt x="363008" y="210608"/>
                  </a:cubicBezTo>
                  <a:cubicBezTo>
                    <a:pt x="371475" y="113241"/>
                    <a:pt x="377825" y="40216"/>
                    <a:pt x="363008" y="20108"/>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533400" y="3657600"/>
              <a:ext cx="533400" cy="457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6200" y="2658070"/>
              <a:ext cx="1066800" cy="923330"/>
            </a:xfrm>
            <a:prstGeom prst="rect">
              <a:avLst/>
            </a:prstGeom>
            <a:noFill/>
          </p:spPr>
          <p:txBody>
            <a:bodyPr wrap="square" rtlCol="0">
              <a:spAutoFit/>
            </a:bodyPr>
            <a:lstStyle/>
            <a:p>
              <a:r>
                <a:rPr lang="en-US" dirty="0" smtClean="0"/>
                <a:t>Flexor </a:t>
              </a:r>
              <a:r>
                <a:rPr lang="en-US" dirty="0" err="1" smtClean="0"/>
                <a:t>pollicis</a:t>
              </a:r>
              <a:r>
                <a:rPr lang="en-US" dirty="0" smtClean="0"/>
                <a:t> </a:t>
              </a:r>
              <a:r>
                <a:rPr lang="en-US" dirty="0" err="1" smtClean="0"/>
                <a:t>longus</a:t>
              </a:r>
              <a:endParaRPr lang="en-US" dirty="0"/>
            </a:p>
          </p:txBody>
        </p:sp>
      </p:grpSp>
      <p:pic>
        <p:nvPicPr>
          <p:cNvPr id="23" name="Picture 22" descr="Picture 24.png"/>
          <p:cNvPicPr>
            <a:picLocks noChangeAspect="1"/>
          </p:cNvPicPr>
          <p:nvPr/>
        </p:nvPicPr>
        <p:blipFill>
          <a:blip r:embed="rId2"/>
          <a:srcRect t="49272"/>
          <a:stretch>
            <a:fillRect/>
          </a:stretch>
        </p:blipFill>
        <p:spPr>
          <a:xfrm>
            <a:off x="3124200" y="2783090"/>
            <a:ext cx="2133600" cy="3922510"/>
          </a:xfrm>
          <a:prstGeom prst="rect">
            <a:avLst/>
          </a:prstGeom>
          <a:ln w="12700">
            <a:solidFill>
              <a:schemeClr val="tx1"/>
            </a:solidFill>
          </a:ln>
        </p:spPr>
      </p:pic>
      <p:grpSp>
        <p:nvGrpSpPr>
          <p:cNvPr id="33" name="Group 32"/>
          <p:cNvGrpSpPr/>
          <p:nvPr/>
        </p:nvGrpSpPr>
        <p:grpSpPr>
          <a:xfrm>
            <a:off x="3124200" y="4876800"/>
            <a:ext cx="2057400" cy="1551020"/>
            <a:chOff x="3124200" y="4876800"/>
            <a:chExt cx="2057400" cy="1551020"/>
          </a:xfrm>
        </p:grpSpPr>
        <p:sp>
          <p:nvSpPr>
            <p:cNvPr id="24" name="Oval 23"/>
            <p:cNvSpPr/>
            <p:nvPr/>
          </p:nvSpPr>
          <p:spPr>
            <a:xfrm>
              <a:off x="4141824" y="6046820"/>
              <a:ext cx="3048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572000" y="5867400"/>
              <a:ext cx="3048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876800" y="5486400"/>
              <a:ext cx="3048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3657600" y="6019800"/>
              <a:ext cx="3048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3124200" y="4876800"/>
              <a:ext cx="304800" cy="3810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extBox 31"/>
          <p:cNvSpPr txBox="1"/>
          <p:nvPr/>
        </p:nvSpPr>
        <p:spPr>
          <a:xfrm>
            <a:off x="3048000" y="2438400"/>
            <a:ext cx="1905000" cy="369332"/>
          </a:xfrm>
          <a:prstGeom prst="rect">
            <a:avLst/>
          </a:prstGeom>
          <a:noFill/>
        </p:spPr>
        <p:txBody>
          <a:bodyPr wrap="square" rtlCol="0">
            <a:spAutoFit/>
          </a:bodyPr>
          <a:lstStyle/>
          <a:p>
            <a:r>
              <a:rPr lang="en-US" b="1" dirty="0" smtClean="0"/>
              <a:t>Insertion:</a:t>
            </a:r>
            <a:endParaRPr lang="en-US" b="1" dirty="0"/>
          </a:p>
        </p:txBody>
      </p:sp>
      <p:pic>
        <p:nvPicPr>
          <p:cNvPr id="34" name="Picture 33"/>
          <p:cNvPicPr>
            <a:picLocks noChangeAspect="1"/>
          </p:cNvPicPr>
          <p:nvPr/>
        </p:nvPicPr>
        <p:blipFill>
          <a:blip r:embed="rId3"/>
          <a:stretch>
            <a:fillRect/>
          </a:stretch>
        </p:blipFill>
        <p:spPr>
          <a:xfrm>
            <a:off x="6019800" y="4724400"/>
            <a:ext cx="2814666" cy="1870826"/>
          </a:xfrm>
          <a:prstGeom prst="rect">
            <a:avLst/>
          </a:prstGeom>
        </p:spPr>
      </p:pic>
      <p:sp>
        <p:nvSpPr>
          <p:cNvPr id="35" name="Rectangle 34"/>
          <p:cNvSpPr/>
          <p:nvPr/>
        </p:nvSpPr>
        <p:spPr>
          <a:xfrm>
            <a:off x="5638800" y="1524000"/>
            <a:ext cx="3200400" cy="2246769"/>
          </a:xfrm>
          <a:prstGeom prst="rect">
            <a:avLst/>
          </a:prstGeom>
        </p:spPr>
        <p:txBody>
          <a:bodyPr wrap="square">
            <a:spAutoFit/>
          </a:bodyPr>
          <a:lstStyle/>
          <a:p>
            <a:pPr>
              <a:buNone/>
            </a:pPr>
            <a:r>
              <a:rPr lang="en-US" sz="2000" dirty="0" smtClean="0">
                <a:solidFill>
                  <a:srgbClr val="000000"/>
                </a:solidFill>
              </a:rPr>
              <a:t>Attached to the most </a:t>
            </a:r>
            <a:r>
              <a:rPr lang="en-US" sz="2000" dirty="0" err="1" smtClean="0">
                <a:solidFill>
                  <a:srgbClr val="000000"/>
                </a:solidFill>
              </a:rPr>
              <a:t>proximmal</a:t>
            </a:r>
            <a:r>
              <a:rPr lang="en-US" sz="2000" dirty="0" smtClean="0">
                <a:solidFill>
                  <a:srgbClr val="000000"/>
                </a:solidFill>
              </a:rPr>
              <a:t> joints in the hand (PIP), these muscles serve as the primary strength in a person’s fingers when gripping objects such as rock walls. </a:t>
            </a:r>
            <a:endParaRPr lang="en-US" sz="2000" u="sng" dirty="0" smtClea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Skeletal_overview.jpg"/>
          <p:cNvPicPr>
            <a:picLocks noGrp="1" noChangeAspect="1"/>
          </p:cNvPicPr>
          <p:nvPr>
            <p:ph idx="1"/>
          </p:nvPr>
        </p:nvPicPr>
        <p:blipFill>
          <a:blip r:embed="rId2" cstate="print"/>
          <a:stretch>
            <a:fillRect/>
          </a:stretch>
        </p:blipFill>
        <p:spPr>
          <a:xfrm>
            <a:off x="0" y="228600"/>
            <a:ext cx="5943600" cy="6629400"/>
          </a:xfrm>
        </p:spPr>
      </p:pic>
      <p:sp>
        <p:nvSpPr>
          <p:cNvPr id="6" name="TextBox 5"/>
          <p:cNvSpPr txBox="1"/>
          <p:nvPr/>
        </p:nvSpPr>
        <p:spPr>
          <a:xfrm>
            <a:off x="4572000" y="1460242"/>
            <a:ext cx="4191000" cy="5016758"/>
          </a:xfrm>
          <a:prstGeom prst="rect">
            <a:avLst/>
          </a:prstGeom>
          <a:noFill/>
        </p:spPr>
        <p:txBody>
          <a:bodyPr wrap="square" rtlCol="0" anchor="t">
            <a:spAutoFit/>
          </a:bodyPr>
          <a:lstStyle/>
          <a:p>
            <a:r>
              <a:rPr lang="en-US" sz="2000" dirty="0" smtClean="0"/>
              <a:t>We will begin by covering the surface anatomy of the humerus. Understanding the features of this bone will provide the foundation for learning about the rest of the arm.</a:t>
            </a:r>
          </a:p>
          <a:p>
            <a:endParaRPr lang="en-US" sz="2000" dirty="0" smtClean="0"/>
          </a:p>
          <a:p>
            <a:r>
              <a:rPr lang="en-US" sz="2000" dirty="0" smtClean="0"/>
              <a:t>The arm proper, or brachium (BRAY-</a:t>
            </a:r>
            <a:r>
              <a:rPr lang="en-US" sz="2000" dirty="0" err="1" smtClean="0"/>
              <a:t>kee</a:t>
            </a:r>
            <a:r>
              <a:rPr lang="en-US" sz="2000" dirty="0" smtClean="0"/>
              <a:t>-um) extends from shoulder to elbow. Only one bone composes the arm: the </a:t>
            </a:r>
            <a:r>
              <a:rPr lang="en-US" sz="2000" i="1" dirty="0" smtClean="0"/>
              <a:t>humerus</a:t>
            </a:r>
            <a:r>
              <a:rPr lang="en-US" sz="2000" dirty="0" smtClean="0"/>
              <a:t>.</a:t>
            </a:r>
          </a:p>
          <a:p>
            <a:endParaRPr lang="en-US" sz="2000" dirty="0" smtClean="0"/>
          </a:p>
          <a:p>
            <a:r>
              <a:rPr lang="en-US" sz="2000" dirty="0" smtClean="0"/>
              <a:t>There are several muscles acting on the humerus. Before we look at the muscles of the arm, there are numerous features that make up the humeral surface. </a:t>
            </a:r>
          </a:p>
        </p:txBody>
      </p:sp>
      <p:sp>
        <p:nvSpPr>
          <p:cNvPr id="8" name="Freeform 7"/>
          <p:cNvSpPr/>
          <p:nvPr/>
        </p:nvSpPr>
        <p:spPr>
          <a:xfrm>
            <a:off x="1897380" y="473964"/>
            <a:ext cx="528828" cy="2570988"/>
          </a:xfrm>
          <a:custGeom>
            <a:avLst/>
            <a:gdLst>
              <a:gd name="connsiteX0" fmla="*/ 233172 w 528828"/>
              <a:gd name="connsiteY0" fmla="*/ 10668 h 2570988"/>
              <a:gd name="connsiteX1" fmla="*/ 50292 w 528828"/>
              <a:gd name="connsiteY1" fmla="*/ 92964 h 2570988"/>
              <a:gd name="connsiteX2" fmla="*/ 4572 w 528828"/>
              <a:gd name="connsiteY2" fmla="*/ 156972 h 2570988"/>
              <a:gd name="connsiteX3" fmla="*/ 77724 w 528828"/>
              <a:gd name="connsiteY3" fmla="*/ 358140 h 2570988"/>
              <a:gd name="connsiteX4" fmla="*/ 169164 w 528828"/>
              <a:gd name="connsiteY4" fmla="*/ 1711452 h 2570988"/>
              <a:gd name="connsiteX5" fmla="*/ 169164 w 528828"/>
              <a:gd name="connsiteY5" fmla="*/ 1949196 h 2570988"/>
              <a:gd name="connsiteX6" fmla="*/ 123444 w 528828"/>
              <a:gd name="connsiteY6" fmla="*/ 2132076 h 2570988"/>
              <a:gd name="connsiteX7" fmla="*/ 77724 w 528828"/>
              <a:gd name="connsiteY7" fmla="*/ 2351532 h 2570988"/>
              <a:gd name="connsiteX8" fmla="*/ 86868 w 528828"/>
              <a:gd name="connsiteY8" fmla="*/ 2479548 h 2570988"/>
              <a:gd name="connsiteX9" fmla="*/ 96012 w 528828"/>
              <a:gd name="connsiteY9" fmla="*/ 2516124 h 2570988"/>
              <a:gd name="connsiteX10" fmla="*/ 169164 w 528828"/>
              <a:gd name="connsiteY10" fmla="*/ 2497836 h 2570988"/>
              <a:gd name="connsiteX11" fmla="*/ 260604 w 528828"/>
              <a:gd name="connsiteY11" fmla="*/ 2488692 h 2570988"/>
              <a:gd name="connsiteX12" fmla="*/ 297180 w 528828"/>
              <a:gd name="connsiteY12" fmla="*/ 2497836 h 2570988"/>
              <a:gd name="connsiteX13" fmla="*/ 333756 w 528828"/>
              <a:gd name="connsiteY13" fmla="*/ 2534412 h 2570988"/>
              <a:gd name="connsiteX14" fmla="*/ 388620 w 528828"/>
              <a:gd name="connsiteY14" fmla="*/ 2552700 h 2570988"/>
              <a:gd name="connsiteX15" fmla="*/ 425196 w 528828"/>
              <a:gd name="connsiteY15" fmla="*/ 2561844 h 2570988"/>
              <a:gd name="connsiteX16" fmla="*/ 416052 w 528828"/>
              <a:gd name="connsiteY16" fmla="*/ 2497836 h 2570988"/>
              <a:gd name="connsiteX17" fmla="*/ 416052 w 528828"/>
              <a:gd name="connsiteY17" fmla="*/ 2461260 h 2570988"/>
              <a:gd name="connsiteX18" fmla="*/ 489204 w 528828"/>
              <a:gd name="connsiteY18" fmla="*/ 2442972 h 2570988"/>
              <a:gd name="connsiteX19" fmla="*/ 507492 w 528828"/>
              <a:gd name="connsiteY19" fmla="*/ 2424684 h 2570988"/>
              <a:gd name="connsiteX20" fmla="*/ 525780 w 528828"/>
              <a:gd name="connsiteY20" fmla="*/ 2360676 h 2570988"/>
              <a:gd name="connsiteX21" fmla="*/ 489204 w 528828"/>
              <a:gd name="connsiteY21" fmla="*/ 2296668 h 2570988"/>
              <a:gd name="connsiteX22" fmla="*/ 416052 w 528828"/>
              <a:gd name="connsiteY22" fmla="*/ 2205228 h 2570988"/>
              <a:gd name="connsiteX23" fmla="*/ 379476 w 528828"/>
              <a:gd name="connsiteY23" fmla="*/ 2068068 h 2570988"/>
              <a:gd name="connsiteX24" fmla="*/ 306324 w 528828"/>
              <a:gd name="connsiteY24" fmla="*/ 906780 h 2570988"/>
              <a:gd name="connsiteX25" fmla="*/ 306324 w 528828"/>
              <a:gd name="connsiteY25" fmla="*/ 486156 h 2570988"/>
              <a:gd name="connsiteX26" fmla="*/ 352044 w 528828"/>
              <a:gd name="connsiteY26" fmla="*/ 294132 h 2570988"/>
              <a:gd name="connsiteX27" fmla="*/ 406908 w 528828"/>
              <a:gd name="connsiteY27" fmla="*/ 239268 h 2570988"/>
              <a:gd name="connsiteX28" fmla="*/ 397764 w 528828"/>
              <a:gd name="connsiteY28" fmla="*/ 129540 h 2570988"/>
              <a:gd name="connsiteX29" fmla="*/ 342900 w 528828"/>
              <a:gd name="connsiteY29" fmla="*/ 28956 h 2570988"/>
              <a:gd name="connsiteX30" fmla="*/ 233172 w 528828"/>
              <a:gd name="connsiteY30" fmla="*/ 10668 h 257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8828" h="2570988">
                <a:moveTo>
                  <a:pt x="233172" y="10668"/>
                </a:moveTo>
                <a:cubicBezTo>
                  <a:pt x="184404" y="21336"/>
                  <a:pt x="88392" y="68580"/>
                  <a:pt x="50292" y="92964"/>
                </a:cubicBezTo>
                <a:cubicBezTo>
                  <a:pt x="12192" y="117348"/>
                  <a:pt x="0" y="112776"/>
                  <a:pt x="4572" y="156972"/>
                </a:cubicBezTo>
                <a:cubicBezTo>
                  <a:pt x="9144" y="201168"/>
                  <a:pt x="50292" y="99060"/>
                  <a:pt x="77724" y="358140"/>
                </a:cubicBezTo>
                <a:cubicBezTo>
                  <a:pt x="105156" y="617220"/>
                  <a:pt x="153924" y="1446276"/>
                  <a:pt x="169164" y="1711452"/>
                </a:cubicBezTo>
                <a:cubicBezTo>
                  <a:pt x="184404" y="1976628"/>
                  <a:pt x="176784" y="1879092"/>
                  <a:pt x="169164" y="1949196"/>
                </a:cubicBezTo>
                <a:cubicBezTo>
                  <a:pt x="161544" y="2019300"/>
                  <a:pt x="138684" y="2065020"/>
                  <a:pt x="123444" y="2132076"/>
                </a:cubicBezTo>
                <a:cubicBezTo>
                  <a:pt x="108204" y="2199132"/>
                  <a:pt x="83820" y="2293620"/>
                  <a:pt x="77724" y="2351532"/>
                </a:cubicBezTo>
                <a:cubicBezTo>
                  <a:pt x="71628" y="2409444"/>
                  <a:pt x="83820" y="2452116"/>
                  <a:pt x="86868" y="2479548"/>
                </a:cubicBezTo>
                <a:cubicBezTo>
                  <a:pt x="89916" y="2506980"/>
                  <a:pt x="82296" y="2513076"/>
                  <a:pt x="96012" y="2516124"/>
                </a:cubicBezTo>
                <a:cubicBezTo>
                  <a:pt x="109728" y="2519172"/>
                  <a:pt x="141732" y="2502408"/>
                  <a:pt x="169164" y="2497836"/>
                </a:cubicBezTo>
                <a:cubicBezTo>
                  <a:pt x="196596" y="2493264"/>
                  <a:pt x="239268" y="2488692"/>
                  <a:pt x="260604" y="2488692"/>
                </a:cubicBezTo>
                <a:cubicBezTo>
                  <a:pt x="281940" y="2488692"/>
                  <a:pt x="284988" y="2490216"/>
                  <a:pt x="297180" y="2497836"/>
                </a:cubicBezTo>
                <a:cubicBezTo>
                  <a:pt x="309372" y="2505456"/>
                  <a:pt x="318516" y="2525268"/>
                  <a:pt x="333756" y="2534412"/>
                </a:cubicBezTo>
                <a:cubicBezTo>
                  <a:pt x="348996" y="2543556"/>
                  <a:pt x="373380" y="2548128"/>
                  <a:pt x="388620" y="2552700"/>
                </a:cubicBezTo>
                <a:cubicBezTo>
                  <a:pt x="403860" y="2557272"/>
                  <a:pt x="420624" y="2570988"/>
                  <a:pt x="425196" y="2561844"/>
                </a:cubicBezTo>
                <a:cubicBezTo>
                  <a:pt x="429768" y="2552700"/>
                  <a:pt x="417576" y="2514600"/>
                  <a:pt x="416052" y="2497836"/>
                </a:cubicBezTo>
                <a:cubicBezTo>
                  <a:pt x="414528" y="2481072"/>
                  <a:pt x="403860" y="2470404"/>
                  <a:pt x="416052" y="2461260"/>
                </a:cubicBezTo>
                <a:cubicBezTo>
                  <a:pt x="428244" y="2452116"/>
                  <a:pt x="473964" y="2449068"/>
                  <a:pt x="489204" y="2442972"/>
                </a:cubicBezTo>
                <a:cubicBezTo>
                  <a:pt x="504444" y="2436876"/>
                  <a:pt x="501396" y="2438400"/>
                  <a:pt x="507492" y="2424684"/>
                </a:cubicBezTo>
                <a:cubicBezTo>
                  <a:pt x="513588" y="2410968"/>
                  <a:pt x="528828" y="2382012"/>
                  <a:pt x="525780" y="2360676"/>
                </a:cubicBezTo>
                <a:cubicBezTo>
                  <a:pt x="522732" y="2339340"/>
                  <a:pt x="507492" y="2322576"/>
                  <a:pt x="489204" y="2296668"/>
                </a:cubicBezTo>
                <a:cubicBezTo>
                  <a:pt x="470916" y="2270760"/>
                  <a:pt x="434340" y="2243328"/>
                  <a:pt x="416052" y="2205228"/>
                </a:cubicBezTo>
                <a:cubicBezTo>
                  <a:pt x="397764" y="2167128"/>
                  <a:pt x="397764" y="2284476"/>
                  <a:pt x="379476" y="2068068"/>
                </a:cubicBezTo>
                <a:cubicBezTo>
                  <a:pt x="361188" y="1851660"/>
                  <a:pt x="318516" y="1170432"/>
                  <a:pt x="306324" y="906780"/>
                </a:cubicBezTo>
                <a:cubicBezTo>
                  <a:pt x="294132" y="643128"/>
                  <a:pt x="298704" y="588264"/>
                  <a:pt x="306324" y="486156"/>
                </a:cubicBezTo>
                <a:cubicBezTo>
                  <a:pt x="313944" y="384048"/>
                  <a:pt x="335280" y="335280"/>
                  <a:pt x="352044" y="294132"/>
                </a:cubicBezTo>
                <a:cubicBezTo>
                  <a:pt x="368808" y="252984"/>
                  <a:pt x="399288" y="266700"/>
                  <a:pt x="406908" y="239268"/>
                </a:cubicBezTo>
                <a:cubicBezTo>
                  <a:pt x="414528" y="211836"/>
                  <a:pt x="408432" y="164592"/>
                  <a:pt x="397764" y="129540"/>
                </a:cubicBezTo>
                <a:cubicBezTo>
                  <a:pt x="387096" y="94488"/>
                  <a:pt x="368808" y="50292"/>
                  <a:pt x="342900" y="28956"/>
                </a:cubicBezTo>
                <a:cubicBezTo>
                  <a:pt x="316992" y="7620"/>
                  <a:pt x="281940" y="0"/>
                  <a:pt x="233172" y="10668"/>
                </a:cubicBezTo>
                <a:close/>
              </a:path>
            </a:pathLst>
          </a:cu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267200" y="435114"/>
            <a:ext cx="4572000" cy="707886"/>
          </a:xfrm>
          <a:prstGeom prst="rect">
            <a:avLst/>
          </a:prstGeom>
        </p:spPr>
        <p:txBody>
          <a:bodyPr>
            <a:spAutoFit/>
          </a:bodyPr>
          <a:lstStyle/>
          <a:p>
            <a:pPr algn="ctr"/>
            <a:r>
              <a:rPr lang="en-US" b="1" dirty="0" smtClean="0">
                <a:solidFill>
                  <a:srgbClr val="0070C0"/>
                </a:solidFill>
              </a:rPr>
              <a:t> </a:t>
            </a:r>
            <a:r>
              <a:rPr lang="en-US" sz="4000" b="1" dirty="0" smtClean="0">
                <a:solidFill>
                  <a:srgbClr val="0070C0"/>
                </a:solidFill>
              </a:rPr>
              <a:t>The </a:t>
            </a:r>
            <a:r>
              <a:rPr lang="en-US" sz="4000" b="1" dirty="0" err="1" smtClean="0">
                <a:solidFill>
                  <a:srgbClr val="0070C0"/>
                </a:solidFill>
              </a:rPr>
              <a:t>Humerus</a:t>
            </a:r>
            <a:endParaRPr lang="en-US" sz="4000" b="1" dirty="0" smtClean="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838200" y="0"/>
            <a:ext cx="7543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Forearm: Posterior</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a:t>
            </a:r>
            <a:r>
              <a:rPr lang="en-US" sz="2800" b="1" dirty="0" err="1" smtClean="0">
                <a:latin typeface="+mj-lt"/>
                <a:ea typeface="+mj-ea"/>
                <a:cs typeface="+mj-cs"/>
              </a:rPr>
              <a:t>Radialis</a:t>
            </a:r>
            <a:r>
              <a:rPr lang="en-US" sz="2800" b="1" dirty="0" smtClean="0">
                <a:latin typeface="+mj-lt"/>
                <a:ea typeface="+mj-ea"/>
                <a:cs typeface="+mj-cs"/>
              </a:rPr>
              <a:t> Muscles]</a:t>
            </a:r>
          </a:p>
        </p:txBody>
      </p:sp>
      <p:sp>
        <p:nvSpPr>
          <p:cNvPr id="3" name="TextBox 2"/>
          <p:cNvSpPr txBox="1"/>
          <p:nvPr/>
        </p:nvSpPr>
        <p:spPr>
          <a:xfrm>
            <a:off x="381000" y="725269"/>
            <a:ext cx="2209800" cy="646331"/>
          </a:xfrm>
          <a:prstGeom prst="rect">
            <a:avLst/>
          </a:prstGeom>
          <a:noFill/>
        </p:spPr>
        <p:txBody>
          <a:bodyPr wrap="square" rtlCol="0">
            <a:spAutoFit/>
          </a:bodyPr>
          <a:lstStyle/>
          <a:p>
            <a:r>
              <a:rPr lang="en-US" b="1" dirty="0" smtClean="0"/>
              <a:t>Right </a:t>
            </a:r>
            <a:r>
              <a:rPr lang="en-US" b="1" dirty="0" err="1" smtClean="0"/>
              <a:t>Fprearm</a:t>
            </a:r>
            <a:r>
              <a:rPr lang="en-US" b="1" dirty="0" smtClean="0"/>
              <a:t>:</a:t>
            </a:r>
          </a:p>
          <a:p>
            <a:r>
              <a:rPr lang="en-US" b="1" dirty="0" smtClean="0"/>
              <a:t>Right Lateral View</a:t>
            </a:r>
            <a:endParaRPr lang="en-US" b="1" dirty="0"/>
          </a:p>
        </p:txBody>
      </p:sp>
      <p:pic>
        <p:nvPicPr>
          <p:cNvPr id="6" name="Picture 5" descr="Picture 38.png"/>
          <p:cNvPicPr>
            <a:picLocks noChangeAspect="1"/>
          </p:cNvPicPr>
          <p:nvPr/>
        </p:nvPicPr>
        <p:blipFill>
          <a:blip r:embed="rId2"/>
          <a:stretch>
            <a:fillRect/>
          </a:stretch>
        </p:blipFill>
        <p:spPr>
          <a:xfrm>
            <a:off x="676910" y="1371600"/>
            <a:ext cx="1532890" cy="5410200"/>
          </a:xfrm>
          <a:prstGeom prst="rect">
            <a:avLst/>
          </a:prstGeom>
        </p:spPr>
      </p:pic>
      <p:grpSp>
        <p:nvGrpSpPr>
          <p:cNvPr id="20" name="Group 19"/>
          <p:cNvGrpSpPr/>
          <p:nvPr/>
        </p:nvGrpSpPr>
        <p:grpSpPr>
          <a:xfrm>
            <a:off x="1132417" y="1495425"/>
            <a:ext cx="2601383" cy="2759075"/>
            <a:chOff x="1132417" y="1495425"/>
            <a:chExt cx="2601383" cy="2759075"/>
          </a:xfrm>
        </p:grpSpPr>
        <p:sp>
          <p:nvSpPr>
            <p:cNvPr id="7" name="Freeform 6"/>
            <p:cNvSpPr/>
            <p:nvPr/>
          </p:nvSpPr>
          <p:spPr>
            <a:xfrm>
              <a:off x="1132417" y="1495425"/>
              <a:ext cx="611716" cy="2759075"/>
            </a:xfrm>
            <a:custGeom>
              <a:avLst/>
              <a:gdLst>
                <a:gd name="connsiteX0" fmla="*/ 556683 w 611716"/>
                <a:gd name="connsiteY0" fmla="*/ 53975 h 2759075"/>
                <a:gd name="connsiteX1" fmla="*/ 226483 w 611716"/>
                <a:gd name="connsiteY1" fmla="*/ 428625 h 2759075"/>
                <a:gd name="connsiteX2" fmla="*/ 169333 w 611716"/>
                <a:gd name="connsiteY2" fmla="*/ 498475 h 2759075"/>
                <a:gd name="connsiteX3" fmla="*/ 201083 w 611716"/>
                <a:gd name="connsiteY3" fmla="*/ 574675 h 2759075"/>
                <a:gd name="connsiteX4" fmla="*/ 169333 w 611716"/>
                <a:gd name="connsiteY4" fmla="*/ 809625 h 2759075"/>
                <a:gd name="connsiteX5" fmla="*/ 182033 w 611716"/>
                <a:gd name="connsiteY5" fmla="*/ 1000125 h 2759075"/>
                <a:gd name="connsiteX6" fmla="*/ 182033 w 611716"/>
                <a:gd name="connsiteY6" fmla="*/ 1431925 h 2759075"/>
                <a:gd name="connsiteX7" fmla="*/ 162983 w 611716"/>
                <a:gd name="connsiteY7" fmla="*/ 1838325 h 2759075"/>
                <a:gd name="connsiteX8" fmla="*/ 86783 w 611716"/>
                <a:gd name="connsiteY8" fmla="*/ 2232025 h 2759075"/>
                <a:gd name="connsiteX9" fmla="*/ 10583 w 611716"/>
                <a:gd name="connsiteY9" fmla="*/ 2632075 h 2759075"/>
                <a:gd name="connsiteX10" fmla="*/ 23283 w 611716"/>
                <a:gd name="connsiteY10" fmla="*/ 2752725 h 2759075"/>
                <a:gd name="connsiteX11" fmla="*/ 93133 w 611716"/>
                <a:gd name="connsiteY11" fmla="*/ 2670175 h 2759075"/>
                <a:gd name="connsiteX12" fmla="*/ 220133 w 611716"/>
                <a:gd name="connsiteY12" fmla="*/ 2314575 h 2759075"/>
                <a:gd name="connsiteX13" fmla="*/ 340783 w 611716"/>
                <a:gd name="connsiteY13" fmla="*/ 1787525 h 2759075"/>
                <a:gd name="connsiteX14" fmla="*/ 378883 w 611716"/>
                <a:gd name="connsiteY14" fmla="*/ 1431925 h 2759075"/>
                <a:gd name="connsiteX15" fmla="*/ 404283 w 611716"/>
                <a:gd name="connsiteY15" fmla="*/ 1006475 h 2759075"/>
                <a:gd name="connsiteX16" fmla="*/ 404283 w 611716"/>
                <a:gd name="connsiteY16" fmla="*/ 619125 h 2759075"/>
                <a:gd name="connsiteX17" fmla="*/ 455083 w 611716"/>
                <a:gd name="connsiteY17" fmla="*/ 396875 h 2759075"/>
                <a:gd name="connsiteX18" fmla="*/ 556683 w 611716"/>
                <a:gd name="connsiteY18" fmla="*/ 250825 h 2759075"/>
                <a:gd name="connsiteX19" fmla="*/ 556683 w 611716"/>
                <a:gd name="connsiteY19" fmla="*/ 104775 h 2759075"/>
                <a:gd name="connsiteX20" fmla="*/ 556683 w 611716"/>
                <a:gd name="connsiteY20" fmla="*/ 53975 h 275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1716" h="2759075">
                  <a:moveTo>
                    <a:pt x="556683" y="53975"/>
                  </a:moveTo>
                  <a:cubicBezTo>
                    <a:pt x="501650" y="107950"/>
                    <a:pt x="291041" y="354542"/>
                    <a:pt x="226483" y="428625"/>
                  </a:cubicBezTo>
                  <a:cubicBezTo>
                    <a:pt x="161925" y="502708"/>
                    <a:pt x="173566" y="474133"/>
                    <a:pt x="169333" y="498475"/>
                  </a:cubicBezTo>
                  <a:cubicBezTo>
                    <a:pt x="165100" y="522817"/>
                    <a:pt x="201083" y="522817"/>
                    <a:pt x="201083" y="574675"/>
                  </a:cubicBezTo>
                  <a:cubicBezTo>
                    <a:pt x="201083" y="626533"/>
                    <a:pt x="172508" y="738717"/>
                    <a:pt x="169333" y="809625"/>
                  </a:cubicBezTo>
                  <a:cubicBezTo>
                    <a:pt x="166158" y="880533"/>
                    <a:pt x="179916" y="896408"/>
                    <a:pt x="182033" y="1000125"/>
                  </a:cubicBezTo>
                  <a:cubicBezTo>
                    <a:pt x="184150" y="1103842"/>
                    <a:pt x="185208" y="1292225"/>
                    <a:pt x="182033" y="1431925"/>
                  </a:cubicBezTo>
                  <a:cubicBezTo>
                    <a:pt x="178858" y="1571625"/>
                    <a:pt x="178858" y="1704975"/>
                    <a:pt x="162983" y="1838325"/>
                  </a:cubicBezTo>
                  <a:cubicBezTo>
                    <a:pt x="147108" y="1971675"/>
                    <a:pt x="112183" y="2099733"/>
                    <a:pt x="86783" y="2232025"/>
                  </a:cubicBezTo>
                  <a:cubicBezTo>
                    <a:pt x="61383" y="2364317"/>
                    <a:pt x="21166" y="2545292"/>
                    <a:pt x="10583" y="2632075"/>
                  </a:cubicBezTo>
                  <a:cubicBezTo>
                    <a:pt x="0" y="2718858"/>
                    <a:pt x="9525" y="2746375"/>
                    <a:pt x="23283" y="2752725"/>
                  </a:cubicBezTo>
                  <a:cubicBezTo>
                    <a:pt x="37041" y="2759075"/>
                    <a:pt x="60325" y="2743200"/>
                    <a:pt x="93133" y="2670175"/>
                  </a:cubicBezTo>
                  <a:cubicBezTo>
                    <a:pt x="125941" y="2597150"/>
                    <a:pt x="178858" y="2461683"/>
                    <a:pt x="220133" y="2314575"/>
                  </a:cubicBezTo>
                  <a:cubicBezTo>
                    <a:pt x="261408" y="2167467"/>
                    <a:pt x="314325" y="1934633"/>
                    <a:pt x="340783" y="1787525"/>
                  </a:cubicBezTo>
                  <a:cubicBezTo>
                    <a:pt x="367241" y="1640417"/>
                    <a:pt x="368300" y="1562100"/>
                    <a:pt x="378883" y="1431925"/>
                  </a:cubicBezTo>
                  <a:cubicBezTo>
                    <a:pt x="389466" y="1301750"/>
                    <a:pt x="400050" y="1141941"/>
                    <a:pt x="404283" y="1006475"/>
                  </a:cubicBezTo>
                  <a:cubicBezTo>
                    <a:pt x="408516" y="871009"/>
                    <a:pt x="395816" y="720725"/>
                    <a:pt x="404283" y="619125"/>
                  </a:cubicBezTo>
                  <a:cubicBezTo>
                    <a:pt x="412750" y="517525"/>
                    <a:pt x="429683" y="458258"/>
                    <a:pt x="455083" y="396875"/>
                  </a:cubicBezTo>
                  <a:cubicBezTo>
                    <a:pt x="480483" y="335492"/>
                    <a:pt x="539750" y="299508"/>
                    <a:pt x="556683" y="250825"/>
                  </a:cubicBezTo>
                  <a:cubicBezTo>
                    <a:pt x="573616" y="202142"/>
                    <a:pt x="557741" y="133350"/>
                    <a:pt x="556683" y="104775"/>
                  </a:cubicBezTo>
                  <a:cubicBezTo>
                    <a:pt x="555625" y="76200"/>
                    <a:pt x="611716" y="0"/>
                    <a:pt x="556683" y="53975"/>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rot="10800000">
              <a:off x="1447800" y="2667000"/>
              <a:ext cx="4572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05000" y="2438400"/>
              <a:ext cx="1828800" cy="369332"/>
            </a:xfrm>
            <a:prstGeom prst="rect">
              <a:avLst/>
            </a:prstGeom>
            <a:noFill/>
          </p:spPr>
          <p:txBody>
            <a:bodyPr wrap="square" rtlCol="0">
              <a:spAutoFit/>
            </a:bodyPr>
            <a:lstStyle/>
            <a:p>
              <a:r>
                <a:rPr lang="en-US" dirty="0" err="1" smtClean="0"/>
                <a:t>brachioradialis</a:t>
              </a:r>
              <a:endParaRPr lang="en-US" dirty="0"/>
            </a:p>
          </p:txBody>
        </p:sp>
      </p:grpSp>
      <p:grpSp>
        <p:nvGrpSpPr>
          <p:cNvPr id="21" name="Group 20"/>
          <p:cNvGrpSpPr/>
          <p:nvPr/>
        </p:nvGrpSpPr>
        <p:grpSpPr>
          <a:xfrm>
            <a:off x="1028700" y="2016125"/>
            <a:ext cx="2324100" cy="2641005"/>
            <a:chOff x="1028700" y="2016125"/>
            <a:chExt cx="2324100" cy="2641005"/>
          </a:xfrm>
        </p:grpSpPr>
        <p:sp>
          <p:nvSpPr>
            <p:cNvPr id="9" name="Freeform 8"/>
            <p:cNvSpPr/>
            <p:nvPr/>
          </p:nvSpPr>
          <p:spPr>
            <a:xfrm>
              <a:off x="1028700" y="2016125"/>
              <a:ext cx="299508" cy="2155825"/>
            </a:xfrm>
            <a:custGeom>
              <a:avLst/>
              <a:gdLst>
                <a:gd name="connsiteX0" fmla="*/ 241300 w 299508"/>
                <a:gd name="connsiteY0" fmla="*/ 15875 h 2155825"/>
                <a:gd name="connsiteX1" fmla="*/ 165100 w 299508"/>
                <a:gd name="connsiteY1" fmla="*/ 161925 h 2155825"/>
                <a:gd name="connsiteX2" fmla="*/ 114300 w 299508"/>
                <a:gd name="connsiteY2" fmla="*/ 339725 h 2155825"/>
                <a:gd name="connsiteX3" fmla="*/ 146050 w 299508"/>
                <a:gd name="connsiteY3" fmla="*/ 441325 h 2155825"/>
                <a:gd name="connsiteX4" fmla="*/ 95250 w 299508"/>
                <a:gd name="connsiteY4" fmla="*/ 638175 h 2155825"/>
                <a:gd name="connsiteX5" fmla="*/ 31750 w 299508"/>
                <a:gd name="connsiteY5" fmla="*/ 962025 h 2155825"/>
                <a:gd name="connsiteX6" fmla="*/ 0 w 299508"/>
                <a:gd name="connsiteY6" fmla="*/ 1527175 h 2155825"/>
                <a:gd name="connsiteX7" fmla="*/ 31750 w 299508"/>
                <a:gd name="connsiteY7" fmla="*/ 1800225 h 2155825"/>
                <a:gd name="connsiteX8" fmla="*/ 44450 w 299508"/>
                <a:gd name="connsiteY8" fmla="*/ 2124075 h 2155825"/>
                <a:gd name="connsiteX9" fmla="*/ 114300 w 299508"/>
                <a:gd name="connsiteY9" fmla="*/ 1990725 h 2155825"/>
                <a:gd name="connsiteX10" fmla="*/ 203200 w 299508"/>
                <a:gd name="connsiteY10" fmla="*/ 1616075 h 2155825"/>
                <a:gd name="connsiteX11" fmla="*/ 279400 w 299508"/>
                <a:gd name="connsiteY11" fmla="*/ 1063625 h 2155825"/>
                <a:gd name="connsiteX12" fmla="*/ 279400 w 299508"/>
                <a:gd name="connsiteY12" fmla="*/ 619125 h 2155825"/>
                <a:gd name="connsiteX13" fmla="*/ 266700 w 299508"/>
                <a:gd name="connsiteY13" fmla="*/ 276225 h 2155825"/>
                <a:gd name="connsiteX14" fmla="*/ 298450 w 299508"/>
                <a:gd name="connsiteY14" fmla="*/ 66675 h 2155825"/>
                <a:gd name="connsiteX15" fmla="*/ 241300 w 299508"/>
                <a:gd name="connsiteY15" fmla="*/ 15875 h 215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508" h="2155825">
                  <a:moveTo>
                    <a:pt x="241300" y="15875"/>
                  </a:moveTo>
                  <a:cubicBezTo>
                    <a:pt x="219075" y="31750"/>
                    <a:pt x="186267" y="107950"/>
                    <a:pt x="165100" y="161925"/>
                  </a:cubicBezTo>
                  <a:cubicBezTo>
                    <a:pt x="143933" y="215900"/>
                    <a:pt x="117475" y="293158"/>
                    <a:pt x="114300" y="339725"/>
                  </a:cubicBezTo>
                  <a:cubicBezTo>
                    <a:pt x="111125" y="386292"/>
                    <a:pt x="149225" y="391583"/>
                    <a:pt x="146050" y="441325"/>
                  </a:cubicBezTo>
                  <a:cubicBezTo>
                    <a:pt x="142875" y="491067"/>
                    <a:pt x="114300" y="551392"/>
                    <a:pt x="95250" y="638175"/>
                  </a:cubicBezTo>
                  <a:cubicBezTo>
                    <a:pt x="76200" y="724958"/>
                    <a:pt x="47625" y="813858"/>
                    <a:pt x="31750" y="962025"/>
                  </a:cubicBezTo>
                  <a:cubicBezTo>
                    <a:pt x="15875" y="1110192"/>
                    <a:pt x="0" y="1387475"/>
                    <a:pt x="0" y="1527175"/>
                  </a:cubicBezTo>
                  <a:cubicBezTo>
                    <a:pt x="0" y="1666875"/>
                    <a:pt x="24342" y="1700742"/>
                    <a:pt x="31750" y="1800225"/>
                  </a:cubicBezTo>
                  <a:cubicBezTo>
                    <a:pt x="39158" y="1899708"/>
                    <a:pt x="30692" y="2092325"/>
                    <a:pt x="44450" y="2124075"/>
                  </a:cubicBezTo>
                  <a:cubicBezTo>
                    <a:pt x="58208" y="2155825"/>
                    <a:pt x="87842" y="2075392"/>
                    <a:pt x="114300" y="1990725"/>
                  </a:cubicBezTo>
                  <a:cubicBezTo>
                    <a:pt x="140758" y="1906058"/>
                    <a:pt x="175683" y="1770592"/>
                    <a:pt x="203200" y="1616075"/>
                  </a:cubicBezTo>
                  <a:cubicBezTo>
                    <a:pt x="230717" y="1461558"/>
                    <a:pt x="266700" y="1229783"/>
                    <a:pt x="279400" y="1063625"/>
                  </a:cubicBezTo>
                  <a:cubicBezTo>
                    <a:pt x="292100" y="897467"/>
                    <a:pt x="281517" y="750358"/>
                    <a:pt x="279400" y="619125"/>
                  </a:cubicBezTo>
                  <a:cubicBezTo>
                    <a:pt x="277283" y="487892"/>
                    <a:pt x="263525" y="368300"/>
                    <a:pt x="266700" y="276225"/>
                  </a:cubicBezTo>
                  <a:cubicBezTo>
                    <a:pt x="269875" y="184150"/>
                    <a:pt x="299508" y="110067"/>
                    <a:pt x="298450" y="66675"/>
                  </a:cubicBezTo>
                  <a:cubicBezTo>
                    <a:pt x="297392" y="23283"/>
                    <a:pt x="263525" y="0"/>
                    <a:pt x="241300" y="15875"/>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rot="16200000" flipV="1">
              <a:off x="1066800" y="3429000"/>
              <a:ext cx="76200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752600" y="3733800"/>
              <a:ext cx="1600200" cy="923330"/>
            </a:xfrm>
            <a:prstGeom prst="rect">
              <a:avLst/>
            </a:prstGeom>
            <a:noFill/>
          </p:spPr>
          <p:txBody>
            <a:bodyPr wrap="square" rtlCol="0">
              <a:spAutoFit/>
            </a:bodyPr>
            <a:lstStyle/>
            <a:p>
              <a:r>
                <a:rPr lang="en-US" dirty="0" smtClean="0"/>
                <a:t>Extensor </a:t>
              </a:r>
              <a:r>
                <a:rPr lang="en-US" dirty="0" err="1" smtClean="0"/>
                <a:t>carpi</a:t>
              </a:r>
              <a:r>
                <a:rPr lang="en-US" dirty="0" smtClean="0"/>
                <a:t> </a:t>
              </a:r>
              <a:r>
                <a:rPr lang="en-US" dirty="0" err="1" smtClean="0"/>
                <a:t>radialis</a:t>
              </a:r>
              <a:r>
                <a:rPr lang="en-US" dirty="0" smtClean="0"/>
                <a:t> </a:t>
              </a:r>
              <a:r>
                <a:rPr lang="en-US" dirty="0" err="1" smtClean="0"/>
                <a:t>longus</a:t>
              </a:r>
              <a:endParaRPr lang="en-US" dirty="0"/>
            </a:p>
          </p:txBody>
        </p:sp>
      </p:grpSp>
      <p:grpSp>
        <p:nvGrpSpPr>
          <p:cNvPr id="22" name="Group 21"/>
          <p:cNvGrpSpPr/>
          <p:nvPr/>
        </p:nvGrpSpPr>
        <p:grpSpPr>
          <a:xfrm>
            <a:off x="877358" y="2399242"/>
            <a:ext cx="2246842" cy="3620558"/>
            <a:chOff x="877358" y="2399242"/>
            <a:chExt cx="2246842" cy="3620558"/>
          </a:xfrm>
        </p:grpSpPr>
        <p:sp>
          <p:nvSpPr>
            <p:cNvPr id="10" name="Freeform 9"/>
            <p:cNvSpPr/>
            <p:nvPr/>
          </p:nvSpPr>
          <p:spPr>
            <a:xfrm>
              <a:off x="877358" y="2399242"/>
              <a:ext cx="280459" cy="2002366"/>
            </a:xfrm>
            <a:custGeom>
              <a:avLst/>
              <a:gdLst>
                <a:gd name="connsiteX0" fmla="*/ 221192 w 280459"/>
                <a:gd name="connsiteY0" fmla="*/ 1058 h 2002366"/>
                <a:gd name="connsiteX1" fmla="*/ 119592 w 280459"/>
                <a:gd name="connsiteY1" fmla="*/ 109008 h 2002366"/>
                <a:gd name="connsiteX2" fmla="*/ 100542 w 280459"/>
                <a:gd name="connsiteY2" fmla="*/ 197908 h 2002366"/>
                <a:gd name="connsiteX3" fmla="*/ 30692 w 280459"/>
                <a:gd name="connsiteY3" fmla="*/ 401108 h 2002366"/>
                <a:gd name="connsiteX4" fmla="*/ 5292 w 280459"/>
                <a:gd name="connsiteY4" fmla="*/ 998008 h 2002366"/>
                <a:gd name="connsiteX5" fmla="*/ 17992 w 280459"/>
                <a:gd name="connsiteY5" fmla="*/ 1633008 h 2002366"/>
                <a:gd name="connsiteX6" fmla="*/ 113242 w 280459"/>
                <a:gd name="connsiteY6" fmla="*/ 1994958 h 2002366"/>
                <a:gd name="connsiteX7" fmla="*/ 164042 w 280459"/>
                <a:gd name="connsiteY7" fmla="*/ 1677458 h 2002366"/>
                <a:gd name="connsiteX8" fmla="*/ 164042 w 280459"/>
                <a:gd name="connsiteY8" fmla="*/ 1417108 h 2002366"/>
                <a:gd name="connsiteX9" fmla="*/ 138642 w 280459"/>
                <a:gd name="connsiteY9" fmla="*/ 1042458 h 2002366"/>
                <a:gd name="connsiteX10" fmla="*/ 208492 w 280459"/>
                <a:gd name="connsiteY10" fmla="*/ 337608 h 2002366"/>
                <a:gd name="connsiteX11" fmla="*/ 271992 w 280459"/>
                <a:gd name="connsiteY11" fmla="*/ 115358 h 2002366"/>
                <a:gd name="connsiteX12" fmla="*/ 221192 w 280459"/>
                <a:gd name="connsiteY12" fmla="*/ 1058 h 200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459" h="2002366">
                  <a:moveTo>
                    <a:pt x="221192" y="1058"/>
                  </a:moveTo>
                  <a:cubicBezTo>
                    <a:pt x="195792" y="0"/>
                    <a:pt x="139700" y="76200"/>
                    <a:pt x="119592" y="109008"/>
                  </a:cubicBezTo>
                  <a:cubicBezTo>
                    <a:pt x="99484" y="141816"/>
                    <a:pt x="115359" y="149225"/>
                    <a:pt x="100542" y="197908"/>
                  </a:cubicBezTo>
                  <a:cubicBezTo>
                    <a:pt x="85725" y="246591"/>
                    <a:pt x="46567" y="267758"/>
                    <a:pt x="30692" y="401108"/>
                  </a:cubicBezTo>
                  <a:cubicBezTo>
                    <a:pt x="14817" y="534458"/>
                    <a:pt x="7409" y="792691"/>
                    <a:pt x="5292" y="998008"/>
                  </a:cubicBezTo>
                  <a:cubicBezTo>
                    <a:pt x="3175" y="1203325"/>
                    <a:pt x="0" y="1466850"/>
                    <a:pt x="17992" y="1633008"/>
                  </a:cubicBezTo>
                  <a:cubicBezTo>
                    <a:pt x="35984" y="1799166"/>
                    <a:pt x="88900" y="1987550"/>
                    <a:pt x="113242" y="1994958"/>
                  </a:cubicBezTo>
                  <a:cubicBezTo>
                    <a:pt x="137584" y="2002366"/>
                    <a:pt x="155575" y="1773766"/>
                    <a:pt x="164042" y="1677458"/>
                  </a:cubicBezTo>
                  <a:cubicBezTo>
                    <a:pt x="172509" y="1581150"/>
                    <a:pt x="168275" y="1522941"/>
                    <a:pt x="164042" y="1417108"/>
                  </a:cubicBezTo>
                  <a:cubicBezTo>
                    <a:pt x="159809" y="1311275"/>
                    <a:pt x="131234" y="1222375"/>
                    <a:pt x="138642" y="1042458"/>
                  </a:cubicBezTo>
                  <a:cubicBezTo>
                    <a:pt x="146050" y="862541"/>
                    <a:pt x="186267" y="492125"/>
                    <a:pt x="208492" y="337608"/>
                  </a:cubicBezTo>
                  <a:cubicBezTo>
                    <a:pt x="230717" y="183091"/>
                    <a:pt x="263525" y="172508"/>
                    <a:pt x="271992" y="115358"/>
                  </a:cubicBezTo>
                  <a:cubicBezTo>
                    <a:pt x="280459" y="58208"/>
                    <a:pt x="246592" y="2116"/>
                    <a:pt x="221192" y="1058"/>
                  </a:cubicBezTo>
                  <a:close/>
                </a:path>
              </a:pathLst>
            </a:custGeom>
            <a:solidFill>
              <a:srgbClr val="8F1E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rot="16200000" flipV="1">
              <a:off x="838200" y="4114800"/>
              <a:ext cx="114300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828800" y="4819471"/>
              <a:ext cx="1295400" cy="1200329"/>
            </a:xfrm>
            <a:prstGeom prst="rect">
              <a:avLst/>
            </a:prstGeom>
            <a:noFill/>
          </p:spPr>
          <p:txBody>
            <a:bodyPr wrap="square" rtlCol="0">
              <a:spAutoFit/>
            </a:bodyPr>
            <a:lstStyle/>
            <a:p>
              <a:r>
                <a:rPr lang="en-US" dirty="0" smtClean="0"/>
                <a:t>Extensor </a:t>
              </a:r>
              <a:r>
                <a:rPr lang="en-US" dirty="0" err="1" smtClean="0"/>
                <a:t>carpi</a:t>
              </a:r>
              <a:r>
                <a:rPr lang="en-US" dirty="0" smtClean="0"/>
                <a:t> </a:t>
              </a:r>
              <a:r>
                <a:rPr lang="en-US" dirty="0" err="1" smtClean="0"/>
                <a:t>radialis</a:t>
              </a:r>
              <a:r>
                <a:rPr lang="en-US" dirty="0" smtClean="0"/>
                <a:t> </a:t>
              </a:r>
              <a:r>
                <a:rPr lang="en-US" dirty="0" err="1" smtClean="0"/>
                <a:t>brevis</a:t>
              </a:r>
              <a:endParaRPr lang="en-US" dirty="0"/>
            </a:p>
          </p:txBody>
        </p:sp>
      </p:grpSp>
      <p:sp>
        <p:nvSpPr>
          <p:cNvPr id="19" name="Content Placeholder 3"/>
          <p:cNvSpPr>
            <a:spLocks noGrp="1"/>
          </p:cNvSpPr>
          <p:nvPr>
            <p:ph sz="half" idx="2"/>
          </p:nvPr>
        </p:nvSpPr>
        <p:spPr>
          <a:xfrm>
            <a:off x="3886200" y="1189037"/>
            <a:ext cx="5029200" cy="5211763"/>
          </a:xfrm>
        </p:spPr>
        <p:txBody>
          <a:bodyPr>
            <a:noAutofit/>
          </a:bodyPr>
          <a:lstStyle/>
          <a:p>
            <a:pPr marL="0" indent="0">
              <a:buNone/>
            </a:pPr>
            <a:r>
              <a:rPr lang="en-US" sz="1800" dirty="0" smtClean="0"/>
              <a:t>On the left we see a helpful lateral view of the </a:t>
            </a:r>
            <a:r>
              <a:rPr lang="en-US" sz="1800" dirty="0" err="1" smtClean="0"/>
              <a:t>radialis</a:t>
            </a:r>
            <a:r>
              <a:rPr lang="en-US" sz="1800" dirty="0" smtClean="0"/>
              <a:t> group muscles of the forearm. These large forearm muscles enable powerful elbow flexion. They all arise from the lateral </a:t>
            </a:r>
            <a:r>
              <a:rPr lang="en-US" sz="1800" dirty="0" err="1" smtClean="0"/>
              <a:t>epicondyle</a:t>
            </a:r>
            <a:r>
              <a:rPr lang="en-US" sz="1800" dirty="0" smtClean="0"/>
              <a:t>.</a:t>
            </a:r>
          </a:p>
          <a:p>
            <a:pPr marL="0" indent="0">
              <a:buNone/>
            </a:pPr>
            <a:endParaRPr lang="en-US" sz="1800" dirty="0" smtClean="0"/>
          </a:p>
          <a:p>
            <a:pPr marL="0" indent="0">
              <a:buNone/>
            </a:pPr>
            <a:r>
              <a:rPr lang="en-US" sz="1800" dirty="0" smtClean="0"/>
              <a:t>Each of these forearm muscles is used slightly differently in varying degree towards moving the elbow for flexion. </a:t>
            </a:r>
          </a:p>
          <a:p>
            <a:pPr marL="0" indent="0">
              <a:buNone/>
            </a:pPr>
            <a:endParaRPr lang="en-US" sz="1800" dirty="0" smtClean="0"/>
          </a:p>
          <a:p>
            <a:pPr marL="0" indent="0">
              <a:buNone/>
            </a:pPr>
            <a:r>
              <a:rPr lang="en-US" sz="1800" dirty="0" smtClean="0"/>
              <a:t>Besides flexion of the elbow:</a:t>
            </a:r>
          </a:p>
          <a:p>
            <a:pPr marL="0" indent="0">
              <a:buFont typeface="Arial"/>
              <a:buChar char="•"/>
            </a:pPr>
            <a:r>
              <a:rPr lang="en-US" sz="1800" b="1" dirty="0" smtClean="0"/>
              <a:t> </a:t>
            </a:r>
            <a:r>
              <a:rPr lang="en-US" sz="1800" b="1" dirty="0" err="1" smtClean="0">
                <a:solidFill>
                  <a:srgbClr val="FF6600"/>
                </a:solidFill>
              </a:rPr>
              <a:t>Brachioradialis</a:t>
            </a:r>
            <a:r>
              <a:rPr lang="en-US" sz="1800" b="1" dirty="0" smtClean="0">
                <a:solidFill>
                  <a:srgbClr val="FF6600"/>
                </a:solidFill>
              </a:rPr>
              <a:t> </a:t>
            </a:r>
            <a:r>
              <a:rPr lang="en-US" sz="1800" dirty="0" smtClean="0"/>
              <a:t>acts towards </a:t>
            </a:r>
            <a:r>
              <a:rPr lang="en-US" sz="1800" dirty="0" err="1" smtClean="0"/>
              <a:t>se</a:t>
            </a:r>
            <a:r>
              <a:rPr lang="en-US" sz="1800" dirty="0" err="1" smtClean="0">
                <a:solidFill>
                  <a:srgbClr val="000000"/>
                </a:solidFill>
              </a:rPr>
              <a:t>mipronation</a:t>
            </a:r>
            <a:r>
              <a:rPr lang="en-US" sz="1800" dirty="0" smtClean="0">
                <a:solidFill>
                  <a:srgbClr val="000000"/>
                </a:solidFill>
              </a:rPr>
              <a:t>.</a:t>
            </a:r>
          </a:p>
          <a:p>
            <a:pPr marL="0" indent="0">
              <a:buFont typeface="Arial"/>
              <a:buChar char="•"/>
            </a:pPr>
            <a:r>
              <a:rPr lang="en-US" sz="1800" b="1" dirty="0" smtClean="0">
                <a:solidFill>
                  <a:srgbClr val="000000"/>
                </a:solidFill>
              </a:rPr>
              <a:t> </a:t>
            </a:r>
            <a:r>
              <a:rPr lang="en-US" sz="1800" b="1" dirty="0" smtClean="0">
                <a:solidFill>
                  <a:srgbClr val="918900"/>
                </a:solidFill>
              </a:rPr>
              <a:t>Extensor </a:t>
            </a:r>
            <a:r>
              <a:rPr lang="en-US" sz="1800" b="1" dirty="0" err="1" smtClean="0">
                <a:solidFill>
                  <a:srgbClr val="918900"/>
                </a:solidFill>
              </a:rPr>
              <a:t>carpi</a:t>
            </a:r>
            <a:r>
              <a:rPr lang="en-US" sz="1800" b="1" dirty="0" smtClean="0">
                <a:solidFill>
                  <a:srgbClr val="918900"/>
                </a:solidFill>
              </a:rPr>
              <a:t> </a:t>
            </a:r>
            <a:r>
              <a:rPr lang="en-US" sz="1800" b="1" dirty="0" err="1" smtClean="0">
                <a:solidFill>
                  <a:srgbClr val="918900"/>
                </a:solidFill>
              </a:rPr>
              <a:t>radialis</a:t>
            </a:r>
            <a:r>
              <a:rPr lang="en-US" sz="1800" b="1" dirty="0" smtClean="0">
                <a:solidFill>
                  <a:srgbClr val="918900"/>
                </a:solidFill>
              </a:rPr>
              <a:t> </a:t>
            </a:r>
            <a:r>
              <a:rPr lang="en-US" sz="1800" b="1" dirty="0" err="1" smtClean="0">
                <a:solidFill>
                  <a:srgbClr val="918900"/>
                </a:solidFill>
              </a:rPr>
              <a:t>longus</a:t>
            </a:r>
            <a:r>
              <a:rPr lang="en-US" sz="1800" b="1" dirty="0" smtClean="0">
                <a:solidFill>
                  <a:srgbClr val="918900"/>
                </a:solidFill>
              </a:rPr>
              <a:t> </a:t>
            </a:r>
          </a:p>
          <a:p>
            <a:pPr marL="0" indent="0">
              <a:buFont typeface="Arial"/>
              <a:buChar char="•"/>
            </a:pPr>
            <a:r>
              <a:rPr lang="en-US" sz="1800" dirty="0" smtClean="0"/>
              <a:t> </a:t>
            </a:r>
            <a:r>
              <a:rPr lang="en-US" sz="1800" b="1" dirty="0" smtClean="0">
                <a:solidFill>
                  <a:schemeClr val="accent4">
                    <a:lumMod val="75000"/>
                  </a:schemeClr>
                </a:solidFill>
              </a:rPr>
              <a:t>Extensor </a:t>
            </a:r>
            <a:r>
              <a:rPr lang="en-US" sz="1800" b="1" dirty="0" err="1" smtClean="0">
                <a:solidFill>
                  <a:schemeClr val="accent4">
                    <a:lumMod val="75000"/>
                  </a:schemeClr>
                </a:solidFill>
              </a:rPr>
              <a:t>carpi</a:t>
            </a:r>
            <a:r>
              <a:rPr lang="en-US" sz="1800" b="1" dirty="0" smtClean="0">
                <a:solidFill>
                  <a:schemeClr val="accent4">
                    <a:lumMod val="75000"/>
                  </a:schemeClr>
                </a:solidFill>
              </a:rPr>
              <a:t> </a:t>
            </a:r>
            <a:r>
              <a:rPr lang="en-US" sz="1800" b="1" dirty="0" err="1" smtClean="0">
                <a:solidFill>
                  <a:schemeClr val="accent4">
                    <a:lumMod val="75000"/>
                  </a:schemeClr>
                </a:solidFill>
              </a:rPr>
              <a:t>radialis</a:t>
            </a:r>
            <a:r>
              <a:rPr lang="en-US" sz="1800" b="1" dirty="0" smtClean="0">
                <a:solidFill>
                  <a:schemeClr val="accent4">
                    <a:lumMod val="75000"/>
                  </a:schemeClr>
                </a:solidFill>
              </a:rPr>
              <a:t> </a:t>
            </a:r>
            <a:r>
              <a:rPr lang="en-US" sz="1800" b="1" dirty="0" err="1" smtClean="0">
                <a:solidFill>
                  <a:schemeClr val="accent4">
                    <a:lumMod val="75000"/>
                  </a:schemeClr>
                </a:solidFill>
              </a:rPr>
              <a:t>brevis</a:t>
            </a:r>
            <a:r>
              <a:rPr lang="en-US" sz="1800" b="1" dirty="0" smtClean="0">
                <a:solidFill>
                  <a:schemeClr val="accent4">
                    <a:lumMod val="75000"/>
                  </a:schemeClr>
                </a:solidFill>
              </a:rPr>
              <a:t> </a:t>
            </a:r>
            <a:r>
              <a:rPr lang="en-US" sz="1800" dirty="0" smtClean="0"/>
              <a:t>help with wrist extension and </a:t>
            </a:r>
            <a:r>
              <a:rPr lang="en-US" sz="1800" dirty="0" err="1" smtClean="0"/>
              <a:t>aBduction</a:t>
            </a:r>
            <a:r>
              <a:rPr lang="en-US" sz="1800" dirty="0" smtClean="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838200" y="0"/>
            <a:ext cx="7543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Forearm: Posterior</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a:t>
            </a:r>
            <a:r>
              <a:rPr lang="en-US" sz="2800" b="1" dirty="0" err="1" smtClean="0">
                <a:latin typeface="+mj-lt"/>
                <a:ea typeface="+mj-ea"/>
                <a:cs typeface="+mj-cs"/>
              </a:rPr>
              <a:t>Suprficial</a:t>
            </a:r>
            <a:r>
              <a:rPr lang="en-US" sz="2800" b="1" dirty="0" smtClean="0">
                <a:latin typeface="+mj-lt"/>
                <a:ea typeface="+mj-ea"/>
                <a:cs typeface="+mj-cs"/>
              </a:rPr>
              <a:t>]</a:t>
            </a:r>
          </a:p>
        </p:txBody>
      </p:sp>
      <p:sp>
        <p:nvSpPr>
          <p:cNvPr id="3" name="TextBox 2"/>
          <p:cNvSpPr txBox="1"/>
          <p:nvPr/>
        </p:nvSpPr>
        <p:spPr>
          <a:xfrm>
            <a:off x="381000" y="725269"/>
            <a:ext cx="2209800" cy="646331"/>
          </a:xfrm>
          <a:prstGeom prst="rect">
            <a:avLst/>
          </a:prstGeom>
          <a:noFill/>
        </p:spPr>
        <p:txBody>
          <a:bodyPr wrap="square" rtlCol="0">
            <a:spAutoFit/>
          </a:bodyPr>
          <a:lstStyle/>
          <a:p>
            <a:r>
              <a:rPr lang="en-US" b="1" dirty="0" smtClean="0"/>
              <a:t>Right </a:t>
            </a:r>
            <a:r>
              <a:rPr lang="en-US" b="1" dirty="0" err="1" smtClean="0"/>
              <a:t>Fprearm</a:t>
            </a:r>
            <a:r>
              <a:rPr lang="en-US" b="1" dirty="0" smtClean="0"/>
              <a:t>:</a:t>
            </a:r>
          </a:p>
          <a:p>
            <a:r>
              <a:rPr lang="en-US" b="1" dirty="0" smtClean="0"/>
              <a:t>Posterior View</a:t>
            </a:r>
            <a:endParaRPr lang="en-US" b="1" dirty="0"/>
          </a:p>
        </p:txBody>
      </p:sp>
      <p:pic>
        <p:nvPicPr>
          <p:cNvPr id="8" name="Picture 7" descr="Picture 39.png"/>
          <p:cNvPicPr>
            <a:picLocks noChangeAspect="1"/>
          </p:cNvPicPr>
          <p:nvPr/>
        </p:nvPicPr>
        <p:blipFill>
          <a:blip r:embed="rId2"/>
          <a:stretch>
            <a:fillRect/>
          </a:stretch>
        </p:blipFill>
        <p:spPr>
          <a:xfrm>
            <a:off x="762000" y="1524000"/>
            <a:ext cx="1662774" cy="5360585"/>
          </a:xfrm>
          <a:prstGeom prst="rect">
            <a:avLst/>
          </a:prstGeom>
        </p:spPr>
      </p:pic>
      <p:grpSp>
        <p:nvGrpSpPr>
          <p:cNvPr id="15" name="Group 14"/>
          <p:cNvGrpSpPr/>
          <p:nvPr/>
        </p:nvGrpSpPr>
        <p:grpSpPr>
          <a:xfrm>
            <a:off x="1438275" y="1828800"/>
            <a:ext cx="2371725" cy="3677708"/>
            <a:chOff x="1438275" y="1828800"/>
            <a:chExt cx="2371725" cy="3677708"/>
          </a:xfrm>
        </p:grpSpPr>
        <p:sp>
          <p:nvSpPr>
            <p:cNvPr id="12" name="Freeform 11"/>
            <p:cNvSpPr/>
            <p:nvPr/>
          </p:nvSpPr>
          <p:spPr>
            <a:xfrm>
              <a:off x="1438275" y="2301875"/>
              <a:ext cx="466725" cy="3204633"/>
            </a:xfrm>
            <a:custGeom>
              <a:avLst/>
              <a:gdLst>
                <a:gd name="connsiteX0" fmla="*/ 187325 w 466725"/>
                <a:gd name="connsiteY0" fmla="*/ 66675 h 3204633"/>
                <a:gd name="connsiteX1" fmla="*/ 365125 w 466725"/>
                <a:gd name="connsiteY1" fmla="*/ 79375 h 3204633"/>
                <a:gd name="connsiteX2" fmla="*/ 384175 w 466725"/>
                <a:gd name="connsiteY2" fmla="*/ 225425 h 3204633"/>
                <a:gd name="connsiteX3" fmla="*/ 434975 w 466725"/>
                <a:gd name="connsiteY3" fmla="*/ 657225 h 3204633"/>
                <a:gd name="connsiteX4" fmla="*/ 466725 w 466725"/>
                <a:gd name="connsiteY4" fmla="*/ 1292225 h 3204633"/>
                <a:gd name="connsiteX5" fmla="*/ 434975 w 466725"/>
                <a:gd name="connsiteY5" fmla="*/ 1647825 h 3204633"/>
                <a:gd name="connsiteX6" fmla="*/ 365125 w 466725"/>
                <a:gd name="connsiteY6" fmla="*/ 1895475 h 3204633"/>
                <a:gd name="connsiteX7" fmla="*/ 238125 w 466725"/>
                <a:gd name="connsiteY7" fmla="*/ 2314575 h 3204633"/>
                <a:gd name="connsiteX8" fmla="*/ 212725 w 466725"/>
                <a:gd name="connsiteY8" fmla="*/ 2600325 h 3204633"/>
                <a:gd name="connsiteX9" fmla="*/ 168275 w 466725"/>
                <a:gd name="connsiteY9" fmla="*/ 2955925 h 3204633"/>
                <a:gd name="connsiteX10" fmla="*/ 66675 w 466725"/>
                <a:gd name="connsiteY10" fmla="*/ 3171825 h 3204633"/>
                <a:gd name="connsiteX11" fmla="*/ 9525 w 466725"/>
                <a:gd name="connsiteY11" fmla="*/ 3152775 h 3204633"/>
                <a:gd name="connsiteX12" fmla="*/ 9525 w 466725"/>
                <a:gd name="connsiteY12" fmla="*/ 2917825 h 3204633"/>
                <a:gd name="connsiteX13" fmla="*/ 34925 w 466725"/>
                <a:gd name="connsiteY13" fmla="*/ 2606675 h 3204633"/>
                <a:gd name="connsiteX14" fmla="*/ 34925 w 466725"/>
                <a:gd name="connsiteY14" fmla="*/ 2206625 h 3204633"/>
                <a:gd name="connsiteX15" fmla="*/ 34925 w 466725"/>
                <a:gd name="connsiteY15" fmla="*/ 1743075 h 3204633"/>
                <a:gd name="connsiteX16" fmla="*/ 104775 w 466725"/>
                <a:gd name="connsiteY16" fmla="*/ 1336675 h 3204633"/>
                <a:gd name="connsiteX17" fmla="*/ 142875 w 466725"/>
                <a:gd name="connsiteY17" fmla="*/ 930275 h 3204633"/>
                <a:gd name="connsiteX18" fmla="*/ 161925 w 466725"/>
                <a:gd name="connsiteY18" fmla="*/ 479425 h 3204633"/>
                <a:gd name="connsiteX19" fmla="*/ 187325 w 466725"/>
                <a:gd name="connsiteY19" fmla="*/ 66675 h 320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6725" h="3204633">
                  <a:moveTo>
                    <a:pt x="187325" y="66675"/>
                  </a:moveTo>
                  <a:cubicBezTo>
                    <a:pt x="221192" y="0"/>
                    <a:pt x="332317" y="52917"/>
                    <a:pt x="365125" y="79375"/>
                  </a:cubicBezTo>
                  <a:cubicBezTo>
                    <a:pt x="397933" y="105833"/>
                    <a:pt x="372533" y="129117"/>
                    <a:pt x="384175" y="225425"/>
                  </a:cubicBezTo>
                  <a:cubicBezTo>
                    <a:pt x="395817" y="321733"/>
                    <a:pt x="421217" y="479425"/>
                    <a:pt x="434975" y="657225"/>
                  </a:cubicBezTo>
                  <a:cubicBezTo>
                    <a:pt x="448733" y="835025"/>
                    <a:pt x="466725" y="1127125"/>
                    <a:pt x="466725" y="1292225"/>
                  </a:cubicBezTo>
                  <a:cubicBezTo>
                    <a:pt x="466725" y="1457325"/>
                    <a:pt x="451908" y="1547283"/>
                    <a:pt x="434975" y="1647825"/>
                  </a:cubicBezTo>
                  <a:cubicBezTo>
                    <a:pt x="418042" y="1748367"/>
                    <a:pt x="397933" y="1784350"/>
                    <a:pt x="365125" y="1895475"/>
                  </a:cubicBezTo>
                  <a:cubicBezTo>
                    <a:pt x="332317" y="2006600"/>
                    <a:pt x="263525" y="2197100"/>
                    <a:pt x="238125" y="2314575"/>
                  </a:cubicBezTo>
                  <a:cubicBezTo>
                    <a:pt x="212725" y="2432050"/>
                    <a:pt x="224367" y="2493433"/>
                    <a:pt x="212725" y="2600325"/>
                  </a:cubicBezTo>
                  <a:cubicBezTo>
                    <a:pt x="201083" y="2707217"/>
                    <a:pt x="192617" y="2860675"/>
                    <a:pt x="168275" y="2955925"/>
                  </a:cubicBezTo>
                  <a:cubicBezTo>
                    <a:pt x="143933" y="3051175"/>
                    <a:pt x="93133" y="3139017"/>
                    <a:pt x="66675" y="3171825"/>
                  </a:cubicBezTo>
                  <a:cubicBezTo>
                    <a:pt x="40217" y="3204633"/>
                    <a:pt x="19050" y="3195108"/>
                    <a:pt x="9525" y="3152775"/>
                  </a:cubicBezTo>
                  <a:cubicBezTo>
                    <a:pt x="0" y="3110442"/>
                    <a:pt x="5292" y="3008842"/>
                    <a:pt x="9525" y="2917825"/>
                  </a:cubicBezTo>
                  <a:cubicBezTo>
                    <a:pt x="13758" y="2826808"/>
                    <a:pt x="30692" y="2725208"/>
                    <a:pt x="34925" y="2606675"/>
                  </a:cubicBezTo>
                  <a:cubicBezTo>
                    <a:pt x="39158" y="2488142"/>
                    <a:pt x="34925" y="2206625"/>
                    <a:pt x="34925" y="2206625"/>
                  </a:cubicBezTo>
                  <a:cubicBezTo>
                    <a:pt x="34925" y="2062692"/>
                    <a:pt x="23283" y="1888067"/>
                    <a:pt x="34925" y="1743075"/>
                  </a:cubicBezTo>
                  <a:cubicBezTo>
                    <a:pt x="46567" y="1598083"/>
                    <a:pt x="86783" y="1472142"/>
                    <a:pt x="104775" y="1336675"/>
                  </a:cubicBezTo>
                  <a:cubicBezTo>
                    <a:pt x="122767" y="1201208"/>
                    <a:pt x="133350" y="1073150"/>
                    <a:pt x="142875" y="930275"/>
                  </a:cubicBezTo>
                  <a:cubicBezTo>
                    <a:pt x="152400" y="787400"/>
                    <a:pt x="156633" y="617008"/>
                    <a:pt x="161925" y="479425"/>
                  </a:cubicBezTo>
                  <a:cubicBezTo>
                    <a:pt x="167217" y="341842"/>
                    <a:pt x="153458" y="133350"/>
                    <a:pt x="187325" y="66675"/>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rot="5400000">
              <a:off x="1562100" y="2781300"/>
              <a:ext cx="7620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981200" y="1828800"/>
              <a:ext cx="1828800" cy="646331"/>
            </a:xfrm>
            <a:prstGeom prst="rect">
              <a:avLst/>
            </a:prstGeom>
            <a:noFill/>
          </p:spPr>
          <p:txBody>
            <a:bodyPr wrap="square" rtlCol="0">
              <a:spAutoFit/>
            </a:bodyPr>
            <a:lstStyle/>
            <a:p>
              <a:r>
                <a:rPr lang="en-US" dirty="0" smtClean="0"/>
                <a:t>Extensor </a:t>
              </a:r>
              <a:r>
                <a:rPr lang="en-US" dirty="0" err="1" smtClean="0"/>
                <a:t>digitorum</a:t>
              </a:r>
              <a:endParaRPr lang="en-US" dirty="0"/>
            </a:p>
          </p:txBody>
        </p:sp>
      </p:grpSp>
      <p:grpSp>
        <p:nvGrpSpPr>
          <p:cNvPr id="18" name="Group 17"/>
          <p:cNvGrpSpPr/>
          <p:nvPr/>
        </p:nvGrpSpPr>
        <p:grpSpPr>
          <a:xfrm>
            <a:off x="1330325" y="3595158"/>
            <a:ext cx="2936875" cy="2385173"/>
            <a:chOff x="1330325" y="3595158"/>
            <a:chExt cx="2936875" cy="2385173"/>
          </a:xfrm>
        </p:grpSpPr>
        <p:sp>
          <p:nvSpPr>
            <p:cNvPr id="13" name="Freeform 12"/>
            <p:cNvSpPr/>
            <p:nvPr/>
          </p:nvSpPr>
          <p:spPr>
            <a:xfrm>
              <a:off x="1330325" y="3595158"/>
              <a:ext cx="197908" cy="1533525"/>
            </a:xfrm>
            <a:custGeom>
              <a:avLst/>
              <a:gdLst>
                <a:gd name="connsiteX0" fmla="*/ 187325 w 197908"/>
                <a:gd name="connsiteY0" fmla="*/ 11642 h 1533525"/>
                <a:gd name="connsiteX1" fmla="*/ 66675 w 197908"/>
                <a:gd name="connsiteY1" fmla="*/ 392642 h 1533525"/>
                <a:gd name="connsiteX2" fmla="*/ 9525 w 197908"/>
                <a:gd name="connsiteY2" fmla="*/ 843492 h 1533525"/>
                <a:gd name="connsiteX3" fmla="*/ 15875 w 197908"/>
                <a:gd name="connsiteY3" fmla="*/ 1338792 h 1533525"/>
                <a:gd name="connsiteX4" fmla="*/ 104775 w 197908"/>
                <a:gd name="connsiteY4" fmla="*/ 1529292 h 1533525"/>
                <a:gd name="connsiteX5" fmla="*/ 111125 w 197908"/>
                <a:gd name="connsiteY5" fmla="*/ 1364192 h 1533525"/>
                <a:gd name="connsiteX6" fmla="*/ 130175 w 197908"/>
                <a:gd name="connsiteY6" fmla="*/ 906992 h 1533525"/>
                <a:gd name="connsiteX7" fmla="*/ 130175 w 197908"/>
                <a:gd name="connsiteY7" fmla="*/ 462492 h 1533525"/>
                <a:gd name="connsiteX8" fmla="*/ 187325 w 197908"/>
                <a:gd name="connsiteY8" fmla="*/ 11642 h 153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908" h="1533525">
                  <a:moveTo>
                    <a:pt x="187325" y="11642"/>
                  </a:moveTo>
                  <a:cubicBezTo>
                    <a:pt x="176742" y="0"/>
                    <a:pt x="96308" y="254000"/>
                    <a:pt x="66675" y="392642"/>
                  </a:cubicBezTo>
                  <a:cubicBezTo>
                    <a:pt x="37042" y="531284"/>
                    <a:pt x="17992" y="685800"/>
                    <a:pt x="9525" y="843492"/>
                  </a:cubicBezTo>
                  <a:cubicBezTo>
                    <a:pt x="1058" y="1001184"/>
                    <a:pt x="0" y="1224492"/>
                    <a:pt x="15875" y="1338792"/>
                  </a:cubicBezTo>
                  <a:cubicBezTo>
                    <a:pt x="31750" y="1453092"/>
                    <a:pt x="88900" y="1525059"/>
                    <a:pt x="104775" y="1529292"/>
                  </a:cubicBezTo>
                  <a:cubicBezTo>
                    <a:pt x="120650" y="1533525"/>
                    <a:pt x="106892" y="1467909"/>
                    <a:pt x="111125" y="1364192"/>
                  </a:cubicBezTo>
                  <a:cubicBezTo>
                    <a:pt x="115358" y="1260475"/>
                    <a:pt x="127000" y="1057275"/>
                    <a:pt x="130175" y="906992"/>
                  </a:cubicBezTo>
                  <a:cubicBezTo>
                    <a:pt x="133350" y="756709"/>
                    <a:pt x="116417" y="608542"/>
                    <a:pt x="130175" y="462492"/>
                  </a:cubicBezTo>
                  <a:cubicBezTo>
                    <a:pt x="143933" y="316442"/>
                    <a:pt x="197908" y="23284"/>
                    <a:pt x="187325" y="11642"/>
                  </a:cubicBezTo>
                  <a:close/>
                </a:path>
              </a:pathLst>
            </a:custGeom>
            <a:solidFill>
              <a:srgbClr val="FF80E2">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rot="10800000">
              <a:off x="1371600" y="4648200"/>
              <a:ext cx="762000" cy="685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981200" y="5334000"/>
              <a:ext cx="2286000" cy="646331"/>
            </a:xfrm>
            <a:prstGeom prst="rect">
              <a:avLst/>
            </a:prstGeom>
            <a:noFill/>
          </p:spPr>
          <p:txBody>
            <a:bodyPr wrap="square" rtlCol="0">
              <a:spAutoFit/>
            </a:bodyPr>
            <a:lstStyle/>
            <a:p>
              <a:r>
                <a:rPr lang="en-US" dirty="0" smtClean="0"/>
                <a:t>Extensor </a:t>
              </a:r>
              <a:r>
                <a:rPr lang="en-US" dirty="0" err="1" smtClean="0"/>
                <a:t>digiti</a:t>
              </a:r>
              <a:r>
                <a:rPr lang="en-US" dirty="0" smtClean="0"/>
                <a:t> </a:t>
              </a:r>
              <a:r>
                <a:rPr lang="en-US" dirty="0" err="1" smtClean="0"/>
                <a:t>minimi</a:t>
              </a:r>
              <a:endParaRPr lang="en-US" dirty="0"/>
            </a:p>
          </p:txBody>
        </p:sp>
      </p:grpSp>
      <p:grpSp>
        <p:nvGrpSpPr>
          <p:cNvPr id="16" name="Group 15"/>
          <p:cNvGrpSpPr/>
          <p:nvPr/>
        </p:nvGrpSpPr>
        <p:grpSpPr>
          <a:xfrm>
            <a:off x="152400" y="2325158"/>
            <a:ext cx="1464733" cy="2637367"/>
            <a:chOff x="152400" y="2325158"/>
            <a:chExt cx="1464733" cy="2637367"/>
          </a:xfrm>
        </p:grpSpPr>
        <p:sp>
          <p:nvSpPr>
            <p:cNvPr id="14" name="Freeform 13"/>
            <p:cNvSpPr/>
            <p:nvPr/>
          </p:nvSpPr>
          <p:spPr>
            <a:xfrm>
              <a:off x="1199092" y="2325158"/>
              <a:ext cx="418041" cy="2637367"/>
            </a:xfrm>
            <a:custGeom>
              <a:avLst/>
              <a:gdLst>
                <a:gd name="connsiteX0" fmla="*/ 293158 w 418041"/>
                <a:gd name="connsiteY0" fmla="*/ 43392 h 2637367"/>
                <a:gd name="connsiteX1" fmla="*/ 242358 w 418041"/>
                <a:gd name="connsiteY1" fmla="*/ 354542 h 2637367"/>
                <a:gd name="connsiteX2" fmla="*/ 140758 w 418041"/>
                <a:gd name="connsiteY2" fmla="*/ 805392 h 2637367"/>
                <a:gd name="connsiteX3" fmla="*/ 32808 w 418041"/>
                <a:gd name="connsiteY3" fmla="*/ 1453092 h 2637367"/>
                <a:gd name="connsiteX4" fmla="*/ 1058 w 418041"/>
                <a:gd name="connsiteY4" fmla="*/ 1954742 h 2637367"/>
                <a:gd name="connsiteX5" fmla="*/ 26458 w 418041"/>
                <a:gd name="connsiteY5" fmla="*/ 2373842 h 2637367"/>
                <a:gd name="connsiteX6" fmla="*/ 115358 w 418041"/>
                <a:gd name="connsiteY6" fmla="*/ 2634192 h 2637367"/>
                <a:gd name="connsiteX7" fmla="*/ 121708 w 418041"/>
                <a:gd name="connsiteY7" fmla="*/ 2354792 h 2637367"/>
                <a:gd name="connsiteX8" fmla="*/ 166158 w 418041"/>
                <a:gd name="connsiteY8" fmla="*/ 1815042 h 2637367"/>
                <a:gd name="connsiteX9" fmla="*/ 242358 w 418041"/>
                <a:gd name="connsiteY9" fmla="*/ 1414992 h 2637367"/>
                <a:gd name="connsiteX10" fmla="*/ 318558 w 418041"/>
                <a:gd name="connsiteY10" fmla="*/ 1237192 h 2637367"/>
                <a:gd name="connsiteX11" fmla="*/ 375708 w 418041"/>
                <a:gd name="connsiteY11" fmla="*/ 849842 h 2637367"/>
                <a:gd name="connsiteX12" fmla="*/ 388408 w 418041"/>
                <a:gd name="connsiteY12" fmla="*/ 310092 h 2637367"/>
                <a:gd name="connsiteX13" fmla="*/ 401108 w 418041"/>
                <a:gd name="connsiteY13" fmla="*/ 94192 h 2637367"/>
                <a:gd name="connsiteX14" fmla="*/ 293158 w 418041"/>
                <a:gd name="connsiteY14" fmla="*/ 43392 h 263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8041" h="2637367">
                  <a:moveTo>
                    <a:pt x="293158" y="43392"/>
                  </a:moveTo>
                  <a:cubicBezTo>
                    <a:pt x="266700" y="86784"/>
                    <a:pt x="267758" y="227542"/>
                    <a:pt x="242358" y="354542"/>
                  </a:cubicBezTo>
                  <a:cubicBezTo>
                    <a:pt x="216958" y="481542"/>
                    <a:pt x="175683" y="622300"/>
                    <a:pt x="140758" y="805392"/>
                  </a:cubicBezTo>
                  <a:cubicBezTo>
                    <a:pt x="105833" y="988484"/>
                    <a:pt x="56091" y="1261534"/>
                    <a:pt x="32808" y="1453092"/>
                  </a:cubicBezTo>
                  <a:cubicBezTo>
                    <a:pt x="9525" y="1644650"/>
                    <a:pt x="2116" y="1801284"/>
                    <a:pt x="1058" y="1954742"/>
                  </a:cubicBezTo>
                  <a:cubicBezTo>
                    <a:pt x="0" y="2108200"/>
                    <a:pt x="7408" y="2260600"/>
                    <a:pt x="26458" y="2373842"/>
                  </a:cubicBezTo>
                  <a:cubicBezTo>
                    <a:pt x="45508" y="2487084"/>
                    <a:pt x="99483" y="2637367"/>
                    <a:pt x="115358" y="2634192"/>
                  </a:cubicBezTo>
                  <a:cubicBezTo>
                    <a:pt x="131233" y="2631017"/>
                    <a:pt x="113241" y="2491317"/>
                    <a:pt x="121708" y="2354792"/>
                  </a:cubicBezTo>
                  <a:cubicBezTo>
                    <a:pt x="130175" y="2218267"/>
                    <a:pt x="146050" y="1971675"/>
                    <a:pt x="166158" y="1815042"/>
                  </a:cubicBezTo>
                  <a:cubicBezTo>
                    <a:pt x="186266" y="1658409"/>
                    <a:pt x="216958" y="1511300"/>
                    <a:pt x="242358" y="1414992"/>
                  </a:cubicBezTo>
                  <a:cubicBezTo>
                    <a:pt x="267758" y="1318684"/>
                    <a:pt x="296333" y="1331384"/>
                    <a:pt x="318558" y="1237192"/>
                  </a:cubicBezTo>
                  <a:cubicBezTo>
                    <a:pt x="340783" y="1143000"/>
                    <a:pt x="364066" y="1004359"/>
                    <a:pt x="375708" y="849842"/>
                  </a:cubicBezTo>
                  <a:cubicBezTo>
                    <a:pt x="387350" y="695325"/>
                    <a:pt x="384175" y="436033"/>
                    <a:pt x="388408" y="310092"/>
                  </a:cubicBezTo>
                  <a:cubicBezTo>
                    <a:pt x="392641" y="184151"/>
                    <a:pt x="418041" y="133350"/>
                    <a:pt x="401108" y="94192"/>
                  </a:cubicBezTo>
                  <a:cubicBezTo>
                    <a:pt x="384175" y="55034"/>
                    <a:pt x="319616" y="0"/>
                    <a:pt x="293158" y="43392"/>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16200000" flipH="1">
              <a:off x="914400" y="3505200"/>
              <a:ext cx="3810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52400" y="3039070"/>
              <a:ext cx="1295400" cy="923330"/>
            </a:xfrm>
            <a:prstGeom prst="rect">
              <a:avLst/>
            </a:prstGeom>
            <a:noFill/>
          </p:spPr>
          <p:txBody>
            <a:bodyPr wrap="square" rtlCol="0">
              <a:spAutoFit/>
            </a:bodyPr>
            <a:lstStyle/>
            <a:p>
              <a:r>
                <a:rPr lang="en-US" dirty="0" smtClean="0"/>
                <a:t>Extensor </a:t>
              </a:r>
              <a:r>
                <a:rPr lang="en-US" dirty="0" err="1" smtClean="0"/>
                <a:t>carpi</a:t>
              </a:r>
              <a:r>
                <a:rPr lang="en-US" dirty="0" smtClean="0"/>
                <a:t> </a:t>
              </a:r>
              <a:r>
                <a:rPr lang="en-US" dirty="0" err="1" smtClean="0"/>
                <a:t>ulnaris</a:t>
              </a:r>
              <a:endParaRPr lang="en-US" dirty="0"/>
            </a:p>
          </p:txBody>
        </p:sp>
      </p:grpSp>
      <p:sp>
        <p:nvSpPr>
          <p:cNvPr id="26" name="Rectangle 25"/>
          <p:cNvSpPr/>
          <p:nvPr/>
        </p:nvSpPr>
        <p:spPr>
          <a:xfrm>
            <a:off x="4191000" y="1600200"/>
            <a:ext cx="4572000" cy="3416320"/>
          </a:xfrm>
          <a:prstGeom prst="rect">
            <a:avLst/>
          </a:prstGeom>
        </p:spPr>
        <p:txBody>
          <a:bodyPr>
            <a:spAutoFit/>
          </a:bodyPr>
          <a:lstStyle/>
          <a:p>
            <a:pPr>
              <a:buNone/>
            </a:pPr>
            <a:r>
              <a:rPr lang="en-US" b="1" dirty="0" smtClean="0">
                <a:solidFill>
                  <a:schemeClr val="accent4">
                    <a:lumMod val="75000"/>
                  </a:schemeClr>
                </a:solidFill>
              </a:rPr>
              <a:t>Extensor </a:t>
            </a:r>
            <a:r>
              <a:rPr lang="en-US" b="1" dirty="0" err="1" smtClean="0">
                <a:solidFill>
                  <a:schemeClr val="accent4">
                    <a:lumMod val="75000"/>
                  </a:schemeClr>
                </a:solidFill>
              </a:rPr>
              <a:t>carpi</a:t>
            </a:r>
            <a:r>
              <a:rPr lang="en-US" b="1" dirty="0" smtClean="0">
                <a:solidFill>
                  <a:schemeClr val="accent4">
                    <a:lumMod val="75000"/>
                  </a:schemeClr>
                </a:solidFill>
              </a:rPr>
              <a:t> </a:t>
            </a:r>
            <a:r>
              <a:rPr lang="en-US" b="1" dirty="0" err="1" smtClean="0">
                <a:solidFill>
                  <a:schemeClr val="accent4">
                    <a:lumMod val="75000"/>
                  </a:schemeClr>
                </a:solidFill>
              </a:rPr>
              <a:t>ulnaris</a:t>
            </a:r>
            <a:r>
              <a:rPr lang="en-US" b="1" dirty="0" smtClean="0">
                <a:solidFill>
                  <a:schemeClr val="accent4">
                    <a:lumMod val="75000"/>
                  </a:schemeClr>
                </a:solidFill>
              </a:rPr>
              <a:t> </a:t>
            </a:r>
            <a:r>
              <a:rPr lang="en-US" dirty="0" smtClean="0"/>
              <a:t>forearm muscle extends and </a:t>
            </a:r>
            <a:r>
              <a:rPr lang="en-US" dirty="0" err="1" smtClean="0"/>
              <a:t>aDducts</a:t>
            </a:r>
            <a:r>
              <a:rPr lang="en-US" dirty="0" smtClean="0"/>
              <a:t> the wrist.</a:t>
            </a:r>
            <a:endParaRPr lang="en-US" u="sng" dirty="0" smtClean="0"/>
          </a:p>
          <a:p>
            <a:pPr>
              <a:buNone/>
            </a:pPr>
            <a:endParaRPr lang="en-US" u="sng" dirty="0" smtClean="0"/>
          </a:p>
          <a:p>
            <a:pPr>
              <a:buNone/>
            </a:pPr>
            <a:r>
              <a:rPr lang="en-US" b="1" dirty="0" smtClean="0">
                <a:solidFill>
                  <a:srgbClr val="918900"/>
                </a:solidFill>
              </a:rPr>
              <a:t>Extensor </a:t>
            </a:r>
            <a:r>
              <a:rPr lang="en-US" b="1" dirty="0" err="1" smtClean="0">
                <a:solidFill>
                  <a:srgbClr val="918900"/>
                </a:solidFill>
              </a:rPr>
              <a:t>Digitorum</a:t>
            </a:r>
            <a:r>
              <a:rPr lang="en-US" b="1" dirty="0" smtClean="0">
                <a:solidFill>
                  <a:srgbClr val="918900"/>
                </a:solidFill>
              </a:rPr>
              <a:t> </a:t>
            </a:r>
            <a:r>
              <a:rPr lang="en-US" dirty="0" smtClean="0"/>
              <a:t>extends the II - V fingers at </a:t>
            </a:r>
            <a:r>
              <a:rPr lang="en-US" dirty="0" err="1" smtClean="0"/>
              <a:t>metacarpophalangeal</a:t>
            </a:r>
            <a:r>
              <a:rPr lang="en-US" dirty="0" smtClean="0"/>
              <a:t> joints and also serves to extend the wrist.</a:t>
            </a:r>
            <a:endParaRPr lang="en-US" u="sng" dirty="0" smtClean="0"/>
          </a:p>
          <a:p>
            <a:pPr>
              <a:buNone/>
            </a:pPr>
            <a:endParaRPr lang="en-US" u="sng" dirty="0" smtClean="0"/>
          </a:p>
          <a:p>
            <a:pPr>
              <a:buNone/>
            </a:pPr>
            <a:r>
              <a:rPr lang="en-US" b="1" dirty="0" smtClean="0">
                <a:solidFill>
                  <a:srgbClr val="CA65B3"/>
                </a:solidFill>
              </a:rPr>
              <a:t>Extensor </a:t>
            </a:r>
            <a:r>
              <a:rPr lang="en-US" b="1" dirty="0" err="1" smtClean="0">
                <a:solidFill>
                  <a:srgbClr val="CA65B3"/>
                </a:solidFill>
              </a:rPr>
              <a:t>digiti</a:t>
            </a:r>
            <a:r>
              <a:rPr lang="en-US" b="1" dirty="0" smtClean="0">
                <a:solidFill>
                  <a:srgbClr val="CA65B3"/>
                </a:solidFill>
              </a:rPr>
              <a:t> </a:t>
            </a:r>
            <a:r>
              <a:rPr lang="en-US" b="1" dirty="0" err="1" smtClean="0">
                <a:solidFill>
                  <a:srgbClr val="CA65B3"/>
                </a:solidFill>
              </a:rPr>
              <a:t>minimi</a:t>
            </a:r>
            <a:r>
              <a:rPr lang="en-US" b="1" dirty="0" smtClean="0">
                <a:solidFill>
                  <a:srgbClr val="CA65B3"/>
                </a:solidFill>
              </a:rPr>
              <a:t> </a:t>
            </a:r>
            <a:r>
              <a:rPr lang="en-US" dirty="0" smtClean="0"/>
              <a:t>forearm muscle is sometimes considered to be a detached portion of extensor </a:t>
            </a:r>
            <a:r>
              <a:rPr lang="en-US" dirty="0" err="1" smtClean="0"/>
              <a:t>digitorum</a:t>
            </a:r>
            <a:r>
              <a:rPr lang="en-US" dirty="0" smtClean="0"/>
              <a:t>. This muscle extends the </a:t>
            </a:r>
            <a:r>
              <a:rPr lang="en-US" dirty="0" err="1" smtClean="0"/>
              <a:t>metacarpophalageal</a:t>
            </a:r>
            <a:r>
              <a:rPr lang="en-US" dirty="0" smtClean="0"/>
              <a:t> joint of the little finger.</a:t>
            </a:r>
            <a:endParaRPr lang="en-US" u="sng"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txBox="1">
            <a:spLocks/>
          </p:cNvSpPr>
          <p:nvPr/>
        </p:nvSpPr>
        <p:spPr>
          <a:xfrm>
            <a:off x="838200" y="0"/>
            <a:ext cx="7543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Muscles of the Forearm: Posterior</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[Deep]</a:t>
            </a:r>
          </a:p>
        </p:txBody>
      </p:sp>
      <p:sp>
        <p:nvSpPr>
          <p:cNvPr id="3" name="TextBox 2"/>
          <p:cNvSpPr txBox="1"/>
          <p:nvPr/>
        </p:nvSpPr>
        <p:spPr>
          <a:xfrm>
            <a:off x="381000" y="725269"/>
            <a:ext cx="2209800" cy="646331"/>
          </a:xfrm>
          <a:prstGeom prst="rect">
            <a:avLst/>
          </a:prstGeom>
          <a:noFill/>
        </p:spPr>
        <p:txBody>
          <a:bodyPr wrap="square" rtlCol="0">
            <a:spAutoFit/>
          </a:bodyPr>
          <a:lstStyle/>
          <a:p>
            <a:r>
              <a:rPr lang="en-US" b="1" dirty="0" smtClean="0"/>
              <a:t>Right </a:t>
            </a:r>
            <a:r>
              <a:rPr lang="en-US" b="1" dirty="0" err="1" smtClean="0"/>
              <a:t>Fprearm</a:t>
            </a:r>
            <a:r>
              <a:rPr lang="en-US" b="1" dirty="0" smtClean="0"/>
              <a:t>:</a:t>
            </a:r>
          </a:p>
          <a:p>
            <a:r>
              <a:rPr lang="en-US" b="1" dirty="0" smtClean="0"/>
              <a:t>Posterior View</a:t>
            </a:r>
            <a:endParaRPr lang="en-US" b="1" dirty="0"/>
          </a:p>
        </p:txBody>
      </p:sp>
      <p:pic>
        <p:nvPicPr>
          <p:cNvPr id="6" name="Picture 5" descr="Picture 40.png"/>
          <p:cNvPicPr>
            <a:picLocks noChangeAspect="1"/>
          </p:cNvPicPr>
          <p:nvPr/>
        </p:nvPicPr>
        <p:blipFill>
          <a:blip r:embed="rId2"/>
          <a:stretch>
            <a:fillRect/>
          </a:stretch>
        </p:blipFill>
        <p:spPr>
          <a:xfrm>
            <a:off x="457200" y="1441298"/>
            <a:ext cx="2266316" cy="5569102"/>
          </a:xfrm>
          <a:prstGeom prst="rect">
            <a:avLst/>
          </a:prstGeom>
        </p:spPr>
      </p:pic>
      <p:sp>
        <p:nvSpPr>
          <p:cNvPr id="11" name="Freeform 10"/>
          <p:cNvSpPr/>
          <p:nvPr/>
        </p:nvSpPr>
        <p:spPr>
          <a:xfrm>
            <a:off x="1756833" y="4800600"/>
            <a:ext cx="154517" cy="611717"/>
          </a:xfrm>
          <a:custGeom>
            <a:avLst/>
            <a:gdLst>
              <a:gd name="connsiteX0" fmla="*/ 14817 w 154517"/>
              <a:gd name="connsiteY0" fmla="*/ 0 h 611717"/>
              <a:gd name="connsiteX1" fmla="*/ 84667 w 154517"/>
              <a:gd name="connsiteY1" fmla="*/ 171450 h 611717"/>
              <a:gd name="connsiteX2" fmla="*/ 122767 w 154517"/>
              <a:gd name="connsiteY2" fmla="*/ 254000 h 611717"/>
              <a:gd name="connsiteX3" fmla="*/ 141817 w 154517"/>
              <a:gd name="connsiteY3" fmla="*/ 469900 h 611717"/>
              <a:gd name="connsiteX4" fmla="*/ 148167 w 154517"/>
              <a:gd name="connsiteY4" fmla="*/ 571500 h 611717"/>
              <a:gd name="connsiteX5" fmla="*/ 103717 w 154517"/>
              <a:gd name="connsiteY5" fmla="*/ 603250 h 611717"/>
              <a:gd name="connsiteX6" fmla="*/ 14817 w 154517"/>
              <a:gd name="connsiteY6" fmla="*/ 520700 h 611717"/>
              <a:gd name="connsiteX7" fmla="*/ 14817 w 154517"/>
              <a:gd name="connsiteY7" fmla="*/ 171450 h 611717"/>
              <a:gd name="connsiteX8" fmla="*/ 14817 w 154517"/>
              <a:gd name="connsiteY8" fmla="*/ 0 h 61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17" h="611717">
                <a:moveTo>
                  <a:pt x="14817" y="0"/>
                </a:moveTo>
                <a:cubicBezTo>
                  <a:pt x="40746" y="64558"/>
                  <a:pt x="66675" y="129117"/>
                  <a:pt x="84667" y="171450"/>
                </a:cubicBezTo>
                <a:cubicBezTo>
                  <a:pt x="102659" y="213783"/>
                  <a:pt x="113242" y="204258"/>
                  <a:pt x="122767" y="254000"/>
                </a:cubicBezTo>
                <a:cubicBezTo>
                  <a:pt x="132292" y="303742"/>
                  <a:pt x="137584" y="416983"/>
                  <a:pt x="141817" y="469900"/>
                </a:cubicBezTo>
                <a:cubicBezTo>
                  <a:pt x="146050" y="522817"/>
                  <a:pt x="154517" y="549275"/>
                  <a:pt x="148167" y="571500"/>
                </a:cubicBezTo>
                <a:cubicBezTo>
                  <a:pt x="141817" y="593725"/>
                  <a:pt x="125942" y="611717"/>
                  <a:pt x="103717" y="603250"/>
                </a:cubicBezTo>
                <a:cubicBezTo>
                  <a:pt x="81492" y="594783"/>
                  <a:pt x="29634" y="592667"/>
                  <a:pt x="14817" y="520700"/>
                </a:cubicBezTo>
                <a:cubicBezTo>
                  <a:pt x="0" y="448733"/>
                  <a:pt x="14817" y="171450"/>
                  <a:pt x="14817" y="171450"/>
                </a:cubicBezTo>
                <a:lnTo>
                  <a:pt x="14817" y="0"/>
                </a:lnTo>
                <a:close/>
              </a:path>
            </a:pathLst>
          </a:custGeom>
          <a:solidFill>
            <a:schemeClr val="accent6">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1541992" y="1676400"/>
            <a:ext cx="2344208" cy="2159000"/>
            <a:chOff x="1541992" y="1676400"/>
            <a:chExt cx="2344208" cy="2159000"/>
          </a:xfrm>
        </p:grpSpPr>
        <p:sp>
          <p:nvSpPr>
            <p:cNvPr id="7" name="Freeform 6"/>
            <p:cNvSpPr/>
            <p:nvPr/>
          </p:nvSpPr>
          <p:spPr>
            <a:xfrm>
              <a:off x="1541992" y="1935692"/>
              <a:ext cx="465666" cy="1899708"/>
            </a:xfrm>
            <a:custGeom>
              <a:avLst/>
              <a:gdLst>
                <a:gd name="connsiteX0" fmla="*/ 26458 w 465666"/>
                <a:gd name="connsiteY0" fmla="*/ 147108 h 1899708"/>
                <a:gd name="connsiteX1" fmla="*/ 89958 w 465666"/>
                <a:gd name="connsiteY1" fmla="*/ 153458 h 1899708"/>
                <a:gd name="connsiteX2" fmla="*/ 102658 w 465666"/>
                <a:gd name="connsiteY2" fmla="*/ 64558 h 1899708"/>
                <a:gd name="connsiteX3" fmla="*/ 236008 w 465666"/>
                <a:gd name="connsiteY3" fmla="*/ 83608 h 1899708"/>
                <a:gd name="connsiteX4" fmla="*/ 318558 w 465666"/>
                <a:gd name="connsiteY4" fmla="*/ 13758 h 1899708"/>
                <a:gd name="connsiteX5" fmla="*/ 350308 w 465666"/>
                <a:gd name="connsiteY5" fmla="*/ 166158 h 1899708"/>
                <a:gd name="connsiteX6" fmla="*/ 369358 w 465666"/>
                <a:gd name="connsiteY6" fmla="*/ 318558 h 1899708"/>
                <a:gd name="connsiteX7" fmla="*/ 363008 w 465666"/>
                <a:gd name="connsiteY7" fmla="*/ 407458 h 1899708"/>
                <a:gd name="connsiteX8" fmla="*/ 375708 w 465666"/>
                <a:gd name="connsiteY8" fmla="*/ 693208 h 1899708"/>
                <a:gd name="connsiteX9" fmla="*/ 407458 w 465666"/>
                <a:gd name="connsiteY9" fmla="*/ 1283758 h 1899708"/>
                <a:gd name="connsiteX10" fmla="*/ 458258 w 465666"/>
                <a:gd name="connsiteY10" fmla="*/ 1721908 h 1899708"/>
                <a:gd name="connsiteX11" fmla="*/ 451908 w 465666"/>
                <a:gd name="connsiteY11" fmla="*/ 1867958 h 1899708"/>
                <a:gd name="connsiteX12" fmla="*/ 439208 w 465666"/>
                <a:gd name="connsiteY12" fmla="*/ 1887008 h 1899708"/>
                <a:gd name="connsiteX13" fmla="*/ 420158 w 465666"/>
                <a:gd name="connsiteY13" fmla="*/ 1791758 h 1899708"/>
                <a:gd name="connsiteX14" fmla="*/ 375708 w 465666"/>
                <a:gd name="connsiteY14" fmla="*/ 1671108 h 1899708"/>
                <a:gd name="connsiteX15" fmla="*/ 280458 w 465666"/>
                <a:gd name="connsiteY15" fmla="*/ 1493308 h 1899708"/>
                <a:gd name="connsiteX16" fmla="*/ 147108 w 465666"/>
                <a:gd name="connsiteY16" fmla="*/ 1379008 h 1899708"/>
                <a:gd name="connsiteX17" fmla="*/ 83608 w 465666"/>
                <a:gd name="connsiteY17" fmla="*/ 1207558 h 1899708"/>
                <a:gd name="connsiteX18" fmla="*/ 26458 w 465666"/>
                <a:gd name="connsiteY18" fmla="*/ 1086908 h 1899708"/>
                <a:gd name="connsiteX19" fmla="*/ 26458 w 465666"/>
                <a:gd name="connsiteY19" fmla="*/ 769408 h 1899708"/>
                <a:gd name="connsiteX20" fmla="*/ 7408 w 465666"/>
                <a:gd name="connsiteY20" fmla="*/ 515408 h 1899708"/>
                <a:gd name="connsiteX21" fmla="*/ 1058 w 465666"/>
                <a:gd name="connsiteY21" fmla="*/ 248708 h 1899708"/>
                <a:gd name="connsiteX22" fmla="*/ 26458 w 465666"/>
                <a:gd name="connsiteY22" fmla="*/ 147108 h 189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5666" h="1899708">
                  <a:moveTo>
                    <a:pt x="26458" y="147108"/>
                  </a:moveTo>
                  <a:cubicBezTo>
                    <a:pt x="41275" y="131233"/>
                    <a:pt x="77258" y="167216"/>
                    <a:pt x="89958" y="153458"/>
                  </a:cubicBezTo>
                  <a:cubicBezTo>
                    <a:pt x="102658" y="139700"/>
                    <a:pt x="78316" y="76200"/>
                    <a:pt x="102658" y="64558"/>
                  </a:cubicBezTo>
                  <a:cubicBezTo>
                    <a:pt x="127000" y="52916"/>
                    <a:pt x="200025" y="92075"/>
                    <a:pt x="236008" y="83608"/>
                  </a:cubicBezTo>
                  <a:cubicBezTo>
                    <a:pt x="271991" y="75141"/>
                    <a:pt x="299508" y="0"/>
                    <a:pt x="318558" y="13758"/>
                  </a:cubicBezTo>
                  <a:cubicBezTo>
                    <a:pt x="337608" y="27516"/>
                    <a:pt x="341841" y="115358"/>
                    <a:pt x="350308" y="166158"/>
                  </a:cubicBezTo>
                  <a:cubicBezTo>
                    <a:pt x="358775" y="216958"/>
                    <a:pt x="367241" y="278341"/>
                    <a:pt x="369358" y="318558"/>
                  </a:cubicBezTo>
                  <a:cubicBezTo>
                    <a:pt x="371475" y="358775"/>
                    <a:pt x="361950" y="345016"/>
                    <a:pt x="363008" y="407458"/>
                  </a:cubicBezTo>
                  <a:cubicBezTo>
                    <a:pt x="364066" y="469900"/>
                    <a:pt x="368300" y="547158"/>
                    <a:pt x="375708" y="693208"/>
                  </a:cubicBezTo>
                  <a:cubicBezTo>
                    <a:pt x="383116" y="839258"/>
                    <a:pt x="393700" y="1112308"/>
                    <a:pt x="407458" y="1283758"/>
                  </a:cubicBezTo>
                  <a:cubicBezTo>
                    <a:pt x="421216" y="1455208"/>
                    <a:pt x="450850" y="1624541"/>
                    <a:pt x="458258" y="1721908"/>
                  </a:cubicBezTo>
                  <a:cubicBezTo>
                    <a:pt x="465666" y="1819275"/>
                    <a:pt x="455083" y="1840441"/>
                    <a:pt x="451908" y="1867958"/>
                  </a:cubicBezTo>
                  <a:cubicBezTo>
                    <a:pt x="448733" y="1895475"/>
                    <a:pt x="444500" y="1899708"/>
                    <a:pt x="439208" y="1887008"/>
                  </a:cubicBezTo>
                  <a:cubicBezTo>
                    <a:pt x="433916" y="1874308"/>
                    <a:pt x="430741" y="1827741"/>
                    <a:pt x="420158" y="1791758"/>
                  </a:cubicBezTo>
                  <a:cubicBezTo>
                    <a:pt x="409575" y="1755775"/>
                    <a:pt x="398991" y="1720850"/>
                    <a:pt x="375708" y="1671108"/>
                  </a:cubicBezTo>
                  <a:cubicBezTo>
                    <a:pt x="352425" y="1621366"/>
                    <a:pt x="318558" y="1541991"/>
                    <a:pt x="280458" y="1493308"/>
                  </a:cubicBezTo>
                  <a:cubicBezTo>
                    <a:pt x="242358" y="1444625"/>
                    <a:pt x="179916" y="1426633"/>
                    <a:pt x="147108" y="1379008"/>
                  </a:cubicBezTo>
                  <a:cubicBezTo>
                    <a:pt x="114300" y="1331383"/>
                    <a:pt x="103716" y="1256241"/>
                    <a:pt x="83608" y="1207558"/>
                  </a:cubicBezTo>
                  <a:cubicBezTo>
                    <a:pt x="63500" y="1158875"/>
                    <a:pt x="35983" y="1159933"/>
                    <a:pt x="26458" y="1086908"/>
                  </a:cubicBezTo>
                  <a:cubicBezTo>
                    <a:pt x="16933" y="1013883"/>
                    <a:pt x="29633" y="864658"/>
                    <a:pt x="26458" y="769408"/>
                  </a:cubicBezTo>
                  <a:cubicBezTo>
                    <a:pt x="23283" y="674158"/>
                    <a:pt x="11641" y="602191"/>
                    <a:pt x="7408" y="515408"/>
                  </a:cubicBezTo>
                  <a:cubicBezTo>
                    <a:pt x="3175" y="428625"/>
                    <a:pt x="0" y="315383"/>
                    <a:pt x="1058" y="248708"/>
                  </a:cubicBezTo>
                  <a:cubicBezTo>
                    <a:pt x="2116" y="182033"/>
                    <a:pt x="11641" y="162983"/>
                    <a:pt x="26458" y="147108"/>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1714500" y="2247900"/>
              <a:ext cx="76200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057400" y="1676400"/>
              <a:ext cx="1828800" cy="369332"/>
            </a:xfrm>
            <a:prstGeom prst="rect">
              <a:avLst/>
            </a:prstGeom>
            <a:noFill/>
          </p:spPr>
          <p:txBody>
            <a:bodyPr wrap="square" rtlCol="0">
              <a:spAutoFit/>
            </a:bodyPr>
            <a:lstStyle/>
            <a:p>
              <a:r>
                <a:rPr lang="en-US" dirty="0" err="1" smtClean="0"/>
                <a:t>Supinator</a:t>
              </a:r>
              <a:endParaRPr lang="en-US" dirty="0"/>
            </a:p>
          </p:txBody>
        </p:sp>
      </p:grpSp>
      <p:grpSp>
        <p:nvGrpSpPr>
          <p:cNvPr id="26" name="Group 25"/>
          <p:cNvGrpSpPr/>
          <p:nvPr/>
        </p:nvGrpSpPr>
        <p:grpSpPr>
          <a:xfrm>
            <a:off x="1510242" y="2971800"/>
            <a:ext cx="2452158" cy="1991783"/>
            <a:chOff x="1510242" y="2971800"/>
            <a:chExt cx="2452158" cy="1991783"/>
          </a:xfrm>
        </p:grpSpPr>
        <p:sp>
          <p:nvSpPr>
            <p:cNvPr id="9" name="Freeform 8"/>
            <p:cNvSpPr/>
            <p:nvPr/>
          </p:nvSpPr>
          <p:spPr>
            <a:xfrm>
              <a:off x="1510242" y="3028950"/>
              <a:ext cx="447675" cy="1934633"/>
            </a:xfrm>
            <a:custGeom>
              <a:avLst/>
              <a:gdLst>
                <a:gd name="connsiteX0" fmla="*/ 51858 w 447675"/>
                <a:gd name="connsiteY0" fmla="*/ 6350 h 1934633"/>
                <a:gd name="connsiteX1" fmla="*/ 140758 w 447675"/>
                <a:gd name="connsiteY1" fmla="*/ 266700 h 1934633"/>
                <a:gd name="connsiteX2" fmla="*/ 216958 w 447675"/>
                <a:gd name="connsiteY2" fmla="*/ 488950 h 1934633"/>
                <a:gd name="connsiteX3" fmla="*/ 286808 w 447675"/>
                <a:gd name="connsiteY3" fmla="*/ 901700 h 1934633"/>
                <a:gd name="connsiteX4" fmla="*/ 312208 w 447675"/>
                <a:gd name="connsiteY4" fmla="*/ 1181100 h 1934633"/>
                <a:gd name="connsiteX5" fmla="*/ 420158 w 447675"/>
                <a:gd name="connsiteY5" fmla="*/ 1466850 h 1934633"/>
                <a:gd name="connsiteX6" fmla="*/ 445558 w 447675"/>
                <a:gd name="connsiteY6" fmla="*/ 1644650 h 1934633"/>
                <a:gd name="connsiteX7" fmla="*/ 432858 w 447675"/>
                <a:gd name="connsiteY7" fmla="*/ 1854200 h 1934633"/>
                <a:gd name="connsiteX8" fmla="*/ 363008 w 447675"/>
                <a:gd name="connsiteY8" fmla="*/ 1930400 h 1934633"/>
                <a:gd name="connsiteX9" fmla="*/ 293158 w 447675"/>
                <a:gd name="connsiteY9" fmla="*/ 1828800 h 1934633"/>
                <a:gd name="connsiteX10" fmla="*/ 197908 w 447675"/>
                <a:gd name="connsiteY10" fmla="*/ 1555750 h 1934633"/>
                <a:gd name="connsiteX11" fmla="*/ 128058 w 447675"/>
                <a:gd name="connsiteY11" fmla="*/ 1200150 h 1934633"/>
                <a:gd name="connsiteX12" fmla="*/ 45508 w 447675"/>
                <a:gd name="connsiteY12" fmla="*/ 901700 h 1934633"/>
                <a:gd name="connsiteX13" fmla="*/ 1058 w 447675"/>
                <a:gd name="connsiteY13" fmla="*/ 730250 h 1934633"/>
                <a:gd name="connsiteX14" fmla="*/ 51858 w 447675"/>
                <a:gd name="connsiteY14" fmla="*/ 304800 h 1934633"/>
                <a:gd name="connsiteX15" fmla="*/ 51858 w 447675"/>
                <a:gd name="connsiteY15" fmla="*/ 6350 h 193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7675" h="1934633">
                  <a:moveTo>
                    <a:pt x="51858" y="6350"/>
                  </a:moveTo>
                  <a:cubicBezTo>
                    <a:pt x="66675" y="0"/>
                    <a:pt x="140758" y="266700"/>
                    <a:pt x="140758" y="266700"/>
                  </a:cubicBezTo>
                  <a:cubicBezTo>
                    <a:pt x="168275" y="347133"/>
                    <a:pt x="192616" y="383117"/>
                    <a:pt x="216958" y="488950"/>
                  </a:cubicBezTo>
                  <a:cubicBezTo>
                    <a:pt x="241300" y="594783"/>
                    <a:pt x="270933" y="786342"/>
                    <a:pt x="286808" y="901700"/>
                  </a:cubicBezTo>
                  <a:cubicBezTo>
                    <a:pt x="302683" y="1017058"/>
                    <a:pt x="289983" y="1086908"/>
                    <a:pt x="312208" y="1181100"/>
                  </a:cubicBezTo>
                  <a:cubicBezTo>
                    <a:pt x="334433" y="1275292"/>
                    <a:pt x="397933" y="1389592"/>
                    <a:pt x="420158" y="1466850"/>
                  </a:cubicBezTo>
                  <a:cubicBezTo>
                    <a:pt x="442383" y="1544108"/>
                    <a:pt x="443441" y="1580092"/>
                    <a:pt x="445558" y="1644650"/>
                  </a:cubicBezTo>
                  <a:cubicBezTo>
                    <a:pt x="447675" y="1709208"/>
                    <a:pt x="446616" y="1806575"/>
                    <a:pt x="432858" y="1854200"/>
                  </a:cubicBezTo>
                  <a:cubicBezTo>
                    <a:pt x="419100" y="1901825"/>
                    <a:pt x="386291" y="1934633"/>
                    <a:pt x="363008" y="1930400"/>
                  </a:cubicBezTo>
                  <a:cubicBezTo>
                    <a:pt x="339725" y="1926167"/>
                    <a:pt x="320675" y="1891242"/>
                    <a:pt x="293158" y="1828800"/>
                  </a:cubicBezTo>
                  <a:cubicBezTo>
                    <a:pt x="265641" y="1766358"/>
                    <a:pt x="225425" y="1660525"/>
                    <a:pt x="197908" y="1555750"/>
                  </a:cubicBezTo>
                  <a:cubicBezTo>
                    <a:pt x="170391" y="1450975"/>
                    <a:pt x="153458" y="1309158"/>
                    <a:pt x="128058" y="1200150"/>
                  </a:cubicBezTo>
                  <a:cubicBezTo>
                    <a:pt x="102658" y="1091142"/>
                    <a:pt x="66675" y="980017"/>
                    <a:pt x="45508" y="901700"/>
                  </a:cubicBezTo>
                  <a:cubicBezTo>
                    <a:pt x="24341" y="823383"/>
                    <a:pt x="0" y="829733"/>
                    <a:pt x="1058" y="730250"/>
                  </a:cubicBezTo>
                  <a:cubicBezTo>
                    <a:pt x="2116" y="630767"/>
                    <a:pt x="40216" y="418042"/>
                    <a:pt x="51858" y="304800"/>
                  </a:cubicBezTo>
                  <a:cubicBezTo>
                    <a:pt x="63500" y="191558"/>
                    <a:pt x="37041" y="12700"/>
                    <a:pt x="51858" y="6350"/>
                  </a:cubicBezTo>
                  <a:close/>
                </a:path>
              </a:pathLst>
            </a:custGeom>
            <a:solidFill>
              <a:srgbClr val="8F1E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rot="10800000" flipV="1">
              <a:off x="1676400" y="3657600"/>
              <a:ext cx="6096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133600" y="2971800"/>
              <a:ext cx="1828800" cy="646331"/>
            </a:xfrm>
            <a:prstGeom prst="rect">
              <a:avLst/>
            </a:prstGeom>
            <a:noFill/>
          </p:spPr>
          <p:txBody>
            <a:bodyPr wrap="square" rtlCol="0">
              <a:spAutoFit/>
            </a:bodyPr>
            <a:lstStyle/>
            <a:p>
              <a:r>
                <a:rPr lang="en-US" dirty="0" smtClean="0"/>
                <a:t>Abductor </a:t>
              </a:r>
              <a:r>
                <a:rPr lang="en-US" dirty="0" err="1" smtClean="0"/>
                <a:t>pollicis</a:t>
              </a:r>
              <a:r>
                <a:rPr lang="en-US" dirty="0" smtClean="0"/>
                <a:t> </a:t>
              </a:r>
              <a:r>
                <a:rPr lang="en-US" dirty="0" err="1" smtClean="0"/>
                <a:t>longus</a:t>
              </a:r>
              <a:endParaRPr lang="en-US" dirty="0"/>
            </a:p>
          </p:txBody>
        </p:sp>
      </p:grpSp>
      <p:grpSp>
        <p:nvGrpSpPr>
          <p:cNvPr id="27" name="Group 26"/>
          <p:cNvGrpSpPr/>
          <p:nvPr/>
        </p:nvGrpSpPr>
        <p:grpSpPr>
          <a:xfrm>
            <a:off x="76200" y="2362200"/>
            <a:ext cx="1691217" cy="3053292"/>
            <a:chOff x="76200" y="2362200"/>
            <a:chExt cx="1691217" cy="3053292"/>
          </a:xfrm>
        </p:grpSpPr>
        <p:sp>
          <p:nvSpPr>
            <p:cNvPr id="10" name="Freeform 9"/>
            <p:cNvSpPr/>
            <p:nvPr/>
          </p:nvSpPr>
          <p:spPr>
            <a:xfrm>
              <a:off x="1468967" y="3885142"/>
              <a:ext cx="298450" cy="1530350"/>
            </a:xfrm>
            <a:custGeom>
              <a:avLst/>
              <a:gdLst>
                <a:gd name="connsiteX0" fmla="*/ 48683 w 298450"/>
                <a:gd name="connsiteY0" fmla="*/ 20108 h 1530350"/>
                <a:gd name="connsiteX1" fmla="*/ 131233 w 298450"/>
                <a:gd name="connsiteY1" fmla="*/ 216958 h 1530350"/>
                <a:gd name="connsiteX2" fmla="*/ 220133 w 298450"/>
                <a:gd name="connsiteY2" fmla="*/ 686858 h 1530350"/>
                <a:gd name="connsiteX3" fmla="*/ 283633 w 298450"/>
                <a:gd name="connsiteY3" fmla="*/ 890058 h 1530350"/>
                <a:gd name="connsiteX4" fmla="*/ 283633 w 298450"/>
                <a:gd name="connsiteY4" fmla="*/ 1169458 h 1530350"/>
                <a:gd name="connsiteX5" fmla="*/ 283633 w 298450"/>
                <a:gd name="connsiteY5" fmla="*/ 1467908 h 1530350"/>
                <a:gd name="connsiteX6" fmla="*/ 194733 w 298450"/>
                <a:gd name="connsiteY6" fmla="*/ 1518708 h 1530350"/>
                <a:gd name="connsiteX7" fmla="*/ 182033 w 298450"/>
                <a:gd name="connsiteY7" fmla="*/ 1398058 h 1530350"/>
                <a:gd name="connsiteX8" fmla="*/ 137583 w 298450"/>
                <a:gd name="connsiteY8" fmla="*/ 1137708 h 1530350"/>
                <a:gd name="connsiteX9" fmla="*/ 67733 w 298450"/>
                <a:gd name="connsiteY9" fmla="*/ 839258 h 1530350"/>
                <a:gd name="connsiteX10" fmla="*/ 10583 w 298450"/>
                <a:gd name="connsiteY10" fmla="*/ 578908 h 1530350"/>
                <a:gd name="connsiteX11" fmla="*/ 4233 w 298450"/>
                <a:gd name="connsiteY11" fmla="*/ 394758 h 1530350"/>
                <a:gd name="connsiteX12" fmla="*/ 23283 w 298450"/>
                <a:gd name="connsiteY12" fmla="*/ 96308 h 1530350"/>
                <a:gd name="connsiteX13" fmla="*/ 48683 w 298450"/>
                <a:gd name="connsiteY13" fmla="*/ 20108 h 153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8450" h="1530350">
                  <a:moveTo>
                    <a:pt x="48683" y="20108"/>
                  </a:moveTo>
                  <a:cubicBezTo>
                    <a:pt x="66675" y="40216"/>
                    <a:pt x="102658" y="105833"/>
                    <a:pt x="131233" y="216958"/>
                  </a:cubicBezTo>
                  <a:cubicBezTo>
                    <a:pt x="159808" y="328083"/>
                    <a:pt x="194733" y="574675"/>
                    <a:pt x="220133" y="686858"/>
                  </a:cubicBezTo>
                  <a:cubicBezTo>
                    <a:pt x="245533" y="799041"/>
                    <a:pt x="273050" y="809625"/>
                    <a:pt x="283633" y="890058"/>
                  </a:cubicBezTo>
                  <a:cubicBezTo>
                    <a:pt x="294216" y="970491"/>
                    <a:pt x="283633" y="1169458"/>
                    <a:pt x="283633" y="1169458"/>
                  </a:cubicBezTo>
                  <a:cubicBezTo>
                    <a:pt x="283633" y="1265766"/>
                    <a:pt x="298450" y="1409700"/>
                    <a:pt x="283633" y="1467908"/>
                  </a:cubicBezTo>
                  <a:cubicBezTo>
                    <a:pt x="268816" y="1526116"/>
                    <a:pt x="211666" y="1530350"/>
                    <a:pt x="194733" y="1518708"/>
                  </a:cubicBezTo>
                  <a:cubicBezTo>
                    <a:pt x="177800" y="1507066"/>
                    <a:pt x="191558" y="1461558"/>
                    <a:pt x="182033" y="1398058"/>
                  </a:cubicBezTo>
                  <a:cubicBezTo>
                    <a:pt x="172508" y="1334558"/>
                    <a:pt x="156633" y="1230841"/>
                    <a:pt x="137583" y="1137708"/>
                  </a:cubicBezTo>
                  <a:cubicBezTo>
                    <a:pt x="118533" y="1044575"/>
                    <a:pt x="88900" y="932391"/>
                    <a:pt x="67733" y="839258"/>
                  </a:cubicBezTo>
                  <a:cubicBezTo>
                    <a:pt x="46566" y="746125"/>
                    <a:pt x="21166" y="652991"/>
                    <a:pt x="10583" y="578908"/>
                  </a:cubicBezTo>
                  <a:cubicBezTo>
                    <a:pt x="0" y="504825"/>
                    <a:pt x="2116" y="475191"/>
                    <a:pt x="4233" y="394758"/>
                  </a:cubicBezTo>
                  <a:cubicBezTo>
                    <a:pt x="6350" y="314325"/>
                    <a:pt x="15875" y="157691"/>
                    <a:pt x="23283" y="96308"/>
                  </a:cubicBezTo>
                  <a:cubicBezTo>
                    <a:pt x="30691" y="34925"/>
                    <a:pt x="30691" y="0"/>
                    <a:pt x="48683" y="20108"/>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rot="16200000" flipH="1">
              <a:off x="647700" y="3467100"/>
              <a:ext cx="137160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6200" y="2362200"/>
              <a:ext cx="1371600" cy="923330"/>
            </a:xfrm>
            <a:prstGeom prst="rect">
              <a:avLst/>
            </a:prstGeom>
            <a:noFill/>
          </p:spPr>
          <p:txBody>
            <a:bodyPr wrap="square" rtlCol="0">
              <a:spAutoFit/>
            </a:bodyPr>
            <a:lstStyle/>
            <a:p>
              <a:r>
                <a:rPr lang="en-US" dirty="0" smtClean="0"/>
                <a:t>Extensor </a:t>
              </a:r>
              <a:r>
                <a:rPr lang="en-US" dirty="0" err="1" smtClean="0"/>
                <a:t>pollicis</a:t>
              </a:r>
              <a:r>
                <a:rPr lang="en-US" dirty="0" smtClean="0"/>
                <a:t> </a:t>
              </a:r>
              <a:r>
                <a:rPr lang="en-US" dirty="0" err="1" smtClean="0"/>
                <a:t>longus</a:t>
              </a:r>
              <a:endParaRPr lang="en-US" dirty="0"/>
            </a:p>
          </p:txBody>
        </p:sp>
      </p:grpSp>
      <p:grpSp>
        <p:nvGrpSpPr>
          <p:cNvPr id="28" name="Group 27"/>
          <p:cNvGrpSpPr/>
          <p:nvPr/>
        </p:nvGrpSpPr>
        <p:grpSpPr>
          <a:xfrm>
            <a:off x="228600" y="3962400"/>
            <a:ext cx="1457325" cy="1983317"/>
            <a:chOff x="228600" y="3962400"/>
            <a:chExt cx="1457325" cy="1983317"/>
          </a:xfrm>
        </p:grpSpPr>
        <p:sp>
          <p:nvSpPr>
            <p:cNvPr id="12" name="Freeform 11"/>
            <p:cNvSpPr/>
            <p:nvPr/>
          </p:nvSpPr>
          <p:spPr>
            <a:xfrm>
              <a:off x="1412875" y="4451350"/>
              <a:ext cx="273050" cy="1494367"/>
            </a:xfrm>
            <a:custGeom>
              <a:avLst/>
              <a:gdLst>
                <a:gd name="connsiteX0" fmla="*/ 34925 w 273050"/>
                <a:gd name="connsiteY0" fmla="*/ 12700 h 1494367"/>
                <a:gd name="connsiteX1" fmla="*/ 123825 w 273050"/>
                <a:gd name="connsiteY1" fmla="*/ 304800 h 1494367"/>
                <a:gd name="connsiteX2" fmla="*/ 200025 w 273050"/>
                <a:gd name="connsiteY2" fmla="*/ 635000 h 1494367"/>
                <a:gd name="connsiteX3" fmla="*/ 238125 w 273050"/>
                <a:gd name="connsiteY3" fmla="*/ 1022350 h 1494367"/>
                <a:gd name="connsiteX4" fmla="*/ 257175 w 273050"/>
                <a:gd name="connsiteY4" fmla="*/ 1428750 h 1494367"/>
                <a:gd name="connsiteX5" fmla="*/ 142875 w 273050"/>
                <a:gd name="connsiteY5" fmla="*/ 1416050 h 1494367"/>
                <a:gd name="connsiteX6" fmla="*/ 66675 w 273050"/>
                <a:gd name="connsiteY6" fmla="*/ 1174750 h 1494367"/>
                <a:gd name="connsiteX7" fmla="*/ 28575 w 273050"/>
                <a:gd name="connsiteY7" fmla="*/ 895350 h 1494367"/>
                <a:gd name="connsiteX8" fmla="*/ 3175 w 273050"/>
                <a:gd name="connsiteY8" fmla="*/ 635000 h 1494367"/>
                <a:gd name="connsiteX9" fmla="*/ 9525 w 273050"/>
                <a:gd name="connsiteY9" fmla="*/ 228600 h 1494367"/>
                <a:gd name="connsiteX10" fmla="*/ 34925 w 273050"/>
                <a:gd name="connsiteY10" fmla="*/ 12700 h 149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050" h="1494367">
                  <a:moveTo>
                    <a:pt x="34925" y="12700"/>
                  </a:moveTo>
                  <a:cubicBezTo>
                    <a:pt x="53975" y="25400"/>
                    <a:pt x="96308" y="201083"/>
                    <a:pt x="123825" y="304800"/>
                  </a:cubicBezTo>
                  <a:cubicBezTo>
                    <a:pt x="151342" y="408517"/>
                    <a:pt x="180975" y="515408"/>
                    <a:pt x="200025" y="635000"/>
                  </a:cubicBezTo>
                  <a:cubicBezTo>
                    <a:pt x="219075" y="754592"/>
                    <a:pt x="228600" y="890058"/>
                    <a:pt x="238125" y="1022350"/>
                  </a:cubicBezTo>
                  <a:cubicBezTo>
                    <a:pt x="247650" y="1154642"/>
                    <a:pt x="273050" y="1363133"/>
                    <a:pt x="257175" y="1428750"/>
                  </a:cubicBezTo>
                  <a:cubicBezTo>
                    <a:pt x="241300" y="1494367"/>
                    <a:pt x="174625" y="1458383"/>
                    <a:pt x="142875" y="1416050"/>
                  </a:cubicBezTo>
                  <a:cubicBezTo>
                    <a:pt x="111125" y="1373717"/>
                    <a:pt x="85725" y="1261533"/>
                    <a:pt x="66675" y="1174750"/>
                  </a:cubicBezTo>
                  <a:cubicBezTo>
                    <a:pt x="47625" y="1087967"/>
                    <a:pt x="39158" y="985308"/>
                    <a:pt x="28575" y="895350"/>
                  </a:cubicBezTo>
                  <a:cubicBezTo>
                    <a:pt x="17992" y="805392"/>
                    <a:pt x="6350" y="746125"/>
                    <a:pt x="3175" y="635000"/>
                  </a:cubicBezTo>
                  <a:cubicBezTo>
                    <a:pt x="0" y="523875"/>
                    <a:pt x="4233" y="330200"/>
                    <a:pt x="9525" y="228600"/>
                  </a:cubicBezTo>
                  <a:cubicBezTo>
                    <a:pt x="14817" y="127000"/>
                    <a:pt x="15875" y="0"/>
                    <a:pt x="34925" y="12700"/>
                  </a:cubicBezTo>
                  <a:close/>
                </a:path>
              </a:pathLst>
            </a:custGeom>
            <a:solidFill>
              <a:srgbClr val="30C8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rot="16200000" flipH="1">
              <a:off x="914400" y="4648200"/>
              <a:ext cx="8382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8600" y="3962400"/>
              <a:ext cx="1295400" cy="646331"/>
            </a:xfrm>
            <a:prstGeom prst="rect">
              <a:avLst/>
            </a:prstGeom>
            <a:noFill/>
          </p:spPr>
          <p:txBody>
            <a:bodyPr wrap="square" rtlCol="0">
              <a:spAutoFit/>
            </a:bodyPr>
            <a:lstStyle/>
            <a:p>
              <a:r>
                <a:rPr lang="en-US" dirty="0" smtClean="0"/>
                <a:t>Extensor </a:t>
              </a:r>
              <a:r>
                <a:rPr lang="en-US" dirty="0" err="1" smtClean="0"/>
                <a:t>indicis</a:t>
              </a:r>
              <a:endParaRPr lang="en-US" dirty="0"/>
            </a:p>
          </p:txBody>
        </p:sp>
      </p:grpSp>
      <p:sp>
        <p:nvSpPr>
          <p:cNvPr id="25" name="Rectangle 24"/>
          <p:cNvSpPr/>
          <p:nvPr/>
        </p:nvSpPr>
        <p:spPr>
          <a:xfrm>
            <a:off x="4038600" y="1466195"/>
            <a:ext cx="4724400" cy="4708981"/>
          </a:xfrm>
          <a:prstGeom prst="rect">
            <a:avLst/>
          </a:prstGeom>
        </p:spPr>
        <p:txBody>
          <a:bodyPr wrap="square">
            <a:spAutoFit/>
          </a:bodyPr>
          <a:lstStyle/>
          <a:p>
            <a:r>
              <a:rPr lang="en-US" sz="2000" b="1" dirty="0" err="1" smtClean="0">
                <a:solidFill>
                  <a:schemeClr val="accent3">
                    <a:lumMod val="75000"/>
                  </a:schemeClr>
                </a:solidFill>
              </a:rPr>
              <a:t>Supinator</a:t>
            </a:r>
            <a:r>
              <a:rPr lang="en-US" sz="2000" b="1" dirty="0" smtClean="0">
                <a:solidFill>
                  <a:schemeClr val="accent3">
                    <a:lumMod val="75000"/>
                  </a:schemeClr>
                </a:solidFill>
              </a:rPr>
              <a:t> </a:t>
            </a:r>
            <a:r>
              <a:rPr lang="en-US" sz="2000" dirty="0" smtClean="0"/>
              <a:t>this muscle is aptly named because it is what </a:t>
            </a:r>
            <a:r>
              <a:rPr lang="en-US" sz="2000" dirty="0" err="1" smtClean="0"/>
              <a:t>supinates</a:t>
            </a:r>
            <a:r>
              <a:rPr lang="en-US" sz="2000" dirty="0" smtClean="0"/>
              <a:t> the forearm.</a:t>
            </a:r>
          </a:p>
          <a:p>
            <a:endParaRPr lang="en-US" sz="2000" dirty="0" smtClean="0"/>
          </a:p>
          <a:p>
            <a:r>
              <a:rPr lang="en-US" sz="2000" b="1" dirty="0" err="1" smtClean="0">
                <a:solidFill>
                  <a:srgbClr val="8F1EFF"/>
                </a:solidFill>
              </a:rPr>
              <a:t>aBductor</a:t>
            </a:r>
            <a:r>
              <a:rPr lang="en-US" sz="2000" b="1" dirty="0" smtClean="0">
                <a:solidFill>
                  <a:srgbClr val="8F1EFF"/>
                </a:solidFill>
              </a:rPr>
              <a:t> </a:t>
            </a:r>
            <a:r>
              <a:rPr lang="en-US" sz="2000" b="1" dirty="0" err="1" smtClean="0">
                <a:solidFill>
                  <a:srgbClr val="8F1EFF"/>
                </a:solidFill>
              </a:rPr>
              <a:t>pollicis</a:t>
            </a:r>
            <a:r>
              <a:rPr lang="en-US" sz="2000" b="1" dirty="0" smtClean="0">
                <a:solidFill>
                  <a:srgbClr val="8F1EFF"/>
                </a:solidFill>
              </a:rPr>
              <a:t> </a:t>
            </a:r>
            <a:r>
              <a:rPr lang="en-US" sz="2000" b="1" dirty="0" err="1" smtClean="0">
                <a:solidFill>
                  <a:srgbClr val="8F1EFF"/>
                </a:solidFill>
              </a:rPr>
              <a:t>longus</a:t>
            </a:r>
            <a:r>
              <a:rPr lang="en-US" sz="2000" b="1" dirty="0" smtClean="0">
                <a:solidFill>
                  <a:srgbClr val="8F1EFF"/>
                </a:solidFill>
              </a:rPr>
              <a:t> </a:t>
            </a:r>
            <a:r>
              <a:rPr lang="en-US" sz="2000" dirty="0" smtClean="0"/>
              <a:t>serves to </a:t>
            </a:r>
            <a:r>
              <a:rPr lang="en-US" sz="2000" dirty="0" err="1" smtClean="0"/>
              <a:t>aBduct</a:t>
            </a:r>
            <a:r>
              <a:rPr lang="en-US" sz="2000" dirty="0" smtClean="0"/>
              <a:t> and extends the thumb; </a:t>
            </a:r>
            <a:r>
              <a:rPr lang="en-US" sz="2000" dirty="0" err="1" smtClean="0"/>
              <a:t>aBducts</a:t>
            </a:r>
            <a:r>
              <a:rPr lang="en-US" sz="2000" dirty="0" smtClean="0"/>
              <a:t> the wrist.</a:t>
            </a:r>
            <a:endParaRPr lang="en-US" sz="2000" u="sng" dirty="0" smtClean="0"/>
          </a:p>
          <a:p>
            <a:endParaRPr lang="en-US" sz="2000" u="sng" dirty="0" smtClean="0"/>
          </a:p>
          <a:p>
            <a:r>
              <a:rPr lang="en-US" sz="2000" b="1" dirty="0" smtClean="0">
                <a:solidFill>
                  <a:srgbClr val="FF0000"/>
                </a:solidFill>
              </a:rPr>
              <a:t>Extensor </a:t>
            </a:r>
            <a:r>
              <a:rPr lang="en-US" sz="2000" b="1" dirty="0" err="1" smtClean="0">
                <a:solidFill>
                  <a:srgbClr val="FF0000"/>
                </a:solidFill>
              </a:rPr>
              <a:t>pollicis</a:t>
            </a:r>
            <a:r>
              <a:rPr lang="en-US" sz="2000" b="1" dirty="0" smtClean="0">
                <a:solidFill>
                  <a:srgbClr val="FF0000"/>
                </a:solidFill>
              </a:rPr>
              <a:t> </a:t>
            </a:r>
            <a:r>
              <a:rPr lang="en-US" sz="2000" b="1" dirty="0" err="1" smtClean="0">
                <a:solidFill>
                  <a:srgbClr val="FF0000"/>
                </a:solidFill>
              </a:rPr>
              <a:t>longus</a:t>
            </a:r>
            <a:r>
              <a:rPr lang="en-US" sz="2000" b="1" dirty="0" smtClean="0">
                <a:solidFill>
                  <a:srgbClr val="FF0000"/>
                </a:solidFill>
              </a:rPr>
              <a:t>  </a:t>
            </a:r>
            <a:r>
              <a:rPr lang="en-US" sz="2000" dirty="0" smtClean="0"/>
              <a:t>will extend the thumb at the </a:t>
            </a:r>
            <a:r>
              <a:rPr lang="en-US" sz="2000" dirty="0" err="1" smtClean="0"/>
              <a:t>metacarpophalangeal</a:t>
            </a:r>
            <a:r>
              <a:rPr lang="en-US" sz="2000" dirty="0" smtClean="0"/>
              <a:t> joint.</a:t>
            </a:r>
            <a:endParaRPr lang="en-US" sz="2000" u="sng" dirty="0" smtClean="0"/>
          </a:p>
          <a:p>
            <a:pPr>
              <a:buNone/>
            </a:pPr>
            <a:endParaRPr lang="en-US" sz="2000" dirty="0" smtClean="0">
              <a:solidFill>
                <a:srgbClr val="0070C0"/>
              </a:solidFill>
            </a:endParaRPr>
          </a:p>
          <a:p>
            <a:pPr>
              <a:buNone/>
            </a:pPr>
            <a:r>
              <a:rPr lang="en-US" sz="2000" b="1" dirty="0" smtClean="0">
                <a:solidFill>
                  <a:schemeClr val="accent5">
                    <a:lumMod val="75000"/>
                  </a:schemeClr>
                </a:solidFill>
              </a:rPr>
              <a:t>Extensor </a:t>
            </a:r>
            <a:r>
              <a:rPr lang="en-US" sz="2000" b="1" dirty="0" err="1" smtClean="0">
                <a:solidFill>
                  <a:schemeClr val="accent5">
                    <a:lumMod val="75000"/>
                  </a:schemeClr>
                </a:solidFill>
              </a:rPr>
              <a:t>indicis</a:t>
            </a:r>
            <a:r>
              <a:rPr lang="en-US" sz="2000" b="1" dirty="0" smtClean="0">
                <a:solidFill>
                  <a:schemeClr val="accent5">
                    <a:lumMod val="75000"/>
                  </a:schemeClr>
                </a:solidFill>
              </a:rPr>
              <a:t> </a:t>
            </a:r>
            <a:r>
              <a:rPr lang="en-US" sz="2000" dirty="0" smtClean="0"/>
              <a:t>will extend the index finger at the </a:t>
            </a:r>
            <a:r>
              <a:rPr lang="en-US" sz="2000" dirty="0" err="1" smtClean="0"/>
              <a:t>metacarpophalangeal</a:t>
            </a:r>
            <a:r>
              <a:rPr lang="en-US" sz="2000" dirty="0" smtClean="0"/>
              <a:t> joint.</a:t>
            </a:r>
            <a:endParaRPr lang="en-US" sz="2000" u="sng" dirty="0" smtClean="0"/>
          </a:p>
          <a:p>
            <a:pPr>
              <a:buNone/>
            </a:pPr>
            <a:endParaRPr lang="en-US" sz="2000" u="sng"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10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457200" y="538479"/>
          <a:ext cx="8305800" cy="2781193"/>
        </p:xfrm>
        <a:graphic>
          <a:graphicData uri="http://schemas.openxmlformats.org/drawingml/2006/table">
            <a:tbl>
              <a:tblPr firstRow="1" bandRow="1">
                <a:tableStyleId>{5C22544A-7EE6-4342-B048-85BDC9FD1C3A}</a:tableStyleId>
              </a:tblPr>
              <a:tblGrid>
                <a:gridCol w="2768600"/>
                <a:gridCol w="2768600"/>
                <a:gridCol w="2768600"/>
              </a:tblGrid>
              <a:tr h="525887">
                <a:tc>
                  <a:txBody>
                    <a:bodyPr/>
                    <a:lstStyle/>
                    <a:p>
                      <a:r>
                        <a:rPr lang="en-US" dirty="0" smtClean="0"/>
                        <a:t>Superficial Muscle Group</a:t>
                      </a:r>
                      <a:endParaRPr lang="en-US" dirty="0"/>
                    </a:p>
                  </a:txBody>
                  <a:tcPr/>
                </a:tc>
                <a:tc>
                  <a:txBody>
                    <a:bodyPr/>
                    <a:lstStyle/>
                    <a:p>
                      <a:r>
                        <a:rPr lang="en-US" dirty="0" smtClean="0"/>
                        <a:t>Proximal Attachment</a:t>
                      </a:r>
                      <a:endParaRPr lang="en-US" dirty="0"/>
                    </a:p>
                  </a:txBody>
                  <a:tcPr/>
                </a:tc>
                <a:tc>
                  <a:txBody>
                    <a:bodyPr/>
                    <a:lstStyle/>
                    <a:p>
                      <a:r>
                        <a:rPr lang="en-US" dirty="0" smtClean="0"/>
                        <a:t>Distal Attachment</a:t>
                      </a:r>
                      <a:endParaRPr lang="en-US" dirty="0"/>
                    </a:p>
                  </a:txBody>
                  <a:tcPr/>
                </a:tc>
              </a:tr>
              <a:tr h="475803">
                <a:tc>
                  <a:txBody>
                    <a:bodyPr/>
                    <a:lstStyle/>
                    <a:p>
                      <a:r>
                        <a:rPr lang="en-US" sz="1600" b="0" dirty="0" err="1" smtClean="0"/>
                        <a:t>Pronator</a:t>
                      </a:r>
                      <a:r>
                        <a:rPr lang="en-US" sz="1600" b="0" dirty="0" smtClean="0"/>
                        <a:t> </a:t>
                      </a:r>
                      <a:r>
                        <a:rPr lang="en-US" sz="1600" b="0" dirty="0" err="1" smtClean="0"/>
                        <a:t>teres</a:t>
                      </a:r>
                      <a:endParaRPr lang="en-US" sz="1600" b="0" dirty="0"/>
                    </a:p>
                  </a:txBody>
                  <a:tcPr/>
                </a:tc>
                <a:tc rowSpan="4">
                  <a:txBody>
                    <a:bodyPr/>
                    <a:lstStyle/>
                    <a:p>
                      <a:r>
                        <a:rPr lang="en-US" sz="1600" b="0" dirty="0" smtClean="0"/>
                        <a:t>Medial epicondyle</a:t>
                      </a:r>
                      <a:endParaRPr lang="en-US" sz="1600" b="0" dirty="0"/>
                    </a:p>
                  </a:txBody>
                  <a:tcPr/>
                </a:tc>
                <a:tc>
                  <a:txBody>
                    <a:bodyPr/>
                    <a:lstStyle/>
                    <a:p>
                      <a:r>
                        <a:rPr lang="en-US" sz="1600" b="0" dirty="0" smtClean="0"/>
                        <a:t>Radial</a:t>
                      </a:r>
                      <a:r>
                        <a:rPr lang="en-US" sz="1600" b="0" baseline="0" dirty="0" smtClean="0"/>
                        <a:t> Shaft</a:t>
                      </a:r>
                      <a:endParaRPr lang="en-US" sz="1600" b="0" dirty="0"/>
                    </a:p>
                  </a:txBody>
                  <a:tcPr/>
                </a:tc>
              </a:tr>
              <a:tr h="713704">
                <a:tc>
                  <a:txBody>
                    <a:bodyPr/>
                    <a:lstStyle/>
                    <a:p>
                      <a:r>
                        <a:rPr lang="en-US" sz="1600" b="0" dirty="0" smtClean="0"/>
                        <a:t>Flexor </a:t>
                      </a:r>
                      <a:r>
                        <a:rPr lang="en-US" sz="1600" b="0" dirty="0" err="1" smtClean="0"/>
                        <a:t>carpi</a:t>
                      </a:r>
                      <a:r>
                        <a:rPr lang="en-US" sz="1600" b="0" dirty="0" smtClean="0"/>
                        <a:t> </a:t>
                      </a:r>
                      <a:r>
                        <a:rPr lang="en-US" sz="1600" b="0" dirty="0" err="1" smtClean="0"/>
                        <a:t>radialis</a:t>
                      </a:r>
                      <a:endParaRPr lang="en-US" sz="1600" b="0" dirty="0"/>
                    </a:p>
                  </a:txBody>
                  <a:tcPr/>
                </a:tc>
                <a:tc vMerge="1">
                  <a:txBody>
                    <a:bodyPr/>
                    <a:lstStyle/>
                    <a:p>
                      <a:endParaRPr lang="en-US" dirty="0"/>
                    </a:p>
                  </a:txBody>
                  <a:tcPr/>
                </a:tc>
                <a:tc>
                  <a:txBody>
                    <a:bodyPr/>
                    <a:lstStyle/>
                    <a:p>
                      <a:r>
                        <a:rPr lang="en-US" sz="1600" b="0" dirty="0" smtClean="0"/>
                        <a:t>Metacarpals (radial side of wrist)</a:t>
                      </a:r>
                      <a:endParaRPr lang="en-US" sz="1600" b="0" dirty="0"/>
                    </a:p>
                  </a:txBody>
                  <a:tcPr/>
                </a:tc>
              </a:tr>
              <a:tr h="475803">
                <a:tc>
                  <a:txBody>
                    <a:bodyPr/>
                    <a:lstStyle/>
                    <a:p>
                      <a:r>
                        <a:rPr lang="en-US" sz="1600" b="0" dirty="0" smtClean="0"/>
                        <a:t>Palmaris</a:t>
                      </a:r>
                      <a:r>
                        <a:rPr lang="en-US" sz="1600" b="0" baseline="0" dirty="0" smtClean="0"/>
                        <a:t> </a:t>
                      </a:r>
                      <a:r>
                        <a:rPr lang="en-US" sz="1600" b="0" baseline="0" dirty="0" err="1" smtClean="0"/>
                        <a:t>longus</a:t>
                      </a:r>
                      <a:endParaRPr lang="en-US" sz="1600" b="0" dirty="0"/>
                    </a:p>
                  </a:txBody>
                  <a:tcPr/>
                </a:tc>
                <a:tc vMerge="1">
                  <a:txBody>
                    <a:bodyPr/>
                    <a:lstStyle/>
                    <a:p>
                      <a:endParaRPr lang="en-US" dirty="0"/>
                    </a:p>
                  </a:txBody>
                  <a:tcPr/>
                </a:tc>
                <a:tc>
                  <a:txBody>
                    <a:bodyPr/>
                    <a:lstStyle/>
                    <a:p>
                      <a:r>
                        <a:rPr lang="en-US" sz="1600" b="0" dirty="0" err="1" smtClean="0"/>
                        <a:t>Palmar</a:t>
                      </a:r>
                      <a:r>
                        <a:rPr lang="en-US" sz="1600" b="0" dirty="0" smtClean="0"/>
                        <a:t> </a:t>
                      </a:r>
                      <a:r>
                        <a:rPr lang="en-US" sz="1600" b="0" dirty="0" err="1" smtClean="0"/>
                        <a:t>aponeurosis</a:t>
                      </a:r>
                      <a:endParaRPr lang="en-US" sz="1600" b="0" dirty="0"/>
                    </a:p>
                  </a:txBody>
                  <a:tcPr/>
                </a:tc>
              </a:tr>
              <a:tr h="475803">
                <a:tc>
                  <a:txBody>
                    <a:bodyPr/>
                    <a:lstStyle/>
                    <a:p>
                      <a:r>
                        <a:rPr lang="en-US" sz="1600" b="0" dirty="0" smtClean="0"/>
                        <a:t>Flexor </a:t>
                      </a:r>
                      <a:r>
                        <a:rPr lang="en-US" sz="1600" b="0" dirty="0" err="1" smtClean="0"/>
                        <a:t>carpi</a:t>
                      </a:r>
                      <a:r>
                        <a:rPr lang="en-US" sz="1600" b="0" dirty="0" smtClean="0"/>
                        <a:t> </a:t>
                      </a:r>
                      <a:r>
                        <a:rPr lang="en-US" sz="1600" b="0" dirty="0" err="1" smtClean="0"/>
                        <a:t>ulnaris</a:t>
                      </a:r>
                      <a:endParaRPr lang="en-US" sz="1600" b="0" dirty="0"/>
                    </a:p>
                  </a:txBody>
                  <a:tcPr/>
                </a:tc>
                <a:tc vMerge="1">
                  <a:txBody>
                    <a:bodyPr/>
                    <a:lstStyle/>
                    <a:p>
                      <a:endParaRPr lang="en-US" sz="1600" b="1" dirty="0"/>
                    </a:p>
                  </a:txBody>
                  <a:tcPr/>
                </a:tc>
                <a:tc>
                  <a:txBody>
                    <a:bodyPr/>
                    <a:lstStyle/>
                    <a:p>
                      <a:r>
                        <a:rPr lang="en-US" sz="1600" b="0" dirty="0" smtClean="0"/>
                        <a:t>Carpals (</a:t>
                      </a:r>
                      <a:r>
                        <a:rPr lang="en-US" sz="1600" b="0" dirty="0" err="1" smtClean="0"/>
                        <a:t>ulnar</a:t>
                      </a:r>
                      <a:r>
                        <a:rPr lang="en-US" sz="1600" b="0" dirty="0" smtClean="0"/>
                        <a:t> side of wrist)</a:t>
                      </a:r>
                      <a:endParaRPr lang="en-US" sz="1600" b="0" dirty="0"/>
                    </a:p>
                  </a:txBody>
                  <a:tcPr/>
                </a:tc>
              </a:tr>
            </a:tbl>
          </a:graphicData>
        </a:graphic>
      </p:graphicFrame>
      <p:graphicFrame>
        <p:nvGraphicFramePr>
          <p:cNvPr id="6" name="Content Placeholder 5"/>
          <p:cNvGraphicFramePr>
            <a:graphicFrameLocks noGrp="1"/>
          </p:cNvGraphicFramePr>
          <p:nvPr>
            <p:ph sz="half" idx="2"/>
          </p:nvPr>
        </p:nvGraphicFramePr>
        <p:xfrm>
          <a:off x="457200" y="3357880"/>
          <a:ext cx="8305800" cy="1143000"/>
        </p:xfrm>
        <a:graphic>
          <a:graphicData uri="http://schemas.openxmlformats.org/drawingml/2006/table">
            <a:tbl>
              <a:tblPr firstRow="1" bandRow="1">
                <a:tableStyleId>{5C22544A-7EE6-4342-B048-85BDC9FD1C3A}</a:tableStyleId>
              </a:tblPr>
              <a:tblGrid>
                <a:gridCol w="2768600"/>
                <a:gridCol w="2768600"/>
                <a:gridCol w="2768600"/>
              </a:tblGrid>
              <a:tr h="419292">
                <a:tc>
                  <a:txBody>
                    <a:bodyPr/>
                    <a:lstStyle/>
                    <a:p>
                      <a:r>
                        <a:rPr lang="en-US" dirty="0" smtClean="0"/>
                        <a:t>Intermediate</a:t>
                      </a:r>
                      <a:r>
                        <a:rPr lang="en-US" baseline="0" dirty="0" smtClean="0"/>
                        <a:t> muscle</a:t>
                      </a:r>
                      <a:endParaRPr lang="en-US" dirty="0"/>
                    </a:p>
                  </a:txBody>
                  <a:tcPr/>
                </a:tc>
                <a:tc>
                  <a:txBody>
                    <a:bodyPr/>
                    <a:lstStyle/>
                    <a:p>
                      <a:r>
                        <a:rPr lang="en-US" dirty="0" smtClean="0"/>
                        <a:t>Proximal</a:t>
                      </a:r>
                      <a:r>
                        <a:rPr lang="en-US" baseline="0" dirty="0" smtClean="0"/>
                        <a:t> Attachment</a:t>
                      </a:r>
                      <a:endParaRPr lang="en-US" dirty="0"/>
                    </a:p>
                  </a:txBody>
                  <a:tcPr/>
                </a:tc>
                <a:tc>
                  <a:txBody>
                    <a:bodyPr/>
                    <a:lstStyle/>
                    <a:p>
                      <a:r>
                        <a:rPr lang="en-US" dirty="0" smtClean="0"/>
                        <a:t>Distal Attachment</a:t>
                      </a:r>
                      <a:endParaRPr lang="en-US" dirty="0"/>
                    </a:p>
                  </a:txBody>
                  <a:tcPr/>
                </a:tc>
              </a:tr>
              <a:tr h="723708">
                <a:tc>
                  <a:txBody>
                    <a:bodyPr/>
                    <a:lstStyle/>
                    <a:p>
                      <a:r>
                        <a:rPr lang="en-US" sz="1600" b="0" dirty="0" smtClean="0"/>
                        <a:t>Flexor</a:t>
                      </a:r>
                      <a:r>
                        <a:rPr lang="en-US" sz="1600" b="0" baseline="0" dirty="0" smtClean="0"/>
                        <a:t> </a:t>
                      </a:r>
                      <a:r>
                        <a:rPr lang="en-US" sz="1600" b="0" baseline="0" dirty="0" err="1" smtClean="0"/>
                        <a:t>digitorum</a:t>
                      </a:r>
                      <a:r>
                        <a:rPr lang="en-US" sz="1600" b="0" baseline="0" dirty="0" smtClean="0"/>
                        <a:t> </a:t>
                      </a:r>
                      <a:r>
                        <a:rPr lang="en-US" sz="1600" b="0" baseline="0" dirty="0" err="1" smtClean="0"/>
                        <a:t>superficialis</a:t>
                      </a:r>
                      <a:endParaRPr lang="en-US" sz="1600" b="0" dirty="0"/>
                    </a:p>
                  </a:txBody>
                  <a:tcPr/>
                </a:tc>
                <a:tc>
                  <a:txBody>
                    <a:bodyPr/>
                    <a:lstStyle/>
                    <a:p>
                      <a:r>
                        <a:rPr lang="en-US" sz="1600" b="0" dirty="0" smtClean="0"/>
                        <a:t>Medial</a:t>
                      </a:r>
                      <a:r>
                        <a:rPr lang="en-US" sz="1600" b="0" baseline="0" dirty="0" smtClean="0"/>
                        <a:t> epicondyle, superior half of radius</a:t>
                      </a:r>
                      <a:endParaRPr lang="en-US" sz="1600" b="0" dirty="0"/>
                    </a:p>
                  </a:txBody>
                  <a:tcPr/>
                </a:tc>
                <a:tc>
                  <a:txBody>
                    <a:bodyPr/>
                    <a:lstStyle/>
                    <a:p>
                      <a:r>
                        <a:rPr lang="en-US" sz="1600" b="0" dirty="0" smtClean="0"/>
                        <a:t>Middle phalanges of digits II-V</a:t>
                      </a:r>
                      <a:endParaRPr lang="en-US" sz="1600" b="0" dirty="0"/>
                    </a:p>
                  </a:txBody>
                  <a:tcPr/>
                </a:tc>
              </a:tr>
            </a:tbl>
          </a:graphicData>
        </a:graphic>
      </p:graphicFrame>
      <p:graphicFrame>
        <p:nvGraphicFramePr>
          <p:cNvPr id="7" name="Table 6"/>
          <p:cNvGraphicFramePr>
            <a:graphicFrameLocks noGrp="1"/>
          </p:cNvGraphicFramePr>
          <p:nvPr/>
        </p:nvGraphicFramePr>
        <p:xfrm>
          <a:off x="457200" y="4805680"/>
          <a:ext cx="8229600" cy="189992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Deep Muscle Group</a:t>
                      </a:r>
                      <a:endParaRPr lang="en-US" dirty="0"/>
                    </a:p>
                  </a:txBody>
                  <a:tcPr/>
                </a:tc>
                <a:tc>
                  <a:txBody>
                    <a:bodyPr/>
                    <a:lstStyle/>
                    <a:p>
                      <a:r>
                        <a:rPr lang="en-US" dirty="0" smtClean="0"/>
                        <a:t>Proximal Attachment</a:t>
                      </a:r>
                      <a:endParaRPr lang="en-US" dirty="0"/>
                    </a:p>
                  </a:txBody>
                  <a:tcPr/>
                </a:tc>
                <a:tc>
                  <a:txBody>
                    <a:bodyPr/>
                    <a:lstStyle/>
                    <a:p>
                      <a:r>
                        <a:rPr lang="en-US" dirty="0" smtClean="0"/>
                        <a:t>Distal Attachment</a:t>
                      </a:r>
                      <a:endParaRPr lang="en-US" dirty="0"/>
                    </a:p>
                  </a:txBody>
                  <a:tcPr/>
                </a:tc>
              </a:tr>
              <a:tr h="370840">
                <a:tc>
                  <a:txBody>
                    <a:bodyPr/>
                    <a:lstStyle/>
                    <a:p>
                      <a:r>
                        <a:rPr lang="en-US" sz="1600" b="0" dirty="0" smtClean="0"/>
                        <a:t>Flexor </a:t>
                      </a:r>
                      <a:r>
                        <a:rPr lang="en-US" sz="1600" b="0" dirty="0" err="1" smtClean="0"/>
                        <a:t>digitorum</a:t>
                      </a:r>
                      <a:r>
                        <a:rPr lang="en-US" sz="1600" b="0" dirty="0" smtClean="0"/>
                        <a:t> </a:t>
                      </a:r>
                      <a:r>
                        <a:rPr lang="en-US" sz="1600" b="0" dirty="0" err="1" smtClean="0"/>
                        <a:t>profundus</a:t>
                      </a:r>
                      <a:endParaRPr lang="en-US" sz="1600" b="0" dirty="0"/>
                    </a:p>
                  </a:txBody>
                  <a:tcPr/>
                </a:tc>
                <a:tc>
                  <a:txBody>
                    <a:bodyPr/>
                    <a:lstStyle/>
                    <a:p>
                      <a:r>
                        <a:rPr lang="en-US" sz="1600" b="0" dirty="0" smtClean="0"/>
                        <a:t>Proximal</a:t>
                      </a:r>
                      <a:r>
                        <a:rPr lang="en-US" sz="1600" b="0" baseline="0" dirty="0" smtClean="0"/>
                        <a:t> ulna and </a:t>
                      </a:r>
                      <a:r>
                        <a:rPr lang="en-US" sz="1600" b="0" baseline="0" dirty="0" err="1" smtClean="0"/>
                        <a:t>interosseous</a:t>
                      </a:r>
                      <a:r>
                        <a:rPr lang="en-US" sz="1600" b="0" baseline="0" dirty="0" smtClean="0"/>
                        <a:t> membrane</a:t>
                      </a:r>
                      <a:endParaRPr lang="en-US" sz="1600" b="0" dirty="0"/>
                    </a:p>
                  </a:txBody>
                  <a:tcPr/>
                </a:tc>
                <a:tc>
                  <a:txBody>
                    <a:bodyPr/>
                    <a:lstStyle/>
                    <a:p>
                      <a:r>
                        <a:rPr lang="en-US" sz="1600" b="0" dirty="0" smtClean="0"/>
                        <a:t>Distal</a:t>
                      </a:r>
                      <a:r>
                        <a:rPr lang="en-US" sz="1600" b="0" baseline="0" dirty="0" smtClean="0"/>
                        <a:t> phalanges of digits II-V</a:t>
                      </a:r>
                      <a:endParaRPr lang="en-US" sz="1600" b="0" dirty="0"/>
                    </a:p>
                  </a:txBody>
                  <a:tcPr/>
                </a:tc>
              </a:tr>
              <a:tr h="370840">
                <a:tc>
                  <a:txBody>
                    <a:bodyPr/>
                    <a:lstStyle/>
                    <a:p>
                      <a:r>
                        <a:rPr lang="en-US" sz="1600" b="0" dirty="0" smtClean="0"/>
                        <a:t>Flexor</a:t>
                      </a:r>
                      <a:r>
                        <a:rPr lang="en-US" sz="1600" b="0" baseline="0" dirty="0" smtClean="0"/>
                        <a:t> </a:t>
                      </a:r>
                      <a:r>
                        <a:rPr lang="en-US" sz="1600" b="0" baseline="0" dirty="0" err="1" smtClean="0"/>
                        <a:t>pollicis</a:t>
                      </a:r>
                      <a:r>
                        <a:rPr lang="en-US" sz="1600" b="0" baseline="0" dirty="0" smtClean="0"/>
                        <a:t> </a:t>
                      </a:r>
                      <a:r>
                        <a:rPr lang="en-US" sz="1600" b="0" baseline="0" dirty="0" err="1" smtClean="0"/>
                        <a:t>longus</a:t>
                      </a:r>
                      <a:endParaRPr lang="en-US" sz="1600" b="0" dirty="0"/>
                    </a:p>
                  </a:txBody>
                  <a:tcPr/>
                </a:tc>
                <a:tc>
                  <a:txBody>
                    <a:bodyPr/>
                    <a:lstStyle/>
                    <a:p>
                      <a:r>
                        <a:rPr lang="en-US" sz="1600" b="0" dirty="0" smtClean="0"/>
                        <a:t>Radius</a:t>
                      </a:r>
                      <a:r>
                        <a:rPr lang="en-US" sz="1600" b="0" baseline="0" dirty="0" smtClean="0"/>
                        <a:t> and </a:t>
                      </a:r>
                      <a:r>
                        <a:rPr lang="en-US" sz="1600" b="0" baseline="0" dirty="0" err="1" smtClean="0"/>
                        <a:t>interosseous</a:t>
                      </a:r>
                      <a:r>
                        <a:rPr lang="en-US" sz="1600" b="0" baseline="0" dirty="0" smtClean="0"/>
                        <a:t> membrane</a:t>
                      </a:r>
                      <a:endParaRPr lang="en-US" sz="1600" b="0" dirty="0"/>
                    </a:p>
                  </a:txBody>
                  <a:tcPr/>
                </a:tc>
                <a:tc>
                  <a:txBody>
                    <a:bodyPr/>
                    <a:lstStyle/>
                    <a:p>
                      <a:r>
                        <a:rPr lang="en-US" sz="1600" b="0" dirty="0" smtClean="0"/>
                        <a:t>Distal phalanx</a:t>
                      </a:r>
                      <a:r>
                        <a:rPr lang="en-US" sz="1600" b="0" baseline="0" dirty="0" smtClean="0"/>
                        <a:t> of digit I</a:t>
                      </a:r>
                      <a:endParaRPr lang="en-US" sz="1600" b="0" dirty="0"/>
                    </a:p>
                  </a:txBody>
                  <a:tcPr/>
                </a:tc>
              </a:tr>
              <a:tr h="370840">
                <a:tc>
                  <a:txBody>
                    <a:bodyPr/>
                    <a:lstStyle/>
                    <a:p>
                      <a:r>
                        <a:rPr lang="en-US" sz="1600" b="0" dirty="0" err="1" smtClean="0"/>
                        <a:t>Pronator</a:t>
                      </a:r>
                      <a:r>
                        <a:rPr lang="en-US" sz="1600" b="0" dirty="0" smtClean="0"/>
                        <a:t> </a:t>
                      </a:r>
                      <a:r>
                        <a:rPr lang="en-US" sz="1600" b="0" dirty="0" err="1" smtClean="0"/>
                        <a:t>quadratus</a:t>
                      </a:r>
                      <a:endParaRPr lang="en-US" sz="1600" b="0" dirty="0"/>
                    </a:p>
                  </a:txBody>
                  <a:tcPr/>
                </a:tc>
                <a:tc>
                  <a:txBody>
                    <a:bodyPr/>
                    <a:lstStyle/>
                    <a:p>
                      <a:r>
                        <a:rPr lang="en-US" sz="1600" b="0" dirty="0" smtClean="0"/>
                        <a:t>Distal</a:t>
                      </a:r>
                      <a:r>
                        <a:rPr lang="en-US" sz="1600" b="0" baseline="0" dirty="0" smtClean="0"/>
                        <a:t> </a:t>
                      </a:r>
                      <a:r>
                        <a:rPr lang="en-US" sz="1600" b="0" baseline="0" dirty="0" err="1" smtClean="0"/>
                        <a:t>ulnar</a:t>
                      </a:r>
                      <a:r>
                        <a:rPr lang="en-US" sz="1600" b="0" baseline="0" dirty="0" smtClean="0"/>
                        <a:t> shaft</a:t>
                      </a:r>
                      <a:endParaRPr lang="en-US" sz="1600" b="0" dirty="0"/>
                    </a:p>
                  </a:txBody>
                  <a:tcPr/>
                </a:tc>
                <a:tc>
                  <a:txBody>
                    <a:bodyPr/>
                    <a:lstStyle/>
                    <a:p>
                      <a:r>
                        <a:rPr lang="en-US" sz="1600" b="0" dirty="0" smtClean="0"/>
                        <a:t>Distal radial shaft</a:t>
                      </a:r>
                      <a:endParaRPr lang="en-US" sz="1600" b="0" dirty="0"/>
                    </a:p>
                  </a:txBody>
                  <a:tcPr/>
                </a:tc>
              </a:tr>
            </a:tbl>
          </a:graphicData>
        </a:graphic>
      </p:graphicFrame>
      <p:sp>
        <p:nvSpPr>
          <p:cNvPr id="8" name="Title 1"/>
          <p:cNvSpPr>
            <a:spLocks noGrp="1"/>
          </p:cNvSpPr>
          <p:nvPr>
            <p:ph type="title"/>
          </p:nvPr>
        </p:nvSpPr>
        <p:spPr>
          <a:xfrm>
            <a:off x="1981200" y="76200"/>
            <a:ext cx="5486400" cy="457200"/>
          </a:xfrm>
        </p:spPr>
        <p:txBody>
          <a:bodyPr/>
          <a:lstStyle/>
          <a:p>
            <a:r>
              <a:rPr lang="en-US" sz="2400" b="1" dirty="0" smtClean="0"/>
              <a:t>Anterior Forearm Compartment</a:t>
            </a:r>
            <a:endParaRPr lang="en-US" sz="2400" b="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28600"/>
            <a:ext cx="5486400" cy="457200"/>
          </a:xfrm>
        </p:spPr>
        <p:txBody>
          <a:bodyPr/>
          <a:lstStyle/>
          <a:p>
            <a:r>
              <a:rPr lang="en-US" sz="2400" b="1" dirty="0" smtClean="0"/>
              <a:t>Posterior Forearm Compartment</a:t>
            </a:r>
            <a:endParaRPr lang="en-US" sz="2400" b="1" dirty="0"/>
          </a:p>
        </p:txBody>
      </p:sp>
      <p:graphicFrame>
        <p:nvGraphicFramePr>
          <p:cNvPr id="5" name="Content Placeholder 4"/>
          <p:cNvGraphicFramePr>
            <a:graphicFrameLocks noGrp="1"/>
          </p:cNvGraphicFramePr>
          <p:nvPr>
            <p:ph sz="half" idx="1"/>
          </p:nvPr>
        </p:nvGraphicFramePr>
        <p:xfrm>
          <a:off x="457200" y="838200"/>
          <a:ext cx="8305800" cy="2141109"/>
        </p:xfrm>
        <a:graphic>
          <a:graphicData uri="http://schemas.openxmlformats.org/drawingml/2006/table">
            <a:tbl>
              <a:tblPr firstRow="1" bandRow="1">
                <a:tableStyleId>{5C22544A-7EE6-4342-B048-85BDC9FD1C3A}</a:tableStyleId>
              </a:tblPr>
              <a:tblGrid>
                <a:gridCol w="2768600"/>
                <a:gridCol w="2768600"/>
                <a:gridCol w="2768600"/>
              </a:tblGrid>
              <a:tr h="419210">
                <a:tc>
                  <a:txBody>
                    <a:bodyPr/>
                    <a:lstStyle/>
                    <a:p>
                      <a:r>
                        <a:rPr lang="en-US" sz="1600" b="1" dirty="0" smtClean="0"/>
                        <a:t>Superficial group</a:t>
                      </a:r>
                      <a:endParaRPr lang="en-US" sz="1600" b="1" dirty="0"/>
                    </a:p>
                  </a:txBody>
                  <a:tcPr/>
                </a:tc>
                <a:tc>
                  <a:txBody>
                    <a:bodyPr/>
                    <a:lstStyle/>
                    <a:p>
                      <a:r>
                        <a:rPr lang="en-US" sz="1600" b="1" dirty="0" smtClean="0"/>
                        <a:t>Proximal</a:t>
                      </a:r>
                      <a:r>
                        <a:rPr lang="en-US" sz="1600" b="1" baseline="0" dirty="0" smtClean="0"/>
                        <a:t> Attachment</a:t>
                      </a:r>
                      <a:endParaRPr lang="en-US" sz="1600" b="1" dirty="0"/>
                    </a:p>
                  </a:txBody>
                  <a:tcPr/>
                </a:tc>
                <a:tc>
                  <a:txBody>
                    <a:bodyPr/>
                    <a:lstStyle/>
                    <a:p>
                      <a:r>
                        <a:rPr lang="en-US" sz="1600" b="1" dirty="0" smtClean="0"/>
                        <a:t>Distal Attachment</a:t>
                      </a:r>
                      <a:endParaRPr lang="en-US" sz="1600" b="1" dirty="0"/>
                    </a:p>
                  </a:txBody>
                  <a:tcPr/>
                </a:tc>
              </a:tr>
              <a:tr h="419210">
                <a:tc>
                  <a:txBody>
                    <a:bodyPr/>
                    <a:lstStyle/>
                    <a:p>
                      <a:r>
                        <a:rPr lang="en-US" sz="1600" b="1" dirty="0" smtClean="0"/>
                        <a:t>Extensor </a:t>
                      </a:r>
                      <a:r>
                        <a:rPr lang="en-US" sz="1600" b="1" dirty="0" err="1" smtClean="0"/>
                        <a:t>digitorum</a:t>
                      </a:r>
                      <a:endParaRPr lang="en-US" sz="1600" b="1" dirty="0"/>
                    </a:p>
                  </a:txBody>
                  <a:tcPr/>
                </a:tc>
                <a:tc rowSpan="3">
                  <a:txBody>
                    <a:bodyPr/>
                    <a:lstStyle/>
                    <a:p>
                      <a:r>
                        <a:rPr lang="en-US" sz="1600" b="1" dirty="0" smtClean="0"/>
                        <a:t>Lateral epicondyle</a:t>
                      </a:r>
                      <a:endParaRPr lang="en-US" sz="1600" b="1" dirty="0"/>
                    </a:p>
                  </a:txBody>
                  <a:tcPr/>
                </a:tc>
                <a:tc>
                  <a:txBody>
                    <a:bodyPr/>
                    <a:lstStyle/>
                    <a:p>
                      <a:r>
                        <a:rPr lang="en-US" sz="1600" b="1" dirty="0" smtClean="0"/>
                        <a:t>Distal phalanx of digits II-V</a:t>
                      </a:r>
                      <a:endParaRPr lang="en-US" sz="1600" b="1" dirty="0"/>
                    </a:p>
                  </a:txBody>
                  <a:tcPr/>
                </a:tc>
              </a:tr>
              <a:tr h="419210">
                <a:tc>
                  <a:txBody>
                    <a:bodyPr/>
                    <a:lstStyle/>
                    <a:p>
                      <a:r>
                        <a:rPr lang="en-US" sz="1600" b="1" dirty="0" smtClean="0"/>
                        <a:t>Extensor </a:t>
                      </a:r>
                      <a:r>
                        <a:rPr lang="en-US" sz="1600" b="1" dirty="0" err="1" smtClean="0"/>
                        <a:t>digiti</a:t>
                      </a:r>
                      <a:r>
                        <a:rPr lang="en-US" sz="1600" b="1" dirty="0" smtClean="0"/>
                        <a:t> </a:t>
                      </a:r>
                      <a:r>
                        <a:rPr lang="en-US" sz="1600" b="1" dirty="0" err="1" smtClean="0"/>
                        <a:t>minimi</a:t>
                      </a:r>
                      <a:endParaRPr lang="en-US" sz="1600" b="1" dirty="0"/>
                    </a:p>
                  </a:txBody>
                  <a:tcPr/>
                </a:tc>
                <a:tc vMerge="1">
                  <a:txBody>
                    <a:bodyPr/>
                    <a:lstStyle/>
                    <a:p>
                      <a:endParaRPr lang="en-US" dirty="0"/>
                    </a:p>
                  </a:txBody>
                  <a:tcPr/>
                </a:tc>
                <a:tc>
                  <a:txBody>
                    <a:bodyPr/>
                    <a:lstStyle/>
                    <a:p>
                      <a:r>
                        <a:rPr lang="en-US" sz="1600" b="1" dirty="0" smtClean="0"/>
                        <a:t>Distal phalanx of digit V</a:t>
                      </a:r>
                      <a:endParaRPr lang="en-US" sz="1600" b="1" dirty="0"/>
                    </a:p>
                  </a:txBody>
                  <a:tcPr/>
                </a:tc>
              </a:tr>
              <a:tr h="723569">
                <a:tc>
                  <a:txBody>
                    <a:bodyPr/>
                    <a:lstStyle/>
                    <a:p>
                      <a:r>
                        <a:rPr lang="en-US" sz="1600" b="1" dirty="0" smtClean="0"/>
                        <a:t>Extensor </a:t>
                      </a:r>
                      <a:r>
                        <a:rPr lang="en-US" sz="1600" b="1" dirty="0" err="1" smtClean="0"/>
                        <a:t>carpi</a:t>
                      </a:r>
                      <a:r>
                        <a:rPr lang="en-US" sz="1600" b="1" dirty="0" smtClean="0"/>
                        <a:t> </a:t>
                      </a:r>
                      <a:r>
                        <a:rPr lang="en-US" sz="1600" b="1" dirty="0" err="1" smtClean="0"/>
                        <a:t>ulnaris</a:t>
                      </a:r>
                      <a:endParaRPr lang="en-US" sz="1600" b="1" dirty="0"/>
                    </a:p>
                  </a:txBody>
                  <a:tcPr/>
                </a:tc>
                <a:tc vMerge="1">
                  <a:txBody>
                    <a:bodyPr/>
                    <a:lstStyle/>
                    <a:p>
                      <a:endParaRPr lang="en-US" dirty="0"/>
                    </a:p>
                  </a:txBody>
                  <a:tcPr/>
                </a:tc>
                <a:tc>
                  <a:txBody>
                    <a:bodyPr/>
                    <a:lstStyle/>
                    <a:p>
                      <a:r>
                        <a:rPr lang="en-US" sz="1600" b="1" dirty="0" smtClean="0"/>
                        <a:t>Base of</a:t>
                      </a:r>
                      <a:r>
                        <a:rPr lang="en-US" sz="1600" b="1" baseline="0" dirty="0" smtClean="0"/>
                        <a:t> metacarpals on </a:t>
                      </a:r>
                      <a:r>
                        <a:rPr lang="en-US" sz="1600" b="1" baseline="0" dirty="0" err="1" smtClean="0"/>
                        <a:t>ulnar</a:t>
                      </a:r>
                      <a:r>
                        <a:rPr lang="en-US" sz="1600" b="1" baseline="0" dirty="0" smtClean="0"/>
                        <a:t> side</a:t>
                      </a:r>
                      <a:endParaRPr lang="en-US" sz="1600" b="1" dirty="0"/>
                    </a:p>
                  </a:txBody>
                  <a:tcPr/>
                </a:tc>
              </a:tr>
            </a:tbl>
          </a:graphicData>
        </a:graphic>
      </p:graphicFrame>
      <p:graphicFrame>
        <p:nvGraphicFramePr>
          <p:cNvPr id="8" name="Content Placeholder 7"/>
          <p:cNvGraphicFramePr>
            <a:graphicFrameLocks noGrp="1"/>
          </p:cNvGraphicFramePr>
          <p:nvPr>
            <p:ph sz="half" idx="2"/>
          </p:nvPr>
        </p:nvGraphicFramePr>
        <p:xfrm>
          <a:off x="457200" y="3124200"/>
          <a:ext cx="8305800" cy="3373120"/>
        </p:xfrm>
        <a:graphic>
          <a:graphicData uri="http://schemas.openxmlformats.org/drawingml/2006/table">
            <a:tbl>
              <a:tblPr firstRow="1" bandRow="1">
                <a:tableStyleId>{5C22544A-7EE6-4342-B048-85BDC9FD1C3A}</a:tableStyleId>
              </a:tblPr>
              <a:tblGrid>
                <a:gridCol w="2768600"/>
                <a:gridCol w="2768600"/>
                <a:gridCol w="2768600"/>
              </a:tblGrid>
              <a:tr h="558800">
                <a:tc>
                  <a:txBody>
                    <a:bodyPr/>
                    <a:lstStyle/>
                    <a:p>
                      <a:r>
                        <a:rPr lang="en-US" sz="1600" b="1" dirty="0" smtClean="0"/>
                        <a:t>Deep group</a:t>
                      </a:r>
                      <a:endParaRPr lang="en-US" sz="1600" b="1" dirty="0"/>
                    </a:p>
                  </a:txBody>
                  <a:tcPr/>
                </a:tc>
                <a:tc>
                  <a:txBody>
                    <a:bodyPr/>
                    <a:lstStyle/>
                    <a:p>
                      <a:r>
                        <a:rPr lang="en-US" sz="1600" b="1" dirty="0" smtClean="0"/>
                        <a:t>Proximal Attachment</a:t>
                      </a:r>
                      <a:endParaRPr lang="en-US" sz="1600" b="1" dirty="0"/>
                    </a:p>
                  </a:txBody>
                  <a:tcPr/>
                </a:tc>
                <a:tc>
                  <a:txBody>
                    <a:bodyPr/>
                    <a:lstStyle/>
                    <a:p>
                      <a:r>
                        <a:rPr lang="en-US" sz="1600" b="1" dirty="0" smtClean="0"/>
                        <a:t>Distal Attachment</a:t>
                      </a:r>
                      <a:endParaRPr lang="en-US" sz="1600" b="1" dirty="0"/>
                    </a:p>
                  </a:txBody>
                  <a:tcPr/>
                </a:tc>
              </a:tr>
              <a:tr h="558800">
                <a:tc>
                  <a:txBody>
                    <a:bodyPr/>
                    <a:lstStyle/>
                    <a:p>
                      <a:r>
                        <a:rPr lang="en-US" sz="1600" b="1" dirty="0" err="1" smtClean="0"/>
                        <a:t>Supinator</a:t>
                      </a:r>
                      <a:endParaRPr lang="en-US" sz="1600" b="1" dirty="0"/>
                    </a:p>
                  </a:txBody>
                  <a:tcPr/>
                </a:tc>
                <a:tc>
                  <a:txBody>
                    <a:bodyPr/>
                    <a:lstStyle/>
                    <a:p>
                      <a:r>
                        <a:rPr lang="en-US" sz="1600" b="1" dirty="0" smtClean="0"/>
                        <a:t>Lateral epicondyle</a:t>
                      </a:r>
                      <a:endParaRPr lang="en-US" sz="1600" b="1" dirty="0"/>
                    </a:p>
                  </a:txBody>
                  <a:tcPr/>
                </a:tc>
                <a:tc>
                  <a:txBody>
                    <a:bodyPr/>
                    <a:lstStyle/>
                    <a:p>
                      <a:r>
                        <a:rPr lang="en-US" sz="1600" b="1" dirty="0" smtClean="0"/>
                        <a:t>Proximal radial shaft</a:t>
                      </a:r>
                      <a:endParaRPr lang="en-US" sz="1600" b="1" dirty="0"/>
                    </a:p>
                  </a:txBody>
                  <a:tcPr/>
                </a:tc>
              </a:tr>
              <a:tr h="558800">
                <a:tc>
                  <a:txBody>
                    <a:bodyPr/>
                    <a:lstStyle/>
                    <a:p>
                      <a:r>
                        <a:rPr lang="en-US" sz="1600" b="1" dirty="0" smtClean="0"/>
                        <a:t>Abductor </a:t>
                      </a:r>
                      <a:r>
                        <a:rPr lang="en-US" sz="1600" b="1" dirty="0" err="1" smtClean="0"/>
                        <a:t>pollicis</a:t>
                      </a:r>
                      <a:r>
                        <a:rPr lang="en-US" sz="1600" b="1" dirty="0" smtClean="0"/>
                        <a:t> </a:t>
                      </a:r>
                      <a:r>
                        <a:rPr lang="en-US" sz="1600" b="1" dirty="0" err="1" smtClean="0"/>
                        <a:t>longus</a:t>
                      </a:r>
                      <a:endParaRPr lang="en-US" sz="1600" b="1" dirty="0"/>
                    </a:p>
                  </a:txBody>
                  <a:tcPr/>
                </a:tc>
                <a:tc>
                  <a:txBody>
                    <a:bodyPr/>
                    <a:lstStyle/>
                    <a:p>
                      <a:r>
                        <a:rPr lang="en-US" sz="1600" b="1" dirty="0" smtClean="0"/>
                        <a:t>Posterior radius and ulna</a:t>
                      </a:r>
                      <a:endParaRPr lang="en-US" sz="1600" b="1" dirty="0"/>
                    </a:p>
                  </a:txBody>
                  <a:tcPr/>
                </a:tc>
                <a:tc>
                  <a:txBody>
                    <a:bodyPr/>
                    <a:lstStyle/>
                    <a:p>
                      <a:r>
                        <a:rPr lang="en-US" sz="1600" b="1" dirty="0" smtClean="0"/>
                        <a:t>Base of 1</a:t>
                      </a:r>
                      <a:r>
                        <a:rPr lang="en-US" sz="1600" b="1" baseline="30000" dirty="0" smtClean="0"/>
                        <a:t>st</a:t>
                      </a:r>
                      <a:r>
                        <a:rPr lang="en-US" sz="1600" b="1" dirty="0" smtClean="0"/>
                        <a:t> metacarpal</a:t>
                      </a:r>
                      <a:endParaRPr lang="en-US" sz="1600" b="1" dirty="0"/>
                    </a:p>
                  </a:txBody>
                  <a:tcPr/>
                </a:tc>
              </a:tr>
              <a:tr h="558800">
                <a:tc>
                  <a:txBody>
                    <a:bodyPr/>
                    <a:lstStyle/>
                    <a:p>
                      <a:r>
                        <a:rPr lang="en-US" sz="1600" b="1" dirty="0" smtClean="0"/>
                        <a:t>Extensor </a:t>
                      </a:r>
                      <a:r>
                        <a:rPr lang="en-US" sz="1600" b="1" dirty="0" err="1" smtClean="0"/>
                        <a:t>pollicis</a:t>
                      </a:r>
                      <a:r>
                        <a:rPr lang="en-US" sz="1600" b="1" baseline="0" dirty="0" smtClean="0"/>
                        <a:t> </a:t>
                      </a:r>
                      <a:r>
                        <a:rPr lang="en-US" sz="1600" b="1" baseline="0" dirty="0" err="1" smtClean="0"/>
                        <a:t>brevis</a:t>
                      </a:r>
                      <a:endParaRPr lang="en-US" sz="1600" b="1" dirty="0"/>
                    </a:p>
                  </a:txBody>
                  <a:tcPr/>
                </a:tc>
                <a:tc>
                  <a:txBody>
                    <a:bodyPr/>
                    <a:lstStyle/>
                    <a:p>
                      <a:r>
                        <a:rPr lang="en-US" sz="1600" b="1" dirty="0" smtClean="0"/>
                        <a:t>Posterior radius</a:t>
                      </a:r>
                      <a:endParaRPr lang="en-US" sz="1600" b="1" dirty="0"/>
                    </a:p>
                  </a:txBody>
                  <a:tcPr/>
                </a:tc>
                <a:tc>
                  <a:txBody>
                    <a:bodyPr/>
                    <a:lstStyle/>
                    <a:p>
                      <a:r>
                        <a:rPr lang="en-US" sz="1600" b="1" dirty="0" smtClean="0"/>
                        <a:t>Proximal phalanx digit</a:t>
                      </a:r>
                      <a:r>
                        <a:rPr lang="en-US" sz="1600" b="1" baseline="0" dirty="0" smtClean="0"/>
                        <a:t> I</a:t>
                      </a:r>
                      <a:endParaRPr lang="en-US" sz="1600" b="1" dirty="0"/>
                    </a:p>
                  </a:txBody>
                  <a:tcPr/>
                </a:tc>
              </a:tr>
              <a:tr h="558800">
                <a:tc>
                  <a:txBody>
                    <a:bodyPr/>
                    <a:lstStyle/>
                    <a:p>
                      <a:r>
                        <a:rPr lang="en-US" sz="1600" b="1" dirty="0" smtClean="0"/>
                        <a:t>Extensor</a:t>
                      </a:r>
                      <a:r>
                        <a:rPr lang="en-US" sz="1600" b="1" baseline="0" dirty="0" smtClean="0"/>
                        <a:t> </a:t>
                      </a:r>
                      <a:r>
                        <a:rPr lang="en-US" sz="1600" b="1" baseline="0" dirty="0" err="1" smtClean="0"/>
                        <a:t>pollicis</a:t>
                      </a:r>
                      <a:r>
                        <a:rPr lang="en-US" sz="1600" b="1" baseline="0" dirty="0" smtClean="0"/>
                        <a:t> </a:t>
                      </a:r>
                      <a:r>
                        <a:rPr lang="en-US" sz="1600" b="1" baseline="0" dirty="0" err="1" smtClean="0"/>
                        <a:t>longus</a:t>
                      </a:r>
                      <a:endParaRPr lang="en-US" sz="1600" b="1" dirty="0"/>
                    </a:p>
                  </a:txBody>
                  <a:tcPr/>
                </a:tc>
                <a:tc rowSpan="2">
                  <a:txBody>
                    <a:bodyPr/>
                    <a:lstStyle/>
                    <a:p>
                      <a:r>
                        <a:rPr lang="en-US" sz="1600" b="1" dirty="0" smtClean="0"/>
                        <a:t>Posterior</a:t>
                      </a:r>
                      <a:r>
                        <a:rPr lang="en-US" sz="1600" b="1" baseline="0" dirty="0" smtClean="0"/>
                        <a:t> ulna</a:t>
                      </a:r>
                      <a:endParaRPr lang="en-US" sz="1600" b="1" dirty="0"/>
                    </a:p>
                  </a:txBody>
                  <a:tcPr/>
                </a:tc>
                <a:tc>
                  <a:txBody>
                    <a:bodyPr/>
                    <a:lstStyle/>
                    <a:p>
                      <a:r>
                        <a:rPr lang="en-US" sz="1600" b="1" dirty="0" smtClean="0"/>
                        <a:t>Distal phalanx of digit I</a:t>
                      </a:r>
                      <a:endParaRPr lang="en-US" sz="1600" b="1" dirty="0"/>
                    </a:p>
                  </a:txBody>
                  <a:tcPr/>
                </a:tc>
              </a:tr>
              <a:tr h="558800">
                <a:tc>
                  <a:txBody>
                    <a:bodyPr/>
                    <a:lstStyle/>
                    <a:p>
                      <a:r>
                        <a:rPr lang="en-US" sz="1600" b="1" dirty="0" smtClean="0"/>
                        <a:t>Extensor </a:t>
                      </a:r>
                      <a:r>
                        <a:rPr lang="en-US" sz="1600" b="1" dirty="0" err="1" smtClean="0"/>
                        <a:t>indicis</a:t>
                      </a:r>
                      <a:endParaRPr lang="en-US" sz="1600" b="1" dirty="0"/>
                    </a:p>
                  </a:txBody>
                  <a:tcPr/>
                </a:tc>
                <a:tc vMerge="1">
                  <a:txBody>
                    <a:bodyPr/>
                    <a:lstStyle/>
                    <a:p>
                      <a:endParaRPr lang="en-US" dirty="0"/>
                    </a:p>
                  </a:txBody>
                  <a:tcPr/>
                </a:tc>
                <a:tc>
                  <a:txBody>
                    <a:bodyPr/>
                    <a:lstStyle/>
                    <a:p>
                      <a:r>
                        <a:rPr lang="en-US" sz="1600" b="1" dirty="0" smtClean="0"/>
                        <a:t>Middle and distal</a:t>
                      </a:r>
                      <a:r>
                        <a:rPr lang="en-US" sz="1600" b="1" baseline="0" dirty="0" smtClean="0"/>
                        <a:t> phalanges of digit II</a:t>
                      </a:r>
                      <a:endParaRPr lang="en-US" sz="1600" b="1" dirty="0"/>
                    </a:p>
                  </a:txBody>
                  <a:tcPr/>
                </a:tc>
              </a:tr>
            </a:tbl>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forearm_arteries_Anterior.jpg"/>
          <p:cNvPicPr>
            <a:picLocks noGrp="1" noChangeAspect="1"/>
          </p:cNvPicPr>
          <p:nvPr>
            <p:ph sz="half" idx="2"/>
          </p:nvPr>
        </p:nvPicPr>
        <p:blipFill>
          <a:blip r:embed="rId2" cstate="print"/>
          <a:stretch>
            <a:fillRect/>
          </a:stretch>
        </p:blipFill>
        <p:spPr>
          <a:xfrm>
            <a:off x="3505200" y="533400"/>
            <a:ext cx="5943600" cy="5943600"/>
          </a:xfrm>
        </p:spPr>
      </p:pic>
      <p:sp>
        <p:nvSpPr>
          <p:cNvPr id="2" name="Title 1"/>
          <p:cNvSpPr>
            <a:spLocks noGrp="1"/>
          </p:cNvSpPr>
          <p:nvPr>
            <p:ph type="title"/>
          </p:nvPr>
        </p:nvSpPr>
        <p:spPr>
          <a:xfrm>
            <a:off x="-1295400" y="76200"/>
            <a:ext cx="8229600" cy="1143000"/>
          </a:xfrm>
        </p:spPr>
        <p:txBody>
          <a:bodyPr>
            <a:normAutofit/>
          </a:bodyPr>
          <a:lstStyle/>
          <a:p>
            <a:r>
              <a:rPr lang="en-US" sz="2400" b="1" dirty="0" smtClean="0"/>
              <a:t>Arterial Supply to the </a:t>
            </a:r>
            <a:br>
              <a:rPr lang="en-US" sz="2400" b="1" dirty="0" smtClean="0"/>
            </a:br>
            <a:r>
              <a:rPr lang="en-US" sz="2400" b="1" dirty="0" smtClean="0"/>
              <a:t>Forearm</a:t>
            </a:r>
            <a:endParaRPr lang="en-US" sz="2400" b="1" dirty="0"/>
          </a:p>
        </p:txBody>
      </p:sp>
      <p:sp>
        <p:nvSpPr>
          <p:cNvPr id="3" name="Content Placeholder 2"/>
          <p:cNvSpPr>
            <a:spLocks noGrp="1"/>
          </p:cNvSpPr>
          <p:nvPr>
            <p:ph sz="half" idx="1"/>
          </p:nvPr>
        </p:nvSpPr>
        <p:spPr>
          <a:xfrm>
            <a:off x="457200" y="1295400"/>
            <a:ext cx="4267200" cy="5135563"/>
          </a:xfrm>
        </p:spPr>
        <p:txBody>
          <a:bodyPr>
            <a:normAutofit/>
          </a:bodyPr>
          <a:lstStyle/>
          <a:p>
            <a:pPr marL="0" indent="0">
              <a:buNone/>
            </a:pPr>
            <a:r>
              <a:rPr lang="en-US" sz="1600" dirty="0" smtClean="0"/>
              <a:t>On the right we can see that just distal to the elbow, the brachial artery divides into the </a:t>
            </a:r>
            <a:r>
              <a:rPr lang="en-US" sz="1600" b="1" dirty="0" smtClean="0">
                <a:solidFill>
                  <a:srgbClr val="FF0000"/>
                </a:solidFill>
              </a:rPr>
              <a:t>radial artery </a:t>
            </a:r>
            <a:r>
              <a:rPr lang="en-US" sz="1600" dirty="0" smtClean="0"/>
              <a:t>and the </a:t>
            </a:r>
            <a:r>
              <a:rPr lang="en-US" sz="1600" b="1" dirty="0" err="1" smtClean="0">
                <a:solidFill>
                  <a:srgbClr val="FF0000"/>
                </a:solidFill>
              </a:rPr>
              <a:t>ulnar</a:t>
            </a:r>
            <a:r>
              <a:rPr lang="en-US" sz="1600" b="1" dirty="0" smtClean="0">
                <a:solidFill>
                  <a:srgbClr val="FF0000"/>
                </a:solidFill>
              </a:rPr>
              <a:t> artery</a:t>
            </a:r>
            <a:r>
              <a:rPr lang="en-US" sz="1600" dirty="0" smtClean="0"/>
              <a:t>. These arteries travel alongside the radius and ulna respectively.</a:t>
            </a:r>
          </a:p>
          <a:p>
            <a:pPr marL="0" indent="0">
              <a:buNone/>
            </a:pPr>
            <a:endParaRPr lang="en-US" sz="1600" dirty="0" smtClean="0"/>
          </a:p>
          <a:p>
            <a:pPr marL="0" indent="0">
              <a:buNone/>
            </a:pPr>
            <a:r>
              <a:rPr lang="en-US" sz="1600" dirty="0" smtClean="0"/>
              <a:t>The most common place to take a pulse is at the radial artery, just proximal to the thumb. Near its origin, the radial artery receives the deep brachial artery.</a:t>
            </a:r>
          </a:p>
          <a:p>
            <a:pPr marL="0" indent="0">
              <a:buNone/>
            </a:pPr>
            <a:endParaRPr lang="en-US" sz="1600" dirty="0" smtClean="0">
              <a:solidFill>
                <a:srgbClr val="FF0000"/>
              </a:solidFill>
            </a:endParaRPr>
          </a:p>
          <a:p>
            <a:pPr marL="0" indent="0">
              <a:buNone/>
            </a:pPr>
            <a:r>
              <a:rPr lang="en-US" sz="1600" dirty="0" smtClean="0">
                <a:solidFill>
                  <a:srgbClr val="FF0000"/>
                </a:solidFill>
              </a:rPr>
              <a:t>STRUCTURES SUPPLIED BY THESE ARTERIES:</a:t>
            </a:r>
          </a:p>
          <a:p>
            <a:pPr marL="223838" indent="-223838">
              <a:buAutoNum type="arabicPeriod"/>
            </a:pPr>
            <a:r>
              <a:rPr lang="en-US" sz="1600" dirty="0" smtClean="0">
                <a:solidFill>
                  <a:srgbClr val="FF0000"/>
                </a:solidFill>
              </a:rPr>
              <a:t> Radial artery: supplies the lateral forearm muscles, wrist, thumb, and index finger.</a:t>
            </a:r>
          </a:p>
          <a:p>
            <a:pPr marL="223838" indent="-223838">
              <a:buAutoNum type="arabicPeriod"/>
            </a:pPr>
            <a:r>
              <a:rPr lang="en-US" sz="1600" dirty="0" smtClean="0">
                <a:solidFill>
                  <a:srgbClr val="FF0000"/>
                </a:solidFill>
              </a:rPr>
              <a:t> </a:t>
            </a:r>
            <a:r>
              <a:rPr lang="en-US" sz="1600" dirty="0" err="1" smtClean="0">
                <a:solidFill>
                  <a:srgbClr val="FF0000"/>
                </a:solidFill>
              </a:rPr>
              <a:t>Ulnar</a:t>
            </a:r>
            <a:r>
              <a:rPr lang="en-US" sz="1600" dirty="0" smtClean="0">
                <a:solidFill>
                  <a:srgbClr val="FF0000"/>
                </a:solidFill>
              </a:rPr>
              <a:t> artery: supplies the medial forearm muscles, digits III – V, and the medial aspect of the index finger.</a:t>
            </a:r>
          </a:p>
        </p:txBody>
      </p:sp>
      <p:sp>
        <p:nvSpPr>
          <p:cNvPr id="6" name="Rounded Rectangle 5"/>
          <p:cNvSpPr/>
          <p:nvPr/>
        </p:nvSpPr>
        <p:spPr>
          <a:xfrm>
            <a:off x="318755" y="4024643"/>
            <a:ext cx="4343400" cy="2209800"/>
          </a:xfrm>
          <a:prstGeom prst="round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4724400" y="1371600"/>
            <a:ext cx="1295400" cy="646331"/>
            <a:chOff x="4724400" y="1371600"/>
            <a:chExt cx="1295400" cy="646331"/>
          </a:xfrm>
        </p:grpSpPr>
        <p:sp>
          <p:nvSpPr>
            <p:cNvPr id="7" name="TextBox 6"/>
            <p:cNvSpPr txBox="1"/>
            <p:nvPr/>
          </p:nvSpPr>
          <p:spPr>
            <a:xfrm>
              <a:off x="4724400" y="1371600"/>
              <a:ext cx="990600" cy="646331"/>
            </a:xfrm>
            <a:prstGeom prst="rect">
              <a:avLst/>
            </a:prstGeom>
            <a:noFill/>
          </p:spPr>
          <p:txBody>
            <a:bodyPr wrap="square" rtlCol="0">
              <a:spAutoFit/>
            </a:bodyPr>
            <a:lstStyle/>
            <a:p>
              <a:r>
                <a:rPr lang="en-US" b="1" dirty="0" smtClean="0">
                  <a:solidFill>
                    <a:srgbClr val="FF0000"/>
                  </a:solidFill>
                </a:rPr>
                <a:t>Radial artery</a:t>
              </a:r>
              <a:endParaRPr lang="en-US" b="1" dirty="0">
                <a:solidFill>
                  <a:srgbClr val="FF0000"/>
                </a:solidFill>
              </a:endParaRPr>
            </a:p>
          </p:txBody>
        </p:sp>
        <p:cxnSp>
          <p:nvCxnSpPr>
            <p:cNvPr id="9" name="Straight Arrow Connector 8"/>
            <p:cNvCxnSpPr/>
            <p:nvPr/>
          </p:nvCxnSpPr>
          <p:spPr>
            <a:xfrm>
              <a:off x="5486400" y="1752600"/>
              <a:ext cx="533400" cy="76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315200" y="3048000"/>
            <a:ext cx="1371600" cy="1560731"/>
            <a:chOff x="7315200" y="3048000"/>
            <a:chExt cx="1371600" cy="1560731"/>
          </a:xfrm>
        </p:grpSpPr>
        <p:sp>
          <p:nvSpPr>
            <p:cNvPr id="10" name="TextBox 9"/>
            <p:cNvSpPr txBox="1"/>
            <p:nvPr/>
          </p:nvSpPr>
          <p:spPr>
            <a:xfrm>
              <a:off x="7543800" y="3962400"/>
              <a:ext cx="1143000" cy="646331"/>
            </a:xfrm>
            <a:prstGeom prst="rect">
              <a:avLst/>
            </a:prstGeom>
            <a:noFill/>
          </p:spPr>
          <p:txBody>
            <a:bodyPr wrap="square" rtlCol="0">
              <a:spAutoFit/>
            </a:bodyPr>
            <a:lstStyle/>
            <a:p>
              <a:r>
                <a:rPr lang="en-US" b="1" dirty="0" err="1" smtClean="0">
                  <a:solidFill>
                    <a:srgbClr val="FF0000"/>
                  </a:solidFill>
                </a:rPr>
                <a:t>Ulnar</a:t>
              </a:r>
              <a:r>
                <a:rPr lang="en-US" b="1" dirty="0" smtClean="0">
                  <a:solidFill>
                    <a:srgbClr val="FF0000"/>
                  </a:solidFill>
                </a:rPr>
                <a:t> artery</a:t>
              </a:r>
              <a:endParaRPr lang="en-US" b="1" dirty="0">
                <a:solidFill>
                  <a:srgbClr val="FF0000"/>
                </a:solidFill>
              </a:endParaRPr>
            </a:p>
          </p:txBody>
        </p:sp>
        <p:cxnSp>
          <p:nvCxnSpPr>
            <p:cNvPr id="12" name="Straight Arrow Connector 11"/>
            <p:cNvCxnSpPr/>
            <p:nvPr/>
          </p:nvCxnSpPr>
          <p:spPr>
            <a:xfrm rot="16200000" flipV="1">
              <a:off x="7124700" y="3238500"/>
              <a:ext cx="914400" cy="53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 name="Freeform 12"/>
          <p:cNvSpPr/>
          <p:nvPr/>
        </p:nvSpPr>
        <p:spPr>
          <a:xfrm>
            <a:off x="5886450" y="714375"/>
            <a:ext cx="561975" cy="4305300"/>
          </a:xfrm>
          <a:custGeom>
            <a:avLst/>
            <a:gdLst>
              <a:gd name="connsiteX0" fmla="*/ 561975 w 561975"/>
              <a:gd name="connsiteY0" fmla="*/ 0 h 4305300"/>
              <a:gd name="connsiteX1" fmla="*/ 485775 w 561975"/>
              <a:gd name="connsiteY1" fmla="*/ 142875 h 4305300"/>
              <a:gd name="connsiteX2" fmla="*/ 428625 w 561975"/>
              <a:gd name="connsiteY2" fmla="*/ 266700 h 4305300"/>
              <a:gd name="connsiteX3" fmla="*/ 390525 w 561975"/>
              <a:gd name="connsiteY3" fmla="*/ 447675 h 4305300"/>
              <a:gd name="connsiteX4" fmla="*/ 342900 w 561975"/>
              <a:gd name="connsiteY4" fmla="*/ 676275 h 4305300"/>
              <a:gd name="connsiteX5" fmla="*/ 304800 w 561975"/>
              <a:gd name="connsiteY5" fmla="*/ 933450 h 4305300"/>
              <a:gd name="connsiteX6" fmla="*/ 285750 w 561975"/>
              <a:gd name="connsiteY6" fmla="*/ 1200150 h 4305300"/>
              <a:gd name="connsiteX7" fmla="*/ 238125 w 561975"/>
              <a:gd name="connsiteY7" fmla="*/ 1457325 h 4305300"/>
              <a:gd name="connsiteX8" fmla="*/ 209550 w 561975"/>
              <a:gd name="connsiteY8" fmla="*/ 1752600 h 4305300"/>
              <a:gd name="connsiteX9" fmla="*/ 190500 w 561975"/>
              <a:gd name="connsiteY9" fmla="*/ 2057400 h 4305300"/>
              <a:gd name="connsiteX10" fmla="*/ 171450 w 561975"/>
              <a:gd name="connsiteY10" fmla="*/ 2305050 h 4305300"/>
              <a:gd name="connsiteX11" fmla="*/ 152400 w 561975"/>
              <a:gd name="connsiteY11" fmla="*/ 2647950 h 4305300"/>
              <a:gd name="connsiteX12" fmla="*/ 180975 w 561975"/>
              <a:gd name="connsiteY12" fmla="*/ 3114675 h 4305300"/>
              <a:gd name="connsiteX13" fmla="*/ 180975 w 561975"/>
              <a:gd name="connsiteY13" fmla="*/ 3390900 h 4305300"/>
              <a:gd name="connsiteX14" fmla="*/ 180975 w 561975"/>
              <a:gd name="connsiteY14" fmla="*/ 3638550 h 4305300"/>
              <a:gd name="connsiteX15" fmla="*/ 180975 w 561975"/>
              <a:gd name="connsiteY15" fmla="*/ 3781425 h 4305300"/>
              <a:gd name="connsiteX16" fmla="*/ 104775 w 561975"/>
              <a:gd name="connsiteY16" fmla="*/ 4010025 h 4305300"/>
              <a:gd name="connsiteX17" fmla="*/ 47625 w 561975"/>
              <a:gd name="connsiteY17" fmla="*/ 4143375 h 4305300"/>
              <a:gd name="connsiteX18" fmla="*/ 19050 w 561975"/>
              <a:gd name="connsiteY18" fmla="*/ 4238625 h 4305300"/>
              <a:gd name="connsiteX19" fmla="*/ 0 w 561975"/>
              <a:gd name="connsiteY19" fmla="*/ 4305300 h 4305300"/>
              <a:gd name="connsiteX20" fmla="*/ 0 w 561975"/>
              <a:gd name="connsiteY20" fmla="*/ 430530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1975" h="4305300">
                <a:moveTo>
                  <a:pt x="561975" y="0"/>
                </a:moveTo>
                <a:cubicBezTo>
                  <a:pt x="534987" y="49212"/>
                  <a:pt x="508000" y="98425"/>
                  <a:pt x="485775" y="142875"/>
                </a:cubicBezTo>
                <a:cubicBezTo>
                  <a:pt x="463550" y="187325"/>
                  <a:pt x="444500" y="215900"/>
                  <a:pt x="428625" y="266700"/>
                </a:cubicBezTo>
                <a:cubicBezTo>
                  <a:pt x="412750" y="317500"/>
                  <a:pt x="404812" y="379413"/>
                  <a:pt x="390525" y="447675"/>
                </a:cubicBezTo>
                <a:cubicBezTo>
                  <a:pt x="376238" y="515937"/>
                  <a:pt x="357188" y="595313"/>
                  <a:pt x="342900" y="676275"/>
                </a:cubicBezTo>
                <a:cubicBezTo>
                  <a:pt x="328613" y="757238"/>
                  <a:pt x="314325" y="846138"/>
                  <a:pt x="304800" y="933450"/>
                </a:cubicBezTo>
                <a:cubicBezTo>
                  <a:pt x="295275" y="1020762"/>
                  <a:pt x="296862" y="1112838"/>
                  <a:pt x="285750" y="1200150"/>
                </a:cubicBezTo>
                <a:cubicBezTo>
                  <a:pt x="274638" y="1287462"/>
                  <a:pt x="250825" y="1365250"/>
                  <a:pt x="238125" y="1457325"/>
                </a:cubicBezTo>
                <a:cubicBezTo>
                  <a:pt x="225425" y="1549400"/>
                  <a:pt x="217488" y="1652588"/>
                  <a:pt x="209550" y="1752600"/>
                </a:cubicBezTo>
                <a:cubicBezTo>
                  <a:pt x="201613" y="1852613"/>
                  <a:pt x="196850" y="1965325"/>
                  <a:pt x="190500" y="2057400"/>
                </a:cubicBezTo>
                <a:cubicBezTo>
                  <a:pt x="184150" y="2149475"/>
                  <a:pt x="177800" y="2206625"/>
                  <a:pt x="171450" y="2305050"/>
                </a:cubicBezTo>
                <a:cubicBezTo>
                  <a:pt x="165100" y="2403475"/>
                  <a:pt x="150813" y="2513013"/>
                  <a:pt x="152400" y="2647950"/>
                </a:cubicBezTo>
                <a:cubicBezTo>
                  <a:pt x="153987" y="2782887"/>
                  <a:pt x="176213" y="2990850"/>
                  <a:pt x="180975" y="3114675"/>
                </a:cubicBezTo>
                <a:cubicBezTo>
                  <a:pt x="185737" y="3238500"/>
                  <a:pt x="180975" y="3390900"/>
                  <a:pt x="180975" y="3390900"/>
                </a:cubicBezTo>
                <a:lnTo>
                  <a:pt x="180975" y="3638550"/>
                </a:lnTo>
                <a:cubicBezTo>
                  <a:pt x="180975" y="3703637"/>
                  <a:pt x="193675" y="3719513"/>
                  <a:pt x="180975" y="3781425"/>
                </a:cubicBezTo>
                <a:cubicBezTo>
                  <a:pt x="168275" y="3843338"/>
                  <a:pt x="127000" y="3949700"/>
                  <a:pt x="104775" y="4010025"/>
                </a:cubicBezTo>
                <a:cubicBezTo>
                  <a:pt x="82550" y="4070350"/>
                  <a:pt x="61912" y="4105275"/>
                  <a:pt x="47625" y="4143375"/>
                </a:cubicBezTo>
                <a:cubicBezTo>
                  <a:pt x="33338" y="4181475"/>
                  <a:pt x="26987" y="4211638"/>
                  <a:pt x="19050" y="4238625"/>
                </a:cubicBezTo>
                <a:cubicBezTo>
                  <a:pt x="11113" y="4265612"/>
                  <a:pt x="0" y="4305300"/>
                  <a:pt x="0" y="4305300"/>
                </a:cubicBezTo>
                <a:lnTo>
                  <a:pt x="0" y="4305300"/>
                </a:lnTo>
              </a:path>
            </a:pathLst>
          </a:custGeom>
          <a:ln w="3175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reeform 13"/>
          <p:cNvSpPr/>
          <p:nvPr/>
        </p:nvSpPr>
        <p:spPr>
          <a:xfrm>
            <a:off x="6662738" y="752475"/>
            <a:ext cx="682624" cy="4400550"/>
          </a:xfrm>
          <a:custGeom>
            <a:avLst/>
            <a:gdLst>
              <a:gd name="connsiteX0" fmla="*/ 481012 w 682624"/>
              <a:gd name="connsiteY0" fmla="*/ 0 h 4400550"/>
              <a:gd name="connsiteX1" fmla="*/ 538162 w 682624"/>
              <a:gd name="connsiteY1" fmla="*/ 133350 h 4400550"/>
              <a:gd name="connsiteX2" fmla="*/ 576262 w 682624"/>
              <a:gd name="connsiteY2" fmla="*/ 314325 h 4400550"/>
              <a:gd name="connsiteX3" fmla="*/ 604837 w 682624"/>
              <a:gd name="connsiteY3" fmla="*/ 457200 h 4400550"/>
              <a:gd name="connsiteX4" fmla="*/ 652462 w 682624"/>
              <a:gd name="connsiteY4" fmla="*/ 647700 h 4400550"/>
              <a:gd name="connsiteX5" fmla="*/ 652462 w 682624"/>
              <a:gd name="connsiteY5" fmla="*/ 828675 h 4400550"/>
              <a:gd name="connsiteX6" fmla="*/ 681037 w 682624"/>
              <a:gd name="connsiteY6" fmla="*/ 1066800 h 4400550"/>
              <a:gd name="connsiteX7" fmla="*/ 661987 w 682624"/>
              <a:gd name="connsiteY7" fmla="*/ 1200150 h 4400550"/>
              <a:gd name="connsiteX8" fmla="*/ 652462 w 682624"/>
              <a:gd name="connsiteY8" fmla="*/ 1381125 h 4400550"/>
              <a:gd name="connsiteX9" fmla="*/ 633412 w 682624"/>
              <a:gd name="connsiteY9" fmla="*/ 1552575 h 4400550"/>
              <a:gd name="connsiteX10" fmla="*/ 633412 w 682624"/>
              <a:gd name="connsiteY10" fmla="*/ 1724025 h 4400550"/>
              <a:gd name="connsiteX11" fmla="*/ 595312 w 682624"/>
              <a:gd name="connsiteY11" fmla="*/ 1866900 h 4400550"/>
              <a:gd name="connsiteX12" fmla="*/ 557212 w 682624"/>
              <a:gd name="connsiteY12" fmla="*/ 2038350 h 4400550"/>
              <a:gd name="connsiteX13" fmla="*/ 481012 w 682624"/>
              <a:gd name="connsiteY13" fmla="*/ 2362200 h 4400550"/>
              <a:gd name="connsiteX14" fmla="*/ 442912 w 682624"/>
              <a:gd name="connsiteY14" fmla="*/ 2571750 h 4400550"/>
              <a:gd name="connsiteX15" fmla="*/ 376237 w 682624"/>
              <a:gd name="connsiteY15" fmla="*/ 2781300 h 4400550"/>
              <a:gd name="connsiteX16" fmla="*/ 319087 w 682624"/>
              <a:gd name="connsiteY16" fmla="*/ 3019425 h 4400550"/>
              <a:gd name="connsiteX17" fmla="*/ 271462 w 682624"/>
              <a:gd name="connsiteY17" fmla="*/ 3209925 h 4400550"/>
              <a:gd name="connsiteX18" fmla="*/ 204787 w 682624"/>
              <a:gd name="connsiteY18" fmla="*/ 3390900 h 4400550"/>
              <a:gd name="connsiteX19" fmla="*/ 119062 w 682624"/>
              <a:gd name="connsiteY19" fmla="*/ 3571875 h 4400550"/>
              <a:gd name="connsiteX20" fmla="*/ 61912 w 682624"/>
              <a:gd name="connsiteY20" fmla="*/ 3886200 h 4400550"/>
              <a:gd name="connsiteX21" fmla="*/ 33337 w 682624"/>
              <a:gd name="connsiteY21" fmla="*/ 4124325 h 4400550"/>
              <a:gd name="connsiteX22" fmla="*/ 4762 w 682624"/>
              <a:gd name="connsiteY22" fmla="*/ 4333875 h 4400550"/>
              <a:gd name="connsiteX23" fmla="*/ 4762 w 682624"/>
              <a:gd name="connsiteY23" fmla="*/ 4400550 h 4400550"/>
              <a:gd name="connsiteX24" fmla="*/ 4762 w 682624"/>
              <a:gd name="connsiteY24" fmla="*/ 4400550 h 440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2624" h="4400550">
                <a:moveTo>
                  <a:pt x="481012" y="0"/>
                </a:moveTo>
                <a:cubicBezTo>
                  <a:pt x="501649" y="40481"/>
                  <a:pt x="522287" y="80963"/>
                  <a:pt x="538162" y="133350"/>
                </a:cubicBezTo>
                <a:cubicBezTo>
                  <a:pt x="554037" y="185737"/>
                  <a:pt x="565150" y="260350"/>
                  <a:pt x="576262" y="314325"/>
                </a:cubicBezTo>
                <a:cubicBezTo>
                  <a:pt x="587374" y="368300"/>
                  <a:pt x="592137" y="401637"/>
                  <a:pt x="604837" y="457200"/>
                </a:cubicBezTo>
                <a:cubicBezTo>
                  <a:pt x="617537" y="512763"/>
                  <a:pt x="644525" y="585788"/>
                  <a:pt x="652462" y="647700"/>
                </a:cubicBezTo>
                <a:cubicBezTo>
                  <a:pt x="660399" y="709612"/>
                  <a:pt x="647700" y="758825"/>
                  <a:pt x="652462" y="828675"/>
                </a:cubicBezTo>
                <a:cubicBezTo>
                  <a:pt x="657225" y="898525"/>
                  <a:pt x="679450" y="1004888"/>
                  <a:pt x="681037" y="1066800"/>
                </a:cubicBezTo>
                <a:cubicBezTo>
                  <a:pt x="682624" y="1128712"/>
                  <a:pt x="666749" y="1147763"/>
                  <a:pt x="661987" y="1200150"/>
                </a:cubicBezTo>
                <a:cubicBezTo>
                  <a:pt x="657225" y="1252537"/>
                  <a:pt x="657225" y="1322388"/>
                  <a:pt x="652462" y="1381125"/>
                </a:cubicBezTo>
                <a:cubicBezTo>
                  <a:pt x="647700" y="1439863"/>
                  <a:pt x="636587" y="1495425"/>
                  <a:pt x="633412" y="1552575"/>
                </a:cubicBezTo>
                <a:cubicBezTo>
                  <a:pt x="630237" y="1609725"/>
                  <a:pt x="639762" y="1671638"/>
                  <a:pt x="633412" y="1724025"/>
                </a:cubicBezTo>
                <a:cubicBezTo>
                  <a:pt x="627062" y="1776412"/>
                  <a:pt x="608012" y="1814513"/>
                  <a:pt x="595312" y="1866900"/>
                </a:cubicBezTo>
                <a:cubicBezTo>
                  <a:pt x="582612" y="1919288"/>
                  <a:pt x="576262" y="1955800"/>
                  <a:pt x="557212" y="2038350"/>
                </a:cubicBezTo>
                <a:cubicBezTo>
                  <a:pt x="538162" y="2120900"/>
                  <a:pt x="500062" y="2273300"/>
                  <a:pt x="481012" y="2362200"/>
                </a:cubicBezTo>
                <a:cubicBezTo>
                  <a:pt x="461962" y="2451100"/>
                  <a:pt x="460374" y="2501900"/>
                  <a:pt x="442912" y="2571750"/>
                </a:cubicBezTo>
                <a:cubicBezTo>
                  <a:pt x="425450" y="2641600"/>
                  <a:pt x="396875" y="2706687"/>
                  <a:pt x="376237" y="2781300"/>
                </a:cubicBezTo>
                <a:cubicBezTo>
                  <a:pt x="355599" y="2855913"/>
                  <a:pt x="336549" y="2947988"/>
                  <a:pt x="319087" y="3019425"/>
                </a:cubicBezTo>
                <a:cubicBezTo>
                  <a:pt x="301625" y="3090862"/>
                  <a:pt x="290512" y="3148012"/>
                  <a:pt x="271462" y="3209925"/>
                </a:cubicBezTo>
                <a:cubicBezTo>
                  <a:pt x="252412" y="3271838"/>
                  <a:pt x="230187" y="3330575"/>
                  <a:pt x="204787" y="3390900"/>
                </a:cubicBezTo>
                <a:cubicBezTo>
                  <a:pt x="179387" y="3451225"/>
                  <a:pt x="142875" y="3489325"/>
                  <a:pt x="119062" y="3571875"/>
                </a:cubicBezTo>
                <a:cubicBezTo>
                  <a:pt x="95250" y="3654425"/>
                  <a:pt x="76199" y="3794125"/>
                  <a:pt x="61912" y="3886200"/>
                </a:cubicBezTo>
                <a:cubicBezTo>
                  <a:pt x="47625" y="3978275"/>
                  <a:pt x="42862" y="4049713"/>
                  <a:pt x="33337" y="4124325"/>
                </a:cubicBezTo>
                <a:cubicBezTo>
                  <a:pt x="23812" y="4198937"/>
                  <a:pt x="9525" y="4287838"/>
                  <a:pt x="4762" y="4333875"/>
                </a:cubicBezTo>
                <a:cubicBezTo>
                  <a:pt x="0" y="4379913"/>
                  <a:pt x="4762" y="4400550"/>
                  <a:pt x="4762" y="4400550"/>
                </a:cubicBezTo>
                <a:lnTo>
                  <a:pt x="4762" y="4400550"/>
                </a:lnTo>
              </a:path>
            </a:pathLst>
          </a:custGeom>
          <a:ln w="3175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3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3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forearm_arteries_Posterior.jpg"/>
          <p:cNvPicPr>
            <a:picLocks noGrp="1" noChangeAspect="1"/>
          </p:cNvPicPr>
          <p:nvPr>
            <p:ph sz="half" idx="2"/>
          </p:nvPr>
        </p:nvPicPr>
        <p:blipFill>
          <a:blip r:embed="rId2" cstate="print"/>
          <a:stretch>
            <a:fillRect/>
          </a:stretch>
        </p:blipFill>
        <p:spPr>
          <a:xfrm>
            <a:off x="2590800" y="0"/>
            <a:ext cx="6553200" cy="6553200"/>
          </a:xfrm>
        </p:spPr>
      </p:pic>
      <p:sp>
        <p:nvSpPr>
          <p:cNvPr id="2" name="Title 1"/>
          <p:cNvSpPr>
            <a:spLocks noGrp="1"/>
          </p:cNvSpPr>
          <p:nvPr>
            <p:ph type="title"/>
          </p:nvPr>
        </p:nvSpPr>
        <p:spPr>
          <a:xfrm>
            <a:off x="76200" y="152400"/>
            <a:ext cx="5562600" cy="1143000"/>
          </a:xfrm>
        </p:spPr>
        <p:txBody>
          <a:bodyPr>
            <a:normAutofit/>
          </a:bodyPr>
          <a:lstStyle/>
          <a:p>
            <a:r>
              <a:rPr lang="en-US" sz="2400" b="1" dirty="0" smtClean="0"/>
              <a:t>Posterior (Dorsal) View of </a:t>
            </a:r>
            <a:br>
              <a:rPr lang="en-US" sz="2400" b="1" dirty="0" smtClean="0"/>
            </a:br>
            <a:r>
              <a:rPr lang="en-US" sz="2400" b="1" dirty="0" smtClean="0"/>
              <a:t>Deep Arterial Supply</a:t>
            </a:r>
            <a:endParaRPr lang="en-US" sz="2400" b="1" dirty="0"/>
          </a:p>
        </p:txBody>
      </p:sp>
      <p:sp>
        <p:nvSpPr>
          <p:cNvPr id="3" name="Content Placeholder 2"/>
          <p:cNvSpPr>
            <a:spLocks noGrp="1"/>
          </p:cNvSpPr>
          <p:nvPr>
            <p:ph sz="half" idx="1"/>
          </p:nvPr>
        </p:nvSpPr>
        <p:spPr/>
        <p:txBody>
          <a:bodyPr>
            <a:normAutofit lnSpcReduction="10000"/>
          </a:bodyPr>
          <a:lstStyle/>
          <a:p>
            <a:pPr marL="0" indent="0">
              <a:buNone/>
            </a:pPr>
            <a:r>
              <a:rPr lang="en-US" sz="1600" dirty="0" smtClean="0"/>
              <a:t>On the previous slide we took note of how the radial artery and the </a:t>
            </a:r>
            <a:r>
              <a:rPr lang="en-US" sz="1600" dirty="0" err="1" smtClean="0"/>
              <a:t>ulnar</a:t>
            </a:r>
            <a:r>
              <a:rPr lang="en-US" sz="1600" dirty="0" smtClean="0"/>
              <a:t> artery traveled along the respective bones from which they are named. </a:t>
            </a:r>
          </a:p>
          <a:p>
            <a:pPr marL="0" indent="0">
              <a:buNone/>
            </a:pPr>
            <a:endParaRPr lang="en-US" sz="1600" dirty="0" smtClean="0"/>
          </a:p>
          <a:p>
            <a:pPr marL="0" indent="0">
              <a:buNone/>
            </a:pPr>
            <a:r>
              <a:rPr lang="en-US" sz="1600" dirty="0" smtClean="0"/>
              <a:t>Here we can see the arterial supply that runs between the bones of the forearm. </a:t>
            </a:r>
          </a:p>
          <a:p>
            <a:pPr marL="0" indent="0">
              <a:buNone/>
            </a:pPr>
            <a:endParaRPr lang="en-US" sz="1600" dirty="0" smtClean="0"/>
          </a:p>
          <a:p>
            <a:pPr marL="0" indent="0">
              <a:buNone/>
            </a:pPr>
            <a:r>
              <a:rPr lang="en-US" sz="1600" dirty="0" smtClean="0"/>
              <a:t>The </a:t>
            </a:r>
            <a:r>
              <a:rPr lang="en-US" sz="1600" dirty="0" err="1" smtClean="0"/>
              <a:t>ulnar</a:t>
            </a:r>
            <a:r>
              <a:rPr lang="en-US" sz="1600" dirty="0" smtClean="0"/>
              <a:t> artery near its origin give rise to the </a:t>
            </a:r>
            <a:r>
              <a:rPr lang="en-US" sz="1600" b="1" dirty="0" smtClean="0">
                <a:solidFill>
                  <a:srgbClr val="FF0000"/>
                </a:solidFill>
              </a:rPr>
              <a:t>anterior and posterior </a:t>
            </a:r>
            <a:r>
              <a:rPr lang="en-US" sz="1600" b="1" dirty="0" err="1" smtClean="0">
                <a:solidFill>
                  <a:srgbClr val="FF0000"/>
                </a:solidFill>
              </a:rPr>
              <a:t>interosseous</a:t>
            </a:r>
            <a:r>
              <a:rPr lang="en-US" sz="1600" b="1" dirty="0" smtClean="0">
                <a:solidFill>
                  <a:srgbClr val="FF0000"/>
                </a:solidFill>
              </a:rPr>
              <a:t> arteries</a:t>
            </a:r>
            <a:r>
              <a:rPr lang="en-US" sz="1600" dirty="0" smtClean="0"/>
              <a:t>. These arteries travel between the radius and ulna.</a:t>
            </a:r>
          </a:p>
          <a:p>
            <a:pPr marL="0" indent="0">
              <a:buNone/>
            </a:pPr>
            <a:endParaRPr lang="en-US" sz="1600" dirty="0" smtClean="0">
              <a:solidFill>
                <a:srgbClr val="FF0000"/>
              </a:solidFill>
            </a:endParaRPr>
          </a:p>
          <a:p>
            <a:pPr marL="0" indent="0">
              <a:buNone/>
            </a:pPr>
            <a:r>
              <a:rPr lang="en-US" sz="1600" dirty="0" smtClean="0">
                <a:solidFill>
                  <a:srgbClr val="FF0000"/>
                </a:solidFill>
              </a:rPr>
              <a:t>STRUCTURES SUPPLIED BY THESE ARTERIES:</a:t>
            </a:r>
          </a:p>
          <a:p>
            <a:pPr marL="230188" indent="-230188">
              <a:buNone/>
            </a:pPr>
            <a:r>
              <a:rPr lang="en-US" sz="1600" dirty="0" smtClean="0">
                <a:solidFill>
                  <a:srgbClr val="FF0000"/>
                </a:solidFill>
              </a:rPr>
              <a:t>1. </a:t>
            </a:r>
            <a:r>
              <a:rPr lang="en-US" sz="1600" dirty="0" err="1" smtClean="0">
                <a:solidFill>
                  <a:srgbClr val="FF0000"/>
                </a:solidFill>
              </a:rPr>
              <a:t>Interosseous</a:t>
            </a:r>
            <a:r>
              <a:rPr lang="en-US" sz="1600" dirty="0" smtClean="0">
                <a:solidFill>
                  <a:srgbClr val="FF0000"/>
                </a:solidFill>
              </a:rPr>
              <a:t> arties supply the deep flexors and extensors of the forearm.</a:t>
            </a:r>
            <a:endParaRPr lang="en-US" sz="1600" dirty="0">
              <a:solidFill>
                <a:srgbClr val="FF0000"/>
              </a:solidFill>
            </a:endParaRPr>
          </a:p>
        </p:txBody>
      </p:sp>
      <p:sp>
        <p:nvSpPr>
          <p:cNvPr id="6" name="Rounded Rectangle 5"/>
          <p:cNvSpPr/>
          <p:nvPr/>
        </p:nvSpPr>
        <p:spPr>
          <a:xfrm>
            <a:off x="304800" y="4648200"/>
            <a:ext cx="4038600" cy="1295400"/>
          </a:xfrm>
          <a:prstGeom prst="roundRect">
            <a:avLst/>
          </a:prstGeom>
          <a:solidFill>
            <a:srgbClr val="FF00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6553200" y="990600"/>
            <a:ext cx="2438400" cy="1661993"/>
            <a:chOff x="6553200" y="990600"/>
            <a:chExt cx="2438400" cy="1661993"/>
          </a:xfrm>
        </p:grpSpPr>
        <p:sp>
          <p:nvSpPr>
            <p:cNvPr id="7" name="TextBox 6"/>
            <p:cNvSpPr txBox="1"/>
            <p:nvPr/>
          </p:nvSpPr>
          <p:spPr>
            <a:xfrm>
              <a:off x="7467600" y="990600"/>
              <a:ext cx="1524000" cy="1661993"/>
            </a:xfrm>
            <a:prstGeom prst="rect">
              <a:avLst/>
            </a:prstGeom>
            <a:noFill/>
          </p:spPr>
          <p:txBody>
            <a:bodyPr wrap="square" rtlCol="0">
              <a:spAutoFit/>
            </a:bodyPr>
            <a:lstStyle/>
            <a:p>
              <a:r>
                <a:rPr lang="en-US" b="1" dirty="0" smtClean="0">
                  <a:solidFill>
                    <a:srgbClr val="FF0000"/>
                  </a:solidFill>
                </a:rPr>
                <a:t>Anterior </a:t>
              </a:r>
              <a:r>
                <a:rPr lang="en-US" b="1" dirty="0" err="1" smtClean="0">
                  <a:solidFill>
                    <a:srgbClr val="FF0000"/>
                  </a:solidFill>
                </a:rPr>
                <a:t>interosseous</a:t>
              </a:r>
              <a:r>
                <a:rPr lang="en-US" b="1" dirty="0" smtClean="0">
                  <a:solidFill>
                    <a:srgbClr val="FF0000"/>
                  </a:solidFill>
                </a:rPr>
                <a:t> artery </a:t>
              </a:r>
              <a:r>
                <a:rPr lang="en-US" sz="1200" b="1" dirty="0" smtClean="0"/>
                <a:t>(on opposite side of </a:t>
              </a:r>
              <a:r>
                <a:rPr lang="en-US" sz="1200" b="1" dirty="0" err="1" smtClean="0"/>
                <a:t>interosseous</a:t>
              </a:r>
              <a:r>
                <a:rPr lang="en-US" sz="1200" b="1" dirty="0" smtClean="0"/>
                <a:t> membrane pictured on previous slide)</a:t>
              </a:r>
              <a:endParaRPr lang="en-US" b="1" dirty="0"/>
            </a:p>
          </p:txBody>
        </p:sp>
        <p:cxnSp>
          <p:nvCxnSpPr>
            <p:cNvPr id="9" name="Straight Arrow Connector 8"/>
            <p:cNvCxnSpPr/>
            <p:nvPr/>
          </p:nvCxnSpPr>
          <p:spPr>
            <a:xfrm rot="10800000" flipV="1">
              <a:off x="6553200" y="1600200"/>
              <a:ext cx="91440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4648200" y="2590800"/>
            <a:ext cx="1828800" cy="2294930"/>
            <a:chOff x="4648200" y="2590800"/>
            <a:chExt cx="1828800" cy="2294930"/>
          </a:xfrm>
        </p:grpSpPr>
        <p:sp>
          <p:nvSpPr>
            <p:cNvPr id="10" name="TextBox 9"/>
            <p:cNvSpPr txBox="1"/>
            <p:nvPr/>
          </p:nvSpPr>
          <p:spPr>
            <a:xfrm>
              <a:off x="4648200" y="3962400"/>
              <a:ext cx="1676400" cy="923330"/>
            </a:xfrm>
            <a:prstGeom prst="rect">
              <a:avLst/>
            </a:prstGeom>
            <a:noFill/>
          </p:spPr>
          <p:txBody>
            <a:bodyPr wrap="square" rtlCol="0">
              <a:spAutoFit/>
            </a:bodyPr>
            <a:lstStyle/>
            <a:p>
              <a:r>
                <a:rPr lang="en-US" b="1" dirty="0" smtClean="0">
                  <a:solidFill>
                    <a:srgbClr val="FF0000"/>
                  </a:solidFill>
                </a:rPr>
                <a:t>Posterior </a:t>
              </a:r>
              <a:r>
                <a:rPr lang="en-US" b="1" dirty="0" err="1" smtClean="0">
                  <a:solidFill>
                    <a:srgbClr val="FF0000"/>
                  </a:solidFill>
                </a:rPr>
                <a:t>interosseous</a:t>
              </a:r>
              <a:r>
                <a:rPr lang="en-US" b="1" dirty="0" smtClean="0">
                  <a:solidFill>
                    <a:srgbClr val="FF0000"/>
                  </a:solidFill>
                </a:rPr>
                <a:t> artery</a:t>
              </a:r>
              <a:endParaRPr lang="en-US" b="1" dirty="0">
                <a:solidFill>
                  <a:srgbClr val="FF0000"/>
                </a:solidFill>
              </a:endParaRPr>
            </a:p>
          </p:txBody>
        </p:sp>
        <p:cxnSp>
          <p:nvCxnSpPr>
            <p:cNvPr id="12" name="Straight Arrow Connector 11"/>
            <p:cNvCxnSpPr/>
            <p:nvPr/>
          </p:nvCxnSpPr>
          <p:spPr>
            <a:xfrm rot="5400000" flipH="1" flipV="1">
              <a:off x="5143500" y="2705100"/>
              <a:ext cx="1447800" cy="1219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 name="Freeform 12"/>
          <p:cNvSpPr/>
          <p:nvPr/>
        </p:nvSpPr>
        <p:spPr>
          <a:xfrm>
            <a:off x="6410864" y="1828800"/>
            <a:ext cx="381000" cy="3045125"/>
          </a:xfrm>
          <a:custGeom>
            <a:avLst/>
            <a:gdLst>
              <a:gd name="connsiteX0" fmla="*/ 24442 w 381000"/>
              <a:gd name="connsiteY0" fmla="*/ 0 h 3045125"/>
              <a:gd name="connsiteX1" fmla="*/ 7189 w 381000"/>
              <a:gd name="connsiteY1" fmla="*/ 69011 h 3045125"/>
              <a:gd name="connsiteX2" fmla="*/ 7189 w 381000"/>
              <a:gd name="connsiteY2" fmla="*/ 129396 h 3045125"/>
              <a:gd name="connsiteX3" fmla="*/ 7189 w 381000"/>
              <a:gd name="connsiteY3" fmla="*/ 224287 h 3045125"/>
              <a:gd name="connsiteX4" fmla="*/ 50321 w 381000"/>
              <a:gd name="connsiteY4" fmla="*/ 301925 h 3045125"/>
              <a:gd name="connsiteX5" fmla="*/ 67574 w 381000"/>
              <a:gd name="connsiteY5" fmla="*/ 405442 h 3045125"/>
              <a:gd name="connsiteX6" fmla="*/ 102079 w 381000"/>
              <a:gd name="connsiteY6" fmla="*/ 508958 h 3045125"/>
              <a:gd name="connsiteX7" fmla="*/ 119332 w 381000"/>
              <a:gd name="connsiteY7" fmla="*/ 603849 h 3045125"/>
              <a:gd name="connsiteX8" fmla="*/ 153838 w 381000"/>
              <a:gd name="connsiteY8" fmla="*/ 741872 h 3045125"/>
              <a:gd name="connsiteX9" fmla="*/ 179717 w 381000"/>
              <a:gd name="connsiteY9" fmla="*/ 854015 h 3045125"/>
              <a:gd name="connsiteX10" fmla="*/ 188344 w 381000"/>
              <a:gd name="connsiteY10" fmla="*/ 940279 h 3045125"/>
              <a:gd name="connsiteX11" fmla="*/ 188344 w 381000"/>
              <a:gd name="connsiteY11" fmla="*/ 1078302 h 3045125"/>
              <a:gd name="connsiteX12" fmla="*/ 188344 w 381000"/>
              <a:gd name="connsiteY12" fmla="*/ 1199072 h 3045125"/>
              <a:gd name="connsiteX13" fmla="*/ 188344 w 381000"/>
              <a:gd name="connsiteY13" fmla="*/ 1362974 h 3045125"/>
              <a:gd name="connsiteX14" fmla="*/ 179717 w 381000"/>
              <a:gd name="connsiteY14" fmla="*/ 1578634 h 3045125"/>
              <a:gd name="connsiteX15" fmla="*/ 205596 w 381000"/>
              <a:gd name="connsiteY15" fmla="*/ 1794294 h 3045125"/>
              <a:gd name="connsiteX16" fmla="*/ 240102 w 381000"/>
              <a:gd name="connsiteY16" fmla="*/ 1940943 h 3045125"/>
              <a:gd name="connsiteX17" fmla="*/ 274608 w 381000"/>
              <a:gd name="connsiteY17" fmla="*/ 2113472 h 3045125"/>
              <a:gd name="connsiteX18" fmla="*/ 300487 w 381000"/>
              <a:gd name="connsiteY18" fmla="*/ 2303253 h 3045125"/>
              <a:gd name="connsiteX19" fmla="*/ 334993 w 381000"/>
              <a:gd name="connsiteY19" fmla="*/ 2475781 h 3045125"/>
              <a:gd name="connsiteX20" fmla="*/ 369498 w 381000"/>
              <a:gd name="connsiteY20" fmla="*/ 2587925 h 3045125"/>
              <a:gd name="connsiteX21" fmla="*/ 378125 w 381000"/>
              <a:gd name="connsiteY21" fmla="*/ 2708694 h 3045125"/>
              <a:gd name="connsiteX22" fmla="*/ 378125 w 381000"/>
              <a:gd name="connsiteY22" fmla="*/ 2820838 h 3045125"/>
              <a:gd name="connsiteX23" fmla="*/ 360872 w 381000"/>
              <a:gd name="connsiteY23" fmla="*/ 2932981 h 3045125"/>
              <a:gd name="connsiteX24" fmla="*/ 334993 w 381000"/>
              <a:gd name="connsiteY24" fmla="*/ 2976113 h 3045125"/>
              <a:gd name="connsiteX25" fmla="*/ 283234 w 381000"/>
              <a:gd name="connsiteY25" fmla="*/ 3019245 h 3045125"/>
              <a:gd name="connsiteX26" fmla="*/ 240102 w 381000"/>
              <a:gd name="connsiteY26" fmla="*/ 3045125 h 3045125"/>
              <a:gd name="connsiteX27" fmla="*/ 240102 w 381000"/>
              <a:gd name="connsiteY27" fmla="*/ 3045125 h 30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1000" h="3045125">
                <a:moveTo>
                  <a:pt x="24442" y="0"/>
                </a:moveTo>
                <a:cubicBezTo>
                  <a:pt x="17253" y="23722"/>
                  <a:pt x="10065" y="47445"/>
                  <a:pt x="7189" y="69011"/>
                </a:cubicBezTo>
                <a:cubicBezTo>
                  <a:pt x="4314" y="90577"/>
                  <a:pt x="7189" y="129396"/>
                  <a:pt x="7189" y="129396"/>
                </a:cubicBezTo>
                <a:cubicBezTo>
                  <a:pt x="7189" y="155275"/>
                  <a:pt x="0" y="195532"/>
                  <a:pt x="7189" y="224287"/>
                </a:cubicBezTo>
                <a:cubicBezTo>
                  <a:pt x="14378" y="253042"/>
                  <a:pt x="40257" y="271733"/>
                  <a:pt x="50321" y="301925"/>
                </a:cubicBezTo>
                <a:cubicBezTo>
                  <a:pt x="60385" y="332118"/>
                  <a:pt x="58948" y="370937"/>
                  <a:pt x="67574" y="405442"/>
                </a:cubicBezTo>
                <a:cubicBezTo>
                  <a:pt x="76200" y="439947"/>
                  <a:pt x="93453" y="475890"/>
                  <a:pt x="102079" y="508958"/>
                </a:cubicBezTo>
                <a:cubicBezTo>
                  <a:pt x="110705" y="542026"/>
                  <a:pt x="110706" y="565030"/>
                  <a:pt x="119332" y="603849"/>
                </a:cubicBezTo>
                <a:cubicBezTo>
                  <a:pt x="127958" y="642668"/>
                  <a:pt x="143774" y="700178"/>
                  <a:pt x="153838" y="741872"/>
                </a:cubicBezTo>
                <a:cubicBezTo>
                  <a:pt x="163902" y="783566"/>
                  <a:pt x="173966" y="820947"/>
                  <a:pt x="179717" y="854015"/>
                </a:cubicBezTo>
                <a:cubicBezTo>
                  <a:pt x="185468" y="887083"/>
                  <a:pt x="186906" y="902898"/>
                  <a:pt x="188344" y="940279"/>
                </a:cubicBezTo>
                <a:cubicBezTo>
                  <a:pt x="189782" y="977660"/>
                  <a:pt x="188344" y="1078302"/>
                  <a:pt x="188344" y="1078302"/>
                </a:cubicBezTo>
                <a:lnTo>
                  <a:pt x="188344" y="1199072"/>
                </a:lnTo>
                <a:cubicBezTo>
                  <a:pt x="188344" y="1246517"/>
                  <a:pt x="189782" y="1299714"/>
                  <a:pt x="188344" y="1362974"/>
                </a:cubicBezTo>
                <a:cubicBezTo>
                  <a:pt x="186906" y="1426234"/>
                  <a:pt x="176842" y="1506748"/>
                  <a:pt x="179717" y="1578634"/>
                </a:cubicBezTo>
                <a:cubicBezTo>
                  <a:pt x="182592" y="1650520"/>
                  <a:pt x="195532" y="1733909"/>
                  <a:pt x="205596" y="1794294"/>
                </a:cubicBezTo>
                <a:cubicBezTo>
                  <a:pt x="215660" y="1854679"/>
                  <a:pt x="228600" y="1887747"/>
                  <a:pt x="240102" y="1940943"/>
                </a:cubicBezTo>
                <a:cubicBezTo>
                  <a:pt x="251604" y="1994139"/>
                  <a:pt x="264544" y="2053087"/>
                  <a:pt x="274608" y="2113472"/>
                </a:cubicBezTo>
                <a:cubicBezTo>
                  <a:pt x="284672" y="2173857"/>
                  <a:pt x="290423" y="2242868"/>
                  <a:pt x="300487" y="2303253"/>
                </a:cubicBezTo>
                <a:cubicBezTo>
                  <a:pt x="310551" y="2363638"/>
                  <a:pt x="323491" y="2428336"/>
                  <a:pt x="334993" y="2475781"/>
                </a:cubicBezTo>
                <a:cubicBezTo>
                  <a:pt x="346495" y="2523226"/>
                  <a:pt x="362309" y="2549106"/>
                  <a:pt x="369498" y="2587925"/>
                </a:cubicBezTo>
                <a:cubicBezTo>
                  <a:pt x="376687" y="2626744"/>
                  <a:pt x="376687" y="2669875"/>
                  <a:pt x="378125" y="2708694"/>
                </a:cubicBezTo>
                <a:cubicBezTo>
                  <a:pt x="379563" y="2747513"/>
                  <a:pt x="381000" y="2783457"/>
                  <a:pt x="378125" y="2820838"/>
                </a:cubicBezTo>
                <a:cubicBezTo>
                  <a:pt x="375250" y="2858219"/>
                  <a:pt x="368061" y="2907102"/>
                  <a:pt x="360872" y="2932981"/>
                </a:cubicBezTo>
                <a:cubicBezTo>
                  <a:pt x="353683" y="2958860"/>
                  <a:pt x="347933" y="2961736"/>
                  <a:pt x="334993" y="2976113"/>
                </a:cubicBezTo>
                <a:cubicBezTo>
                  <a:pt x="322053" y="2990490"/>
                  <a:pt x="299049" y="3007743"/>
                  <a:pt x="283234" y="3019245"/>
                </a:cubicBezTo>
                <a:cubicBezTo>
                  <a:pt x="267419" y="3030747"/>
                  <a:pt x="240102" y="3045125"/>
                  <a:pt x="240102" y="3045125"/>
                </a:cubicBezTo>
                <a:lnTo>
                  <a:pt x="240102" y="3045125"/>
                </a:lnTo>
              </a:path>
            </a:pathLst>
          </a:custGeom>
          <a:ln w="3175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3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5" descr="cubital_fossa_complete_view_2.jpg"/>
          <p:cNvPicPr>
            <a:picLocks noGrp="1" noChangeAspect="1"/>
          </p:cNvPicPr>
          <p:nvPr>
            <p:ph sz="half" idx="1"/>
          </p:nvPr>
        </p:nvPicPr>
        <p:blipFill>
          <a:blip r:embed="rId2"/>
          <a:srcRect l="1887" b="3774"/>
          <a:stretch>
            <a:fillRect/>
          </a:stretch>
        </p:blipFill>
        <p:spPr>
          <a:xfrm>
            <a:off x="-533400" y="0"/>
            <a:ext cx="6248400" cy="6128225"/>
          </a:xfrm>
        </p:spPr>
      </p:pic>
      <p:sp>
        <p:nvSpPr>
          <p:cNvPr id="2" name="Title 1"/>
          <p:cNvSpPr>
            <a:spLocks noGrp="1"/>
          </p:cNvSpPr>
          <p:nvPr>
            <p:ph type="title"/>
          </p:nvPr>
        </p:nvSpPr>
        <p:spPr>
          <a:xfrm>
            <a:off x="4038600" y="274638"/>
            <a:ext cx="4648200" cy="1143000"/>
          </a:xfrm>
        </p:spPr>
        <p:txBody>
          <a:bodyPr/>
          <a:lstStyle/>
          <a:p>
            <a:r>
              <a:rPr lang="en-US" sz="2400" b="1" dirty="0" smtClean="0"/>
              <a:t>The </a:t>
            </a:r>
            <a:r>
              <a:rPr lang="en-US" sz="2400" b="1" dirty="0" err="1" smtClean="0"/>
              <a:t>Cubital</a:t>
            </a:r>
            <a:r>
              <a:rPr lang="en-US" sz="2400" b="1" dirty="0" smtClean="0"/>
              <a:t> </a:t>
            </a:r>
            <a:r>
              <a:rPr lang="en-US" sz="2400" b="1" dirty="0" err="1" smtClean="0"/>
              <a:t>Fossa</a:t>
            </a:r>
            <a:endParaRPr lang="en-US" sz="2400" b="1" dirty="0"/>
          </a:p>
        </p:txBody>
      </p:sp>
      <p:sp>
        <p:nvSpPr>
          <p:cNvPr id="4" name="Content Placeholder 3"/>
          <p:cNvSpPr>
            <a:spLocks noGrp="1"/>
          </p:cNvSpPr>
          <p:nvPr>
            <p:ph sz="half" idx="2"/>
          </p:nvPr>
        </p:nvSpPr>
        <p:spPr>
          <a:xfrm>
            <a:off x="4648200" y="1295400"/>
            <a:ext cx="4038600" cy="4525963"/>
          </a:xfrm>
        </p:spPr>
        <p:txBody>
          <a:bodyPr>
            <a:noAutofit/>
          </a:bodyPr>
          <a:lstStyle/>
          <a:p>
            <a:pPr marL="0" indent="0">
              <a:buNone/>
            </a:pPr>
            <a:r>
              <a:rPr lang="en-US" sz="1800" dirty="0" smtClean="0"/>
              <a:t>On the left we have a clear view of the </a:t>
            </a:r>
            <a:r>
              <a:rPr lang="en-US" sz="1800" dirty="0" err="1" smtClean="0"/>
              <a:t>cubital</a:t>
            </a:r>
            <a:r>
              <a:rPr lang="en-US" sz="1800" dirty="0" smtClean="0"/>
              <a:t> </a:t>
            </a:r>
            <a:r>
              <a:rPr lang="en-US" sz="1800" dirty="0" err="1" smtClean="0"/>
              <a:t>fossa</a:t>
            </a:r>
            <a:r>
              <a:rPr lang="en-US" sz="1800" dirty="0" smtClean="0"/>
              <a:t> and the </a:t>
            </a:r>
            <a:r>
              <a:rPr lang="en-US" sz="1800" b="1" dirty="0" err="1" smtClean="0">
                <a:solidFill>
                  <a:srgbClr val="0070C0"/>
                </a:solidFill>
              </a:rPr>
              <a:t>bicipital</a:t>
            </a:r>
            <a:r>
              <a:rPr lang="en-US" sz="1800" b="1" dirty="0" smtClean="0">
                <a:solidFill>
                  <a:srgbClr val="0070C0"/>
                </a:solidFill>
              </a:rPr>
              <a:t> </a:t>
            </a:r>
            <a:r>
              <a:rPr lang="en-US" sz="1800" b="1" dirty="0" err="1" smtClean="0">
                <a:solidFill>
                  <a:srgbClr val="0070C0"/>
                </a:solidFill>
              </a:rPr>
              <a:t>aponeurosis</a:t>
            </a:r>
            <a:r>
              <a:rPr lang="en-US" sz="1800" dirty="0" smtClean="0"/>
              <a:t>. However, we must also recognize the boundaries of the </a:t>
            </a:r>
            <a:r>
              <a:rPr lang="en-US" sz="1800" dirty="0" err="1" smtClean="0"/>
              <a:t>fossa</a:t>
            </a:r>
            <a:r>
              <a:rPr lang="en-US" sz="1800" dirty="0" smtClean="0"/>
              <a:t>.</a:t>
            </a:r>
          </a:p>
          <a:p>
            <a:pPr marL="0" indent="0">
              <a:buNone/>
            </a:pPr>
            <a:endParaRPr lang="en-US" sz="1800" dirty="0" smtClean="0"/>
          </a:p>
          <a:p>
            <a:pPr marL="0" indent="0">
              <a:buNone/>
            </a:pPr>
            <a:r>
              <a:rPr lang="en-US" sz="1800" dirty="0" smtClean="0"/>
              <a:t>The boundary of the </a:t>
            </a:r>
            <a:r>
              <a:rPr lang="en-US" sz="1800" dirty="0" err="1" smtClean="0"/>
              <a:t>cubital</a:t>
            </a:r>
            <a:r>
              <a:rPr lang="en-US" sz="1800" dirty="0" smtClean="0"/>
              <a:t> </a:t>
            </a:r>
            <a:r>
              <a:rPr lang="en-US" sz="1800" dirty="0" err="1" smtClean="0"/>
              <a:t>fossa</a:t>
            </a:r>
            <a:r>
              <a:rPr lang="en-US" sz="1800" dirty="0" smtClean="0"/>
              <a:t> is in a triangular shape and consists of three muscle groups. </a:t>
            </a:r>
          </a:p>
          <a:p>
            <a:pPr marL="0" indent="0">
              <a:buNone/>
            </a:pPr>
            <a:endParaRPr lang="en-US" sz="1800" dirty="0" smtClean="0"/>
          </a:p>
          <a:p>
            <a:pPr marL="0" indent="0">
              <a:buNone/>
            </a:pPr>
            <a:r>
              <a:rPr lang="en-US" sz="1800" dirty="0" smtClean="0"/>
              <a:t>These three muscles that form this triangular </a:t>
            </a:r>
            <a:r>
              <a:rPr lang="en-US" sz="1800" dirty="0" err="1" smtClean="0"/>
              <a:t>bounday</a:t>
            </a:r>
            <a:r>
              <a:rPr lang="en-US" sz="1800" dirty="0" smtClean="0"/>
              <a:t> are:  the</a:t>
            </a:r>
            <a:r>
              <a:rPr lang="en-US" sz="1800" dirty="0" smtClean="0">
                <a:solidFill>
                  <a:srgbClr val="0070C0"/>
                </a:solidFill>
              </a:rPr>
              <a:t> </a:t>
            </a:r>
            <a:r>
              <a:rPr lang="en-US" sz="1800" b="1" dirty="0" err="1" smtClean="0">
                <a:solidFill>
                  <a:srgbClr val="0070C0"/>
                </a:solidFill>
              </a:rPr>
              <a:t>brachioradialis</a:t>
            </a:r>
            <a:r>
              <a:rPr lang="en-US" sz="1800" b="1" dirty="0" smtClean="0">
                <a:solidFill>
                  <a:srgbClr val="0070C0"/>
                </a:solidFill>
              </a:rPr>
              <a:t> (laterally) and </a:t>
            </a:r>
            <a:r>
              <a:rPr lang="en-US" sz="1800" b="1" dirty="0" err="1" smtClean="0">
                <a:solidFill>
                  <a:srgbClr val="0070C0"/>
                </a:solidFill>
              </a:rPr>
              <a:t>pronator</a:t>
            </a:r>
            <a:r>
              <a:rPr lang="en-US" sz="1800" b="1" dirty="0" smtClean="0">
                <a:solidFill>
                  <a:srgbClr val="0070C0"/>
                </a:solidFill>
              </a:rPr>
              <a:t> </a:t>
            </a:r>
            <a:r>
              <a:rPr lang="en-US" sz="1800" b="1" dirty="0" err="1" smtClean="0">
                <a:solidFill>
                  <a:srgbClr val="0070C0"/>
                </a:solidFill>
              </a:rPr>
              <a:t>teres</a:t>
            </a:r>
            <a:r>
              <a:rPr lang="en-US" sz="1800" b="1" dirty="0" smtClean="0"/>
              <a:t> </a:t>
            </a:r>
            <a:r>
              <a:rPr lang="en-US" sz="1800" dirty="0" smtClean="0"/>
              <a:t>(medially).</a:t>
            </a:r>
          </a:p>
          <a:p>
            <a:pPr marL="0" indent="0">
              <a:buNone/>
            </a:pPr>
            <a:endParaRPr lang="en-US" sz="1800" dirty="0" smtClean="0"/>
          </a:p>
          <a:p>
            <a:pPr marL="0" indent="0">
              <a:buNone/>
            </a:pPr>
            <a:endParaRPr lang="en-US" sz="1800" dirty="0"/>
          </a:p>
        </p:txBody>
      </p:sp>
      <p:sp>
        <p:nvSpPr>
          <p:cNvPr id="6" name="TextBox 5"/>
          <p:cNvSpPr txBox="1"/>
          <p:nvPr/>
        </p:nvSpPr>
        <p:spPr>
          <a:xfrm>
            <a:off x="4038600" y="6096000"/>
            <a:ext cx="2438400" cy="338554"/>
          </a:xfrm>
          <a:prstGeom prst="rect">
            <a:avLst/>
          </a:prstGeom>
          <a:noFill/>
        </p:spPr>
        <p:txBody>
          <a:bodyPr wrap="square" rtlCol="0">
            <a:spAutoFit/>
          </a:bodyPr>
          <a:lstStyle/>
          <a:p>
            <a:r>
              <a:rPr lang="en-US" sz="1600" dirty="0" err="1" smtClean="0">
                <a:solidFill>
                  <a:srgbClr val="0070C0"/>
                </a:solidFill>
              </a:rPr>
              <a:t>Pronator</a:t>
            </a:r>
            <a:r>
              <a:rPr lang="en-US" sz="1600" dirty="0" smtClean="0">
                <a:solidFill>
                  <a:srgbClr val="0070C0"/>
                </a:solidFill>
              </a:rPr>
              <a:t> </a:t>
            </a:r>
            <a:r>
              <a:rPr lang="en-US" sz="1600" dirty="0" err="1" smtClean="0">
                <a:solidFill>
                  <a:srgbClr val="0070C0"/>
                </a:solidFill>
              </a:rPr>
              <a:t>teres</a:t>
            </a:r>
            <a:endParaRPr lang="en-US" sz="1600" dirty="0">
              <a:solidFill>
                <a:srgbClr val="0070C0"/>
              </a:solidFill>
            </a:endParaRPr>
          </a:p>
        </p:txBody>
      </p:sp>
      <p:sp>
        <p:nvSpPr>
          <p:cNvPr id="7" name="TextBox 6"/>
          <p:cNvSpPr txBox="1"/>
          <p:nvPr/>
        </p:nvSpPr>
        <p:spPr>
          <a:xfrm>
            <a:off x="0" y="2590800"/>
            <a:ext cx="1530387" cy="338554"/>
          </a:xfrm>
          <a:prstGeom prst="rect">
            <a:avLst/>
          </a:prstGeom>
          <a:noFill/>
        </p:spPr>
        <p:txBody>
          <a:bodyPr wrap="none" rtlCol="0">
            <a:spAutoFit/>
          </a:bodyPr>
          <a:lstStyle/>
          <a:p>
            <a:r>
              <a:rPr lang="en-US" sz="1600" dirty="0" err="1" smtClean="0">
                <a:solidFill>
                  <a:srgbClr val="0070C0"/>
                </a:solidFill>
              </a:rPr>
              <a:t>Brachioradialis</a:t>
            </a:r>
            <a:endParaRPr lang="en-US" sz="1600" dirty="0">
              <a:solidFill>
                <a:srgbClr val="0070C0"/>
              </a:solidFill>
            </a:endParaRPr>
          </a:p>
        </p:txBody>
      </p:sp>
      <p:sp>
        <p:nvSpPr>
          <p:cNvPr id="8" name="TextBox 7"/>
          <p:cNvSpPr txBox="1"/>
          <p:nvPr/>
        </p:nvSpPr>
        <p:spPr>
          <a:xfrm>
            <a:off x="228600" y="304800"/>
            <a:ext cx="1371600" cy="584776"/>
          </a:xfrm>
          <a:prstGeom prst="rect">
            <a:avLst/>
          </a:prstGeom>
          <a:noFill/>
        </p:spPr>
        <p:txBody>
          <a:bodyPr wrap="square" rtlCol="0">
            <a:spAutoFit/>
          </a:bodyPr>
          <a:lstStyle/>
          <a:p>
            <a:r>
              <a:rPr lang="en-US" sz="1600" dirty="0" smtClean="0">
                <a:solidFill>
                  <a:srgbClr val="0070C0"/>
                </a:solidFill>
              </a:rPr>
              <a:t>Biceps </a:t>
            </a:r>
            <a:r>
              <a:rPr lang="en-US" sz="1600" dirty="0" err="1" smtClean="0">
                <a:solidFill>
                  <a:srgbClr val="0070C0"/>
                </a:solidFill>
              </a:rPr>
              <a:t>brachii</a:t>
            </a:r>
            <a:endParaRPr lang="en-US" sz="1600" dirty="0">
              <a:solidFill>
                <a:srgbClr val="0070C0"/>
              </a:solidFill>
            </a:endParaRPr>
          </a:p>
        </p:txBody>
      </p:sp>
      <p:sp>
        <p:nvSpPr>
          <p:cNvPr id="9" name="TextBox 8"/>
          <p:cNvSpPr txBox="1"/>
          <p:nvPr/>
        </p:nvSpPr>
        <p:spPr>
          <a:xfrm>
            <a:off x="533400" y="6248400"/>
            <a:ext cx="1981200" cy="584776"/>
          </a:xfrm>
          <a:prstGeom prst="rect">
            <a:avLst/>
          </a:prstGeom>
          <a:noFill/>
        </p:spPr>
        <p:txBody>
          <a:bodyPr wrap="square" rtlCol="0">
            <a:spAutoFit/>
          </a:bodyPr>
          <a:lstStyle/>
          <a:p>
            <a:r>
              <a:rPr lang="en-US" sz="1600" dirty="0" err="1" smtClean="0">
                <a:solidFill>
                  <a:srgbClr val="0070C0"/>
                </a:solidFill>
              </a:rPr>
              <a:t>Bicipital</a:t>
            </a:r>
            <a:r>
              <a:rPr lang="en-US" sz="1600" dirty="0" smtClean="0">
                <a:solidFill>
                  <a:srgbClr val="0070C0"/>
                </a:solidFill>
              </a:rPr>
              <a:t> </a:t>
            </a:r>
            <a:r>
              <a:rPr lang="en-US" sz="1600" dirty="0" err="1" smtClean="0">
                <a:solidFill>
                  <a:srgbClr val="0070C0"/>
                </a:solidFill>
              </a:rPr>
              <a:t>aponeurosis</a:t>
            </a:r>
            <a:endParaRPr lang="en-US" sz="1600" dirty="0">
              <a:solidFill>
                <a:srgbClr val="0070C0"/>
              </a:solidFill>
            </a:endParaRPr>
          </a:p>
        </p:txBody>
      </p:sp>
      <p:cxnSp>
        <p:nvCxnSpPr>
          <p:cNvPr id="11" name="Straight Arrow Connector 10"/>
          <p:cNvCxnSpPr/>
          <p:nvPr/>
        </p:nvCxnSpPr>
        <p:spPr>
          <a:xfrm>
            <a:off x="1143000" y="762000"/>
            <a:ext cx="1371600" cy="1219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38200" y="2971800"/>
            <a:ext cx="1066800" cy="838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876300" y="4305300"/>
            <a:ext cx="2743200" cy="990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2400300" y="4152900"/>
            <a:ext cx="2743200" cy="1143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2069042" y="2205567"/>
            <a:ext cx="1338791" cy="1884891"/>
          </a:xfrm>
          <a:custGeom>
            <a:avLst/>
            <a:gdLst>
              <a:gd name="connsiteX0" fmla="*/ 1239308 w 1338791"/>
              <a:gd name="connsiteY0" fmla="*/ 563033 h 1884891"/>
              <a:gd name="connsiteX1" fmla="*/ 1156758 w 1338791"/>
              <a:gd name="connsiteY1" fmla="*/ 728133 h 1884891"/>
              <a:gd name="connsiteX2" fmla="*/ 972608 w 1338791"/>
              <a:gd name="connsiteY2" fmla="*/ 893233 h 1884891"/>
              <a:gd name="connsiteX3" fmla="*/ 807508 w 1338791"/>
              <a:gd name="connsiteY3" fmla="*/ 1172633 h 1884891"/>
              <a:gd name="connsiteX4" fmla="*/ 655108 w 1338791"/>
              <a:gd name="connsiteY4" fmla="*/ 1471083 h 1884891"/>
              <a:gd name="connsiteX5" fmla="*/ 515408 w 1338791"/>
              <a:gd name="connsiteY5" fmla="*/ 1756833 h 1884891"/>
              <a:gd name="connsiteX6" fmla="*/ 451908 w 1338791"/>
              <a:gd name="connsiteY6" fmla="*/ 1877483 h 1884891"/>
              <a:gd name="connsiteX7" fmla="*/ 375708 w 1338791"/>
              <a:gd name="connsiteY7" fmla="*/ 1801283 h 1884891"/>
              <a:gd name="connsiteX8" fmla="*/ 382058 w 1338791"/>
              <a:gd name="connsiteY8" fmla="*/ 1534583 h 1884891"/>
              <a:gd name="connsiteX9" fmla="*/ 388408 w 1338791"/>
              <a:gd name="connsiteY9" fmla="*/ 1185333 h 1884891"/>
              <a:gd name="connsiteX10" fmla="*/ 324908 w 1338791"/>
              <a:gd name="connsiteY10" fmla="*/ 829733 h 1884891"/>
              <a:gd name="connsiteX11" fmla="*/ 172508 w 1338791"/>
              <a:gd name="connsiteY11" fmla="*/ 499533 h 1884891"/>
              <a:gd name="connsiteX12" fmla="*/ 58208 w 1338791"/>
              <a:gd name="connsiteY12" fmla="*/ 74083 h 1884891"/>
              <a:gd name="connsiteX13" fmla="*/ 83608 w 1338791"/>
              <a:gd name="connsiteY13" fmla="*/ 55033 h 1884891"/>
              <a:gd name="connsiteX14" fmla="*/ 559858 w 1338791"/>
              <a:gd name="connsiteY14" fmla="*/ 296333 h 1884891"/>
              <a:gd name="connsiteX15" fmla="*/ 1239308 w 1338791"/>
              <a:gd name="connsiteY15" fmla="*/ 563033 h 188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38791" h="1884891">
                <a:moveTo>
                  <a:pt x="1239308" y="563033"/>
                </a:moveTo>
                <a:cubicBezTo>
                  <a:pt x="1338791" y="635000"/>
                  <a:pt x="1201208" y="673100"/>
                  <a:pt x="1156758" y="728133"/>
                </a:cubicBezTo>
                <a:cubicBezTo>
                  <a:pt x="1112308" y="783166"/>
                  <a:pt x="1030816" y="819150"/>
                  <a:pt x="972608" y="893233"/>
                </a:cubicBezTo>
                <a:cubicBezTo>
                  <a:pt x="914400" y="967316"/>
                  <a:pt x="860425" y="1076325"/>
                  <a:pt x="807508" y="1172633"/>
                </a:cubicBezTo>
                <a:cubicBezTo>
                  <a:pt x="754591" y="1268941"/>
                  <a:pt x="703791" y="1373716"/>
                  <a:pt x="655108" y="1471083"/>
                </a:cubicBezTo>
                <a:cubicBezTo>
                  <a:pt x="606425" y="1568450"/>
                  <a:pt x="549275" y="1689100"/>
                  <a:pt x="515408" y="1756833"/>
                </a:cubicBezTo>
                <a:cubicBezTo>
                  <a:pt x="481541" y="1824566"/>
                  <a:pt x="475191" y="1870075"/>
                  <a:pt x="451908" y="1877483"/>
                </a:cubicBezTo>
                <a:cubicBezTo>
                  <a:pt x="428625" y="1884891"/>
                  <a:pt x="387350" y="1858433"/>
                  <a:pt x="375708" y="1801283"/>
                </a:cubicBezTo>
                <a:cubicBezTo>
                  <a:pt x="364066" y="1744133"/>
                  <a:pt x="379941" y="1637241"/>
                  <a:pt x="382058" y="1534583"/>
                </a:cubicBezTo>
                <a:cubicBezTo>
                  <a:pt x="384175" y="1431925"/>
                  <a:pt x="397933" y="1302808"/>
                  <a:pt x="388408" y="1185333"/>
                </a:cubicBezTo>
                <a:cubicBezTo>
                  <a:pt x="378883" y="1067858"/>
                  <a:pt x="360891" y="944033"/>
                  <a:pt x="324908" y="829733"/>
                </a:cubicBezTo>
                <a:cubicBezTo>
                  <a:pt x="288925" y="715433"/>
                  <a:pt x="216958" y="625475"/>
                  <a:pt x="172508" y="499533"/>
                </a:cubicBezTo>
                <a:cubicBezTo>
                  <a:pt x="128058" y="373591"/>
                  <a:pt x="73025" y="148166"/>
                  <a:pt x="58208" y="74083"/>
                </a:cubicBezTo>
                <a:cubicBezTo>
                  <a:pt x="43391" y="0"/>
                  <a:pt x="0" y="17991"/>
                  <a:pt x="83608" y="55033"/>
                </a:cubicBezTo>
                <a:cubicBezTo>
                  <a:pt x="167216" y="92075"/>
                  <a:pt x="370416" y="212725"/>
                  <a:pt x="559858" y="296333"/>
                </a:cubicBezTo>
                <a:cubicBezTo>
                  <a:pt x="749300" y="379941"/>
                  <a:pt x="1139825" y="491066"/>
                  <a:pt x="1239308" y="563033"/>
                </a:cubicBezTo>
                <a:close/>
              </a:path>
            </a:pathLst>
          </a:custGeom>
          <a:solidFill>
            <a:schemeClr val="tx2">
              <a:lumMod val="50000"/>
              <a:alpha val="3500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descr="cubital_fossa_3.jpg"/>
          <p:cNvPicPr>
            <a:picLocks noChangeAspect="1"/>
          </p:cNvPicPr>
          <p:nvPr/>
        </p:nvPicPr>
        <p:blipFill>
          <a:blip r:embed="rId2"/>
          <a:srcRect t="36842"/>
          <a:stretch>
            <a:fillRect/>
          </a:stretch>
        </p:blipFill>
        <p:spPr>
          <a:xfrm>
            <a:off x="5092700" y="1828800"/>
            <a:ext cx="4584700" cy="2895600"/>
          </a:xfrm>
          <a:prstGeom prst="rect">
            <a:avLst/>
          </a:prstGeom>
        </p:spPr>
      </p:pic>
      <p:sp>
        <p:nvSpPr>
          <p:cNvPr id="2" name="Title 1"/>
          <p:cNvSpPr>
            <a:spLocks noGrp="1"/>
          </p:cNvSpPr>
          <p:nvPr>
            <p:ph type="title"/>
          </p:nvPr>
        </p:nvSpPr>
        <p:spPr/>
        <p:txBody>
          <a:bodyPr>
            <a:normAutofit fontScale="90000"/>
          </a:bodyPr>
          <a:lstStyle/>
          <a:p>
            <a:r>
              <a:rPr lang="en-US" sz="2400" b="1" dirty="0" smtClean="0"/>
              <a:t>Veins of the Forearm often have differences in their network:</a:t>
            </a:r>
            <a:r>
              <a:rPr lang="en-US" sz="2400" dirty="0" smtClean="0"/>
              <a:t/>
            </a:r>
            <a:br>
              <a:rPr lang="en-US" sz="2400" dirty="0" smtClean="0"/>
            </a:br>
            <a:r>
              <a:rPr lang="en-US" sz="2400" dirty="0" err="1" smtClean="0"/>
              <a:t>Cubital</a:t>
            </a:r>
            <a:r>
              <a:rPr lang="en-US" sz="2400" dirty="0" smtClean="0"/>
              <a:t> </a:t>
            </a:r>
            <a:r>
              <a:rPr lang="en-US" sz="2400" dirty="0" err="1" smtClean="0"/>
              <a:t>Fossa</a:t>
            </a:r>
            <a:r>
              <a:rPr lang="en-US" sz="2400" dirty="0" smtClean="0"/>
              <a:t>: Variant Anatomy</a:t>
            </a:r>
            <a:endParaRPr lang="en-US" sz="2400" dirty="0"/>
          </a:p>
        </p:txBody>
      </p:sp>
      <p:pic>
        <p:nvPicPr>
          <p:cNvPr id="5" name="Content Placeholder 4" descr="Cubital_fossa.jpg"/>
          <p:cNvPicPr>
            <a:picLocks noGrp="1" noChangeAspect="1"/>
          </p:cNvPicPr>
          <p:nvPr>
            <p:ph sz="half" idx="1"/>
          </p:nvPr>
        </p:nvPicPr>
        <p:blipFill>
          <a:blip r:embed="rId3" cstate="print"/>
          <a:srcRect l="1887" t="5660" b="22641"/>
          <a:stretch>
            <a:fillRect/>
          </a:stretch>
        </p:blipFill>
        <p:spPr>
          <a:xfrm>
            <a:off x="-228600" y="1905000"/>
            <a:ext cx="3962400" cy="2895600"/>
          </a:xfrm>
        </p:spPr>
      </p:pic>
      <p:pic>
        <p:nvPicPr>
          <p:cNvPr id="6" name="Content Placeholder 5" descr="cubital_fossa_2.jpg"/>
          <p:cNvPicPr>
            <a:picLocks noGrp="1" noChangeAspect="1"/>
          </p:cNvPicPr>
          <p:nvPr>
            <p:ph sz="half" idx="2"/>
          </p:nvPr>
        </p:nvPicPr>
        <p:blipFill>
          <a:blip r:embed="rId4" cstate="print"/>
          <a:srcRect l="1887" t="5660" b="22642"/>
          <a:stretch>
            <a:fillRect/>
          </a:stretch>
        </p:blipFill>
        <p:spPr>
          <a:xfrm>
            <a:off x="2667000" y="1905000"/>
            <a:ext cx="3962400" cy="2895600"/>
          </a:xfrm>
        </p:spPr>
      </p:pic>
      <p:sp>
        <p:nvSpPr>
          <p:cNvPr id="10" name="TextBox 9"/>
          <p:cNvSpPr txBox="1"/>
          <p:nvPr/>
        </p:nvSpPr>
        <p:spPr>
          <a:xfrm>
            <a:off x="914400" y="4944070"/>
            <a:ext cx="1828800" cy="646331"/>
          </a:xfrm>
          <a:prstGeom prst="rect">
            <a:avLst/>
          </a:prstGeom>
          <a:noFill/>
        </p:spPr>
        <p:txBody>
          <a:bodyPr wrap="square" rtlCol="0">
            <a:spAutoFit/>
          </a:bodyPr>
          <a:lstStyle/>
          <a:p>
            <a:r>
              <a:rPr lang="en-US" dirty="0" smtClean="0"/>
              <a:t>M-Shaped structure</a:t>
            </a:r>
            <a:endParaRPr lang="en-US" dirty="0"/>
          </a:p>
        </p:txBody>
      </p:sp>
      <p:sp>
        <p:nvSpPr>
          <p:cNvPr id="11" name="TextBox 10"/>
          <p:cNvSpPr txBox="1"/>
          <p:nvPr/>
        </p:nvSpPr>
        <p:spPr>
          <a:xfrm>
            <a:off x="3810000" y="4791670"/>
            <a:ext cx="1828800" cy="923330"/>
          </a:xfrm>
          <a:prstGeom prst="rect">
            <a:avLst/>
          </a:prstGeom>
          <a:noFill/>
        </p:spPr>
        <p:txBody>
          <a:bodyPr wrap="square" rtlCol="0">
            <a:spAutoFit/>
          </a:bodyPr>
          <a:lstStyle/>
          <a:p>
            <a:r>
              <a:rPr lang="en-US" dirty="0" smtClean="0"/>
              <a:t>Accessory cephalic vein structure</a:t>
            </a:r>
            <a:endParaRPr lang="en-US" dirty="0"/>
          </a:p>
        </p:txBody>
      </p:sp>
      <p:sp>
        <p:nvSpPr>
          <p:cNvPr id="12" name="TextBox 11"/>
          <p:cNvSpPr txBox="1"/>
          <p:nvPr/>
        </p:nvSpPr>
        <p:spPr>
          <a:xfrm>
            <a:off x="6781800" y="4944070"/>
            <a:ext cx="1752600" cy="646331"/>
          </a:xfrm>
          <a:prstGeom prst="rect">
            <a:avLst/>
          </a:prstGeom>
          <a:noFill/>
        </p:spPr>
        <p:txBody>
          <a:bodyPr wrap="square" rtlCol="0">
            <a:spAutoFit/>
          </a:bodyPr>
          <a:lstStyle/>
          <a:p>
            <a:r>
              <a:rPr lang="en-US" dirty="0" smtClean="0"/>
              <a:t>Absent median </a:t>
            </a:r>
            <a:r>
              <a:rPr lang="en-US" dirty="0" err="1" smtClean="0"/>
              <a:t>cubital</a:t>
            </a:r>
            <a:r>
              <a:rPr lang="en-US" dirty="0" smtClean="0"/>
              <a:t> vein</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ounded Rectangle 7"/>
          <p:cNvSpPr/>
          <p:nvPr/>
        </p:nvSpPr>
        <p:spPr>
          <a:xfrm>
            <a:off x="457200" y="914400"/>
            <a:ext cx="8382000" cy="5410200"/>
          </a:xfrm>
          <a:prstGeom prst="roundRect">
            <a:avLst/>
          </a:prstGeom>
          <a:solidFill>
            <a:srgbClr val="3366FF">
              <a:alpha val="20000"/>
            </a:srgbClr>
          </a:solidFill>
          <a:ln w="25400">
            <a:solidFill>
              <a:srgbClr val="000090">
                <a:alpha val="42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0" y="0"/>
            <a:ext cx="9144000" cy="1143000"/>
          </a:xfrm>
        </p:spPr>
        <p:txBody>
          <a:bodyPr>
            <a:normAutofit/>
          </a:bodyPr>
          <a:lstStyle/>
          <a:p>
            <a:r>
              <a:rPr lang="en-US" sz="3200" b="1" dirty="0" smtClean="0"/>
              <a:t>Clinical: </a:t>
            </a:r>
            <a:r>
              <a:rPr lang="en-US" sz="3200" b="1" dirty="0" err="1" smtClean="0"/>
              <a:t>Venipuncture</a:t>
            </a:r>
            <a:endParaRPr lang="en-US" sz="3200" b="1" dirty="0"/>
          </a:p>
        </p:txBody>
      </p:sp>
      <p:pic>
        <p:nvPicPr>
          <p:cNvPr id="12" name="Picture 11" descr="Picture 43.png"/>
          <p:cNvPicPr>
            <a:picLocks noChangeAspect="1"/>
          </p:cNvPicPr>
          <p:nvPr/>
        </p:nvPicPr>
        <p:blipFill>
          <a:blip r:embed="rId2">
            <a:clrChange>
              <a:clrFrom>
                <a:srgbClr val="FFFFFF"/>
              </a:clrFrom>
              <a:clrTo>
                <a:srgbClr val="FFFFFF">
                  <a:alpha val="0"/>
                </a:srgbClr>
              </a:clrTo>
            </a:clrChange>
          </a:blip>
          <a:stretch>
            <a:fillRect/>
          </a:stretch>
        </p:blipFill>
        <p:spPr>
          <a:xfrm>
            <a:off x="457200" y="1371600"/>
            <a:ext cx="1958122" cy="4918075"/>
          </a:xfrm>
          <a:prstGeom prst="rect">
            <a:avLst/>
          </a:prstGeom>
        </p:spPr>
      </p:pic>
      <p:pic>
        <p:nvPicPr>
          <p:cNvPr id="14" name="Picture 13"/>
          <p:cNvPicPr>
            <a:picLocks noChangeAspect="1"/>
          </p:cNvPicPr>
          <p:nvPr/>
        </p:nvPicPr>
        <p:blipFill>
          <a:blip r:embed="rId3"/>
          <a:stretch>
            <a:fillRect/>
          </a:stretch>
        </p:blipFill>
        <p:spPr>
          <a:xfrm>
            <a:off x="7241028" y="3810000"/>
            <a:ext cx="1750572" cy="2895600"/>
          </a:xfrm>
          <a:prstGeom prst="rect">
            <a:avLst/>
          </a:prstGeom>
          <a:ln w="19050">
            <a:solidFill>
              <a:schemeClr val="tx1"/>
            </a:solidFill>
          </a:ln>
        </p:spPr>
      </p:pic>
      <p:sp>
        <p:nvSpPr>
          <p:cNvPr id="15" name="Rectangle 14"/>
          <p:cNvSpPr/>
          <p:nvPr/>
        </p:nvSpPr>
        <p:spPr>
          <a:xfrm>
            <a:off x="2819400" y="6488668"/>
            <a:ext cx="4238886" cy="369332"/>
          </a:xfrm>
          <a:prstGeom prst="rect">
            <a:avLst/>
          </a:prstGeom>
        </p:spPr>
        <p:txBody>
          <a:bodyPr wrap="none">
            <a:spAutoFit/>
          </a:bodyPr>
          <a:lstStyle/>
          <a:p>
            <a:r>
              <a:rPr lang="en-US" dirty="0" smtClean="0"/>
              <a:t>http://www.tpub.com/corpsman/227.htm</a:t>
            </a:r>
            <a:endParaRPr lang="en-US" dirty="0"/>
          </a:p>
        </p:txBody>
      </p:sp>
      <p:sp>
        <p:nvSpPr>
          <p:cNvPr id="16" name="Rectangle 15"/>
          <p:cNvSpPr/>
          <p:nvPr/>
        </p:nvSpPr>
        <p:spPr>
          <a:xfrm>
            <a:off x="762000" y="3048000"/>
            <a:ext cx="1295400" cy="1524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a:off x="762000" y="1981200"/>
            <a:ext cx="3429000" cy="3505200"/>
            <a:chOff x="762000" y="1981200"/>
            <a:chExt cx="3429000" cy="3505200"/>
          </a:xfrm>
        </p:grpSpPr>
        <p:grpSp>
          <p:nvGrpSpPr>
            <p:cNvPr id="22" name="Group 21"/>
            <p:cNvGrpSpPr/>
            <p:nvPr/>
          </p:nvGrpSpPr>
          <p:grpSpPr>
            <a:xfrm>
              <a:off x="762000" y="1981200"/>
              <a:ext cx="381000" cy="3505200"/>
              <a:chOff x="762000" y="1981200"/>
              <a:chExt cx="381000" cy="3505200"/>
            </a:xfrm>
          </p:grpSpPr>
          <p:cxnSp>
            <p:nvCxnSpPr>
              <p:cNvPr id="19" name="Straight Connector 18"/>
              <p:cNvCxnSpPr/>
              <p:nvPr/>
            </p:nvCxnSpPr>
            <p:spPr>
              <a:xfrm rot="16200000" flipH="1">
                <a:off x="495300" y="4838700"/>
                <a:ext cx="914400" cy="381000"/>
              </a:xfrm>
              <a:prstGeom prst="line">
                <a:avLst/>
              </a:prstGeom>
              <a:ln w="635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flipV="1">
                <a:off x="419100" y="2324100"/>
                <a:ext cx="1066800" cy="381000"/>
              </a:xfrm>
              <a:prstGeom prst="line">
                <a:avLst/>
              </a:prstGeom>
              <a:ln w="6350">
                <a:solidFill>
                  <a:schemeClr val="tx1"/>
                </a:solidFill>
                <a:tailEnd type="none"/>
              </a:ln>
            </p:spPr>
            <p:style>
              <a:lnRef idx="2">
                <a:schemeClr val="accent1"/>
              </a:lnRef>
              <a:fillRef idx="0">
                <a:schemeClr val="accent1"/>
              </a:fillRef>
              <a:effectRef idx="1">
                <a:schemeClr val="accent1"/>
              </a:effectRef>
              <a:fontRef idx="minor">
                <a:schemeClr val="tx1"/>
              </a:fontRef>
            </p:style>
          </p:cxnSp>
        </p:grpSp>
        <p:cxnSp>
          <p:nvCxnSpPr>
            <p:cNvPr id="25" name="Straight Connector 24"/>
            <p:cNvCxnSpPr/>
            <p:nvPr/>
          </p:nvCxnSpPr>
          <p:spPr>
            <a:xfrm flipV="1">
              <a:off x="2057400" y="1981200"/>
              <a:ext cx="2133600" cy="1066800"/>
            </a:xfrm>
            <a:prstGeom prst="line">
              <a:avLst/>
            </a:prstGeom>
            <a:ln w="635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057400" y="4572000"/>
              <a:ext cx="2133600" cy="914400"/>
            </a:xfrm>
            <a:prstGeom prst="line">
              <a:avLst/>
            </a:prstGeom>
            <a:ln w="6350">
              <a:solidFill>
                <a:schemeClr val="tx1"/>
              </a:solidFill>
              <a:tailEnd type="none"/>
            </a:ln>
          </p:spPr>
          <p:style>
            <a:lnRef idx="2">
              <a:schemeClr val="accent1"/>
            </a:lnRef>
            <a:fillRef idx="0">
              <a:schemeClr val="accent1"/>
            </a:fillRef>
            <a:effectRef idx="1">
              <a:schemeClr val="accent1"/>
            </a:effectRef>
            <a:fontRef idx="minor">
              <a:schemeClr val="tx1"/>
            </a:fontRef>
          </p:style>
        </p:cxnSp>
      </p:grpSp>
      <p:pic>
        <p:nvPicPr>
          <p:cNvPr id="32" name="Picture 31" descr="Picture 44.png"/>
          <p:cNvPicPr>
            <a:picLocks noChangeAspect="1"/>
          </p:cNvPicPr>
          <p:nvPr/>
        </p:nvPicPr>
        <p:blipFill>
          <a:blip r:embed="rId4">
            <a:alphaModFix/>
          </a:blip>
          <a:stretch>
            <a:fillRect/>
          </a:stretch>
        </p:blipFill>
        <p:spPr>
          <a:xfrm>
            <a:off x="1143000" y="1981200"/>
            <a:ext cx="3051402" cy="3505200"/>
          </a:xfrm>
          <a:prstGeom prst="rect">
            <a:avLst/>
          </a:prstGeom>
          <a:ln w="12700">
            <a:solidFill>
              <a:schemeClr val="tx1"/>
            </a:solidFill>
          </a:ln>
        </p:spPr>
      </p:pic>
      <p:sp>
        <p:nvSpPr>
          <p:cNvPr id="18" name="TextBox 17"/>
          <p:cNvSpPr txBox="1"/>
          <p:nvPr/>
        </p:nvSpPr>
        <p:spPr>
          <a:xfrm>
            <a:off x="4419600" y="1522273"/>
            <a:ext cx="4191000" cy="1754327"/>
          </a:xfrm>
          <a:prstGeom prst="rect">
            <a:avLst/>
          </a:prstGeom>
          <a:noFill/>
        </p:spPr>
        <p:txBody>
          <a:bodyPr wrap="square" rtlCol="0">
            <a:spAutoFit/>
          </a:bodyPr>
          <a:lstStyle/>
          <a:p>
            <a:r>
              <a:rPr lang="en-US" dirty="0" smtClean="0"/>
              <a:t>The </a:t>
            </a:r>
            <a:r>
              <a:rPr lang="en-US" b="1" dirty="0" err="1" smtClean="0">
                <a:solidFill>
                  <a:srgbClr val="0070C0"/>
                </a:solidFill>
              </a:rPr>
              <a:t>bicipital</a:t>
            </a:r>
            <a:r>
              <a:rPr lang="en-US" b="1" dirty="0" smtClean="0">
                <a:solidFill>
                  <a:srgbClr val="0070C0"/>
                </a:solidFill>
              </a:rPr>
              <a:t> </a:t>
            </a:r>
            <a:r>
              <a:rPr lang="en-US" b="1" dirty="0" err="1" smtClean="0">
                <a:solidFill>
                  <a:srgbClr val="0070C0"/>
                </a:solidFill>
              </a:rPr>
              <a:t>aponeurosis</a:t>
            </a:r>
            <a:r>
              <a:rPr lang="en-US" b="1" dirty="0" smtClean="0">
                <a:solidFill>
                  <a:srgbClr val="0070C0"/>
                </a:solidFill>
              </a:rPr>
              <a:t> </a:t>
            </a:r>
            <a:r>
              <a:rPr lang="en-US" dirty="0" smtClean="0"/>
              <a:t>(</a:t>
            </a:r>
            <a:r>
              <a:rPr lang="en-US" dirty="0" err="1" smtClean="0"/>
              <a:t>lacertus</a:t>
            </a:r>
            <a:r>
              <a:rPr lang="en-US" dirty="0" smtClean="0"/>
              <a:t> fibrosis) </a:t>
            </a:r>
            <a:r>
              <a:rPr lang="en-US" dirty="0" err="1" smtClean="0"/>
              <a:t>aponeruosis</a:t>
            </a:r>
            <a:r>
              <a:rPr lang="en-US" dirty="0" smtClean="0"/>
              <a:t> or broad band of fascia is located in the </a:t>
            </a:r>
            <a:r>
              <a:rPr lang="en-US" dirty="0" err="1" smtClean="0"/>
              <a:t>cubital</a:t>
            </a:r>
            <a:r>
              <a:rPr lang="en-US" dirty="0" smtClean="0"/>
              <a:t> </a:t>
            </a:r>
            <a:r>
              <a:rPr lang="en-US" dirty="0" err="1" smtClean="0"/>
              <a:t>fossa</a:t>
            </a:r>
            <a:r>
              <a:rPr lang="en-US" dirty="0" smtClean="0"/>
              <a:t> a serves as a divider that separates the superficial and deep structures of the </a:t>
            </a:r>
            <a:r>
              <a:rPr lang="en-US" dirty="0" err="1" smtClean="0"/>
              <a:t>fossa</a:t>
            </a:r>
            <a:r>
              <a:rPr lang="en-US" dirty="0" smtClean="0"/>
              <a:t>. </a:t>
            </a:r>
            <a:endParaRPr lang="en-US" dirty="0"/>
          </a:p>
        </p:txBody>
      </p:sp>
      <p:sp>
        <p:nvSpPr>
          <p:cNvPr id="20" name="Rectangle 19"/>
          <p:cNvSpPr/>
          <p:nvPr/>
        </p:nvSpPr>
        <p:spPr>
          <a:xfrm>
            <a:off x="4419600" y="3482876"/>
            <a:ext cx="2590800" cy="2308324"/>
          </a:xfrm>
          <a:prstGeom prst="rect">
            <a:avLst/>
          </a:prstGeom>
        </p:spPr>
        <p:txBody>
          <a:bodyPr wrap="square">
            <a:spAutoFit/>
          </a:bodyPr>
          <a:lstStyle/>
          <a:p>
            <a:r>
              <a:rPr lang="en-US" dirty="0" smtClean="0"/>
              <a:t>The </a:t>
            </a:r>
            <a:r>
              <a:rPr lang="en-US" b="1" dirty="0" smtClean="0"/>
              <a:t>median </a:t>
            </a:r>
            <a:r>
              <a:rPr lang="en-US" b="1" dirty="0" err="1" smtClean="0"/>
              <a:t>cubital</a:t>
            </a:r>
            <a:r>
              <a:rPr lang="en-US" b="1" dirty="0" smtClean="0"/>
              <a:t> vein </a:t>
            </a:r>
            <a:r>
              <a:rPr lang="en-US" dirty="0" smtClean="0"/>
              <a:t>(common site for drawing blood) runs directly over this </a:t>
            </a:r>
            <a:r>
              <a:rPr lang="en-US" dirty="0" err="1" smtClean="0"/>
              <a:t>aponeurosis</a:t>
            </a:r>
            <a:r>
              <a:rPr lang="en-US" dirty="0" smtClean="0"/>
              <a:t> which serves as a “floor” or basement layer for taking blood.</a:t>
            </a:r>
            <a:endParaRPr lang="en-US" dirty="0"/>
          </a:p>
        </p:txBody>
      </p:sp>
      <p:sp>
        <p:nvSpPr>
          <p:cNvPr id="29" name="Freeform 28"/>
          <p:cNvSpPr/>
          <p:nvPr/>
        </p:nvSpPr>
        <p:spPr>
          <a:xfrm>
            <a:off x="2071158" y="3273425"/>
            <a:ext cx="784225" cy="612775"/>
          </a:xfrm>
          <a:custGeom>
            <a:avLst/>
            <a:gdLst>
              <a:gd name="connsiteX0" fmla="*/ 94192 w 784225"/>
              <a:gd name="connsiteY0" fmla="*/ 130175 h 612775"/>
              <a:gd name="connsiteX1" fmla="*/ 240242 w 784225"/>
              <a:gd name="connsiteY1" fmla="*/ 269875 h 612775"/>
              <a:gd name="connsiteX2" fmla="*/ 341842 w 784225"/>
              <a:gd name="connsiteY2" fmla="*/ 339725 h 612775"/>
              <a:gd name="connsiteX3" fmla="*/ 494242 w 784225"/>
              <a:gd name="connsiteY3" fmla="*/ 384175 h 612775"/>
              <a:gd name="connsiteX4" fmla="*/ 646642 w 784225"/>
              <a:gd name="connsiteY4" fmla="*/ 231775 h 612775"/>
              <a:gd name="connsiteX5" fmla="*/ 729192 w 784225"/>
              <a:gd name="connsiteY5" fmla="*/ 22225 h 612775"/>
              <a:gd name="connsiteX6" fmla="*/ 779992 w 784225"/>
              <a:gd name="connsiteY6" fmla="*/ 98425 h 612775"/>
              <a:gd name="connsiteX7" fmla="*/ 703792 w 784225"/>
              <a:gd name="connsiteY7" fmla="*/ 288925 h 612775"/>
              <a:gd name="connsiteX8" fmla="*/ 570442 w 784225"/>
              <a:gd name="connsiteY8" fmla="*/ 409575 h 612775"/>
              <a:gd name="connsiteX9" fmla="*/ 602192 w 784225"/>
              <a:gd name="connsiteY9" fmla="*/ 561975 h 612775"/>
              <a:gd name="connsiteX10" fmla="*/ 545042 w 784225"/>
              <a:gd name="connsiteY10" fmla="*/ 587375 h 612775"/>
              <a:gd name="connsiteX11" fmla="*/ 462492 w 784225"/>
              <a:gd name="connsiteY11" fmla="*/ 460375 h 612775"/>
              <a:gd name="connsiteX12" fmla="*/ 386292 w 784225"/>
              <a:gd name="connsiteY12" fmla="*/ 454025 h 612775"/>
              <a:gd name="connsiteX13" fmla="*/ 360892 w 784225"/>
              <a:gd name="connsiteY13" fmla="*/ 593725 h 612775"/>
              <a:gd name="connsiteX14" fmla="*/ 297392 w 784225"/>
              <a:gd name="connsiteY14" fmla="*/ 568325 h 612775"/>
              <a:gd name="connsiteX15" fmla="*/ 303742 w 784225"/>
              <a:gd name="connsiteY15" fmla="*/ 415925 h 612775"/>
              <a:gd name="connsiteX16" fmla="*/ 157692 w 784225"/>
              <a:gd name="connsiteY16" fmla="*/ 307975 h 612775"/>
              <a:gd name="connsiteX17" fmla="*/ 11642 w 784225"/>
              <a:gd name="connsiteY17" fmla="*/ 130175 h 612775"/>
              <a:gd name="connsiteX18" fmla="*/ 94192 w 784225"/>
              <a:gd name="connsiteY18" fmla="*/ 130175 h 61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4225" h="612775">
                <a:moveTo>
                  <a:pt x="94192" y="130175"/>
                </a:moveTo>
                <a:cubicBezTo>
                  <a:pt x="132292" y="153458"/>
                  <a:pt x="198967" y="234950"/>
                  <a:pt x="240242" y="269875"/>
                </a:cubicBezTo>
                <a:cubicBezTo>
                  <a:pt x="281517" y="304800"/>
                  <a:pt x="299509" y="320675"/>
                  <a:pt x="341842" y="339725"/>
                </a:cubicBezTo>
                <a:cubicBezTo>
                  <a:pt x="384175" y="358775"/>
                  <a:pt x="443442" y="402167"/>
                  <a:pt x="494242" y="384175"/>
                </a:cubicBezTo>
                <a:cubicBezTo>
                  <a:pt x="545042" y="366183"/>
                  <a:pt x="607484" y="292100"/>
                  <a:pt x="646642" y="231775"/>
                </a:cubicBezTo>
                <a:cubicBezTo>
                  <a:pt x="685800" y="171450"/>
                  <a:pt x="706967" y="44450"/>
                  <a:pt x="729192" y="22225"/>
                </a:cubicBezTo>
                <a:cubicBezTo>
                  <a:pt x="751417" y="0"/>
                  <a:pt x="784225" y="53975"/>
                  <a:pt x="779992" y="98425"/>
                </a:cubicBezTo>
                <a:cubicBezTo>
                  <a:pt x="775759" y="142875"/>
                  <a:pt x="738717" y="237067"/>
                  <a:pt x="703792" y="288925"/>
                </a:cubicBezTo>
                <a:cubicBezTo>
                  <a:pt x="668867" y="340783"/>
                  <a:pt x="587375" y="364067"/>
                  <a:pt x="570442" y="409575"/>
                </a:cubicBezTo>
                <a:cubicBezTo>
                  <a:pt x="553509" y="455083"/>
                  <a:pt x="606425" y="532342"/>
                  <a:pt x="602192" y="561975"/>
                </a:cubicBezTo>
                <a:cubicBezTo>
                  <a:pt x="597959" y="591608"/>
                  <a:pt x="568325" y="604308"/>
                  <a:pt x="545042" y="587375"/>
                </a:cubicBezTo>
                <a:cubicBezTo>
                  <a:pt x="521759" y="570442"/>
                  <a:pt x="488950" y="482600"/>
                  <a:pt x="462492" y="460375"/>
                </a:cubicBezTo>
                <a:cubicBezTo>
                  <a:pt x="436034" y="438150"/>
                  <a:pt x="403225" y="431800"/>
                  <a:pt x="386292" y="454025"/>
                </a:cubicBezTo>
                <a:cubicBezTo>
                  <a:pt x="369359" y="476250"/>
                  <a:pt x="375709" y="574675"/>
                  <a:pt x="360892" y="593725"/>
                </a:cubicBezTo>
                <a:cubicBezTo>
                  <a:pt x="346075" y="612775"/>
                  <a:pt x="306917" y="597958"/>
                  <a:pt x="297392" y="568325"/>
                </a:cubicBezTo>
                <a:cubicBezTo>
                  <a:pt x="287867" y="538692"/>
                  <a:pt x="327025" y="459317"/>
                  <a:pt x="303742" y="415925"/>
                </a:cubicBezTo>
                <a:cubicBezTo>
                  <a:pt x="280459" y="372533"/>
                  <a:pt x="206375" y="355600"/>
                  <a:pt x="157692" y="307975"/>
                </a:cubicBezTo>
                <a:cubicBezTo>
                  <a:pt x="109009" y="260350"/>
                  <a:pt x="23284" y="159808"/>
                  <a:pt x="11642" y="130175"/>
                </a:cubicBezTo>
                <a:cubicBezTo>
                  <a:pt x="0" y="100542"/>
                  <a:pt x="56092" y="106892"/>
                  <a:pt x="94192" y="130175"/>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20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down)">
                                      <p:cBhvr>
                                        <p:cTn id="2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9"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plain_view.jpg"/>
          <p:cNvPicPr>
            <a:picLocks noGrp="1" noChangeAspect="1"/>
          </p:cNvPicPr>
          <p:nvPr>
            <p:ph sz="half" idx="1"/>
          </p:nvPr>
        </p:nvPicPr>
        <p:blipFill>
          <a:blip r:embed="rId3" cstate="print"/>
          <a:srcRect l="33334" r="43939" b="63711"/>
          <a:stretch>
            <a:fillRect/>
          </a:stretch>
        </p:blipFill>
        <p:spPr>
          <a:xfrm>
            <a:off x="762000" y="1523999"/>
            <a:ext cx="3266814" cy="5334001"/>
          </a:xfrm>
        </p:spPr>
      </p:pic>
      <p:sp>
        <p:nvSpPr>
          <p:cNvPr id="5" name="Title 4"/>
          <p:cNvSpPr>
            <a:spLocks noGrp="1"/>
          </p:cNvSpPr>
          <p:nvPr>
            <p:ph type="title"/>
          </p:nvPr>
        </p:nvSpPr>
        <p:spPr>
          <a:xfrm>
            <a:off x="4114800" y="152400"/>
            <a:ext cx="4953000" cy="1143000"/>
          </a:xfrm>
        </p:spPr>
        <p:txBody>
          <a:bodyPr>
            <a:normAutofit/>
          </a:bodyPr>
          <a:lstStyle/>
          <a:p>
            <a:r>
              <a:rPr lang="en-US" sz="2800" b="1" dirty="0" smtClean="0"/>
              <a:t>Proximal Features of the HUMERUS</a:t>
            </a:r>
            <a:endParaRPr lang="en-US" sz="2800" b="1" dirty="0"/>
          </a:p>
        </p:txBody>
      </p:sp>
      <p:sp>
        <p:nvSpPr>
          <p:cNvPr id="6" name="Content Placeholder 5"/>
          <p:cNvSpPr>
            <a:spLocks noGrp="1"/>
          </p:cNvSpPr>
          <p:nvPr>
            <p:ph sz="half" idx="2"/>
          </p:nvPr>
        </p:nvSpPr>
        <p:spPr>
          <a:xfrm>
            <a:off x="4343400" y="1295400"/>
            <a:ext cx="4572000" cy="5181600"/>
          </a:xfrm>
        </p:spPr>
        <p:txBody>
          <a:bodyPr>
            <a:noAutofit/>
          </a:bodyPr>
          <a:lstStyle/>
          <a:p>
            <a:pPr marL="0" indent="0">
              <a:buNone/>
            </a:pPr>
            <a:r>
              <a:rPr lang="en-US" sz="1600" dirty="0" smtClean="0"/>
              <a:t> The proximal end of the humerus has a </a:t>
            </a:r>
            <a:r>
              <a:rPr lang="en-US" sz="1600" b="1" dirty="0" smtClean="0">
                <a:solidFill>
                  <a:schemeClr val="accent3">
                    <a:lumMod val="75000"/>
                  </a:schemeClr>
                </a:solidFill>
              </a:rPr>
              <a:t>head</a:t>
            </a:r>
            <a:r>
              <a:rPr lang="en-US" sz="1600" dirty="0" smtClean="0"/>
              <a:t> that articulates with the </a:t>
            </a:r>
            <a:r>
              <a:rPr lang="en-US" sz="1600" dirty="0" err="1" smtClean="0"/>
              <a:t>glenoid</a:t>
            </a:r>
            <a:r>
              <a:rPr lang="en-US" sz="1600" dirty="0" smtClean="0"/>
              <a:t> cavity of the scapula. This smooth surface of the head is covered with </a:t>
            </a:r>
            <a:r>
              <a:rPr lang="en-US" sz="1600" dirty="0" err="1" smtClean="0"/>
              <a:t>articular</a:t>
            </a:r>
            <a:r>
              <a:rPr lang="en-US" sz="1600" dirty="0" smtClean="0"/>
              <a:t> cartilage and bordered by a groove called the </a:t>
            </a:r>
            <a:r>
              <a:rPr lang="en-US" sz="1600" b="1" dirty="0" smtClean="0"/>
              <a:t>anatomical neck </a:t>
            </a:r>
            <a:r>
              <a:rPr lang="en-US" sz="1600" dirty="0" smtClean="0"/>
              <a:t>and</a:t>
            </a:r>
            <a:r>
              <a:rPr lang="en-US" sz="1600" dirty="0" smtClean="0">
                <a:solidFill>
                  <a:srgbClr val="0070C0"/>
                </a:solidFill>
              </a:rPr>
              <a:t> </a:t>
            </a:r>
            <a:r>
              <a:rPr lang="en-US" sz="1600" b="1" dirty="0" smtClean="0">
                <a:solidFill>
                  <a:schemeClr val="accent6">
                    <a:lumMod val="75000"/>
                  </a:schemeClr>
                </a:solidFill>
              </a:rPr>
              <a:t>greater </a:t>
            </a:r>
            <a:r>
              <a:rPr lang="en-US" sz="1600" b="1" dirty="0" err="1" smtClean="0">
                <a:solidFill>
                  <a:schemeClr val="accent6">
                    <a:lumMod val="75000"/>
                  </a:schemeClr>
                </a:solidFill>
              </a:rPr>
              <a:t>tuberosity</a:t>
            </a:r>
            <a:r>
              <a:rPr lang="en-US" sz="1600" dirty="0" smtClean="0">
                <a:solidFill>
                  <a:srgbClr val="0070C0"/>
                </a:solidFill>
              </a:rPr>
              <a:t>.</a:t>
            </a:r>
          </a:p>
          <a:p>
            <a:pPr marL="0" indent="0">
              <a:buNone/>
            </a:pPr>
            <a:endParaRPr lang="en-US" sz="1600" dirty="0" smtClean="0"/>
          </a:p>
          <a:p>
            <a:pPr marL="0" indent="0">
              <a:buNone/>
            </a:pPr>
            <a:r>
              <a:rPr lang="en-US" sz="1600" dirty="0" err="1" smtClean="0"/>
              <a:t>Articular</a:t>
            </a:r>
            <a:r>
              <a:rPr lang="en-US" sz="1600" dirty="0" smtClean="0"/>
              <a:t> cartilage is white and glossy,  and has a rubbery consistency.  This slippery surface allows for surfaces to move with little friction and prevent damage to surrounding tissue. In the shoulder, </a:t>
            </a:r>
            <a:r>
              <a:rPr lang="en-US" sz="1600" dirty="0" err="1" smtClean="0"/>
              <a:t>articular</a:t>
            </a:r>
            <a:r>
              <a:rPr lang="en-US" sz="1600" dirty="0" smtClean="0"/>
              <a:t> cartilage covers the head of the humerus and the socket area of the </a:t>
            </a:r>
            <a:r>
              <a:rPr lang="en-US" sz="1600" dirty="0" err="1" smtClean="0"/>
              <a:t>glenoid</a:t>
            </a:r>
            <a:r>
              <a:rPr lang="en-US" sz="1600" dirty="0" smtClean="0"/>
              <a:t> (</a:t>
            </a:r>
            <a:r>
              <a:rPr lang="en-US" sz="1600" dirty="0" err="1" smtClean="0"/>
              <a:t>glenoid</a:t>
            </a:r>
            <a:r>
              <a:rPr lang="en-US" sz="1600" dirty="0" smtClean="0"/>
              <a:t> </a:t>
            </a:r>
            <a:r>
              <a:rPr lang="en-US" sz="1600" dirty="0" err="1" smtClean="0"/>
              <a:t>fossa</a:t>
            </a:r>
            <a:r>
              <a:rPr lang="en-US" sz="1600" dirty="0" smtClean="0"/>
              <a:t>) on the scapula.</a:t>
            </a:r>
          </a:p>
          <a:p>
            <a:pPr marL="0" indent="0">
              <a:buNone/>
            </a:pPr>
            <a:endParaRPr lang="en-US" sz="1600" dirty="0" smtClean="0"/>
          </a:p>
          <a:p>
            <a:pPr marL="0" indent="0">
              <a:buNone/>
            </a:pPr>
            <a:r>
              <a:rPr lang="en-US" sz="1600" dirty="0" smtClean="0"/>
              <a:t> The </a:t>
            </a:r>
            <a:r>
              <a:rPr lang="en-US" sz="1600" b="1" dirty="0" smtClean="0"/>
              <a:t>surgical neck </a:t>
            </a:r>
            <a:r>
              <a:rPr lang="en-US" sz="1600" dirty="0" smtClean="0"/>
              <a:t>is located just above the shaft of the humerus. This narrowing of the bone is distal to the tubercles at the transition from the head to the shaft.</a:t>
            </a:r>
          </a:p>
          <a:p>
            <a:pPr marL="0" indent="0">
              <a:buNone/>
            </a:pPr>
            <a:endParaRPr lang="en-US" sz="1600" dirty="0" smtClean="0"/>
          </a:p>
        </p:txBody>
      </p:sp>
      <p:sp>
        <p:nvSpPr>
          <p:cNvPr id="15" name="TextBox 14"/>
          <p:cNvSpPr txBox="1"/>
          <p:nvPr/>
        </p:nvSpPr>
        <p:spPr>
          <a:xfrm>
            <a:off x="1524000" y="76200"/>
            <a:ext cx="1905000" cy="646331"/>
          </a:xfrm>
          <a:prstGeom prst="rect">
            <a:avLst/>
          </a:prstGeom>
          <a:noFill/>
        </p:spPr>
        <p:txBody>
          <a:bodyPr wrap="square" rtlCol="0">
            <a:spAutoFit/>
          </a:bodyPr>
          <a:lstStyle/>
          <a:p>
            <a:r>
              <a:rPr lang="en-US" b="1" dirty="0" smtClean="0"/>
              <a:t>Right </a:t>
            </a:r>
            <a:r>
              <a:rPr lang="en-US" b="1" dirty="0" err="1" smtClean="0"/>
              <a:t>Humerus</a:t>
            </a:r>
            <a:r>
              <a:rPr lang="en-US" b="1" dirty="0" smtClean="0"/>
              <a:t>: </a:t>
            </a:r>
          </a:p>
          <a:p>
            <a:r>
              <a:rPr lang="en-US" b="1" dirty="0" smtClean="0"/>
              <a:t>Posterior View</a:t>
            </a:r>
            <a:endParaRPr lang="en-US" b="1" dirty="0"/>
          </a:p>
        </p:txBody>
      </p:sp>
      <p:grpSp>
        <p:nvGrpSpPr>
          <p:cNvPr id="46" name="Group 45"/>
          <p:cNvGrpSpPr/>
          <p:nvPr/>
        </p:nvGrpSpPr>
        <p:grpSpPr>
          <a:xfrm>
            <a:off x="76200" y="3810001"/>
            <a:ext cx="3276600" cy="1371600"/>
            <a:chOff x="1631092" y="1389062"/>
            <a:chExt cx="1416908" cy="593124"/>
          </a:xfrm>
        </p:grpSpPr>
        <p:sp>
          <p:nvSpPr>
            <p:cNvPr id="33" name="TextBox 32"/>
            <p:cNvSpPr txBox="1"/>
            <p:nvPr/>
          </p:nvSpPr>
          <p:spPr>
            <a:xfrm>
              <a:off x="1631092" y="1822475"/>
              <a:ext cx="691978" cy="159711"/>
            </a:xfrm>
            <a:prstGeom prst="rect">
              <a:avLst/>
            </a:prstGeom>
            <a:noFill/>
          </p:spPr>
          <p:txBody>
            <a:bodyPr wrap="square" rtlCol="0">
              <a:spAutoFit/>
            </a:bodyPr>
            <a:lstStyle/>
            <a:p>
              <a:r>
                <a:rPr lang="en-US" dirty="0" smtClean="0"/>
                <a:t>Surgical neck</a:t>
              </a:r>
              <a:endParaRPr lang="en-US" dirty="0"/>
            </a:p>
          </p:txBody>
        </p:sp>
        <p:grpSp>
          <p:nvGrpSpPr>
            <p:cNvPr id="35" name="Group 34"/>
            <p:cNvGrpSpPr/>
            <p:nvPr/>
          </p:nvGrpSpPr>
          <p:grpSpPr>
            <a:xfrm>
              <a:off x="2057400" y="1389062"/>
              <a:ext cx="990600" cy="439738"/>
              <a:chOff x="2057400" y="1389062"/>
              <a:chExt cx="990600" cy="439738"/>
            </a:xfrm>
          </p:grpSpPr>
          <p:sp>
            <p:nvSpPr>
              <p:cNvPr id="16" name="Freeform 15"/>
              <p:cNvSpPr/>
              <p:nvPr/>
            </p:nvSpPr>
            <p:spPr>
              <a:xfrm>
                <a:off x="2144712" y="1389062"/>
                <a:ext cx="903288" cy="287338"/>
              </a:xfrm>
              <a:custGeom>
                <a:avLst/>
                <a:gdLst>
                  <a:gd name="connsiteX0" fmla="*/ 129117 w 979488"/>
                  <a:gd name="connsiteY0" fmla="*/ 158750 h 287338"/>
                  <a:gd name="connsiteX1" fmla="*/ 78317 w 979488"/>
                  <a:gd name="connsiteY1" fmla="*/ 285750 h 287338"/>
                  <a:gd name="connsiteX2" fmla="*/ 599017 w 979488"/>
                  <a:gd name="connsiteY2" fmla="*/ 168275 h 287338"/>
                  <a:gd name="connsiteX3" fmla="*/ 935567 w 979488"/>
                  <a:gd name="connsiteY3" fmla="*/ 28575 h 287338"/>
                  <a:gd name="connsiteX4" fmla="*/ 862542 w 979488"/>
                  <a:gd name="connsiteY4" fmla="*/ 0 h 287338"/>
                  <a:gd name="connsiteX5" fmla="*/ 862542 w 979488"/>
                  <a:gd name="connsiteY5" fmla="*/ 0 h 28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488" h="287338">
                    <a:moveTo>
                      <a:pt x="129117" y="158750"/>
                    </a:moveTo>
                    <a:cubicBezTo>
                      <a:pt x="64558" y="221456"/>
                      <a:pt x="0" y="284163"/>
                      <a:pt x="78317" y="285750"/>
                    </a:cubicBezTo>
                    <a:cubicBezTo>
                      <a:pt x="156634" y="287338"/>
                      <a:pt x="456142" y="211137"/>
                      <a:pt x="599017" y="168275"/>
                    </a:cubicBezTo>
                    <a:cubicBezTo>
                      <a:pt x="741892" y="125413"/>
                      <a:pt x="891646" y="56621"/>
                      <a:pt x="935567" y="28575"/>
                    </a:cubicBezTo>
                    <a:cubicBezTo>
                      <a:pt x="979488" y="529"/>
                      <a:pt x="862542" y="0"/>
                      <a:pt x="862542" y="0"/>
                    </a:cubicBezTo>
                    <a:lnTo>
                      <a:pt x="862542" y="0"/>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5" name="Straight Connector 24"/>
              <p:cNvCxnSpPr>
                <a:endCxn id="16" idx="1"/>
              </p:cNvCxnSpPr>
              <p:nvPr/>
            </p:nvCxnSpPr>
            <p:spPr>
              <a:xfrm flipV="1">
                <a:off x="2057400" y="1674812"/>
                <a:ext cx="159536" cy="1539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40" name="Group 39"/>
          <p:cNvGrpSpPr/>
          <p:nvPr/>
        </p:nvGrpSpPr>
        <p:grpSpPr>
          <a:xfrm>
            <a:off x="1" y="2315130"/>
            <a:ext cx="3047998" cy="1952070"/>
            <a:chOff x="1583432" y="797897"/>
            <a:chExt cx="1302643" cy="834269"/>
          </a:xfrm>
        </p:grpSpPr>
        <p:sp>
          <p:nvSpPr>
            <p:cNvPr id="30" name="TextBox 29"/>
            <p:cNvSpPr txBox="1"/>
            <p:nvPr/>
          </p:nvSpPr>
          <p:spPr>
            <a:xfrm>
              <a:off x="1583432" y="1355939"/>
              <a:ext cx="651322" cy="276227"/>
            </a:xfrm>
            <a:prstGeom prst="rect">
              <a:avLst/>
            </a:prstGeom>
            <a:noFill/>
          </p:spPr>
          <p:txBody>
            <a:bodyPr wrap="square" rtlCol="0">
              <a:spAutoFit/>
            </a:bodyPr>
            <a:lstStyle/>
            <a:p>
              <a:r>
                <a:rPr lang="en-US" dirty="0" smtClean="0"/>
                <a:t>Anatomical neck</a:t>
              </a:r>
              <a:endParaRPr lang="en-US" dirty="0"/>
            </a:p>
          </p:txBody>
        </p:sp>
        <p:grpSp>
          <p:nvGrpSpPr>
            <p:cNvPr id="32" name="Group 31"/>
            <p:cNvGrpSpPr/>
            <p:nvPr/>
          </p:nvGrpSpPr>
          <p:grpSpPr>
            <a:xfrm>
              <a:off x="1981200" y="797897"/>
              <a:ext cx="904875" cy="745067"/>
              <a:chOff x="1981200" y="797897"/>
              <a:chExt cx="904875" cy="745067"/>
            </a:xfrm>
          </p:grpSpPr>
          <p:sp>
            <p:nvSpPr>
              <p:cNvPr id="17" name="Freeform 16"/>
              <p:cNvSpPr/>
              <p:nvPr/>
            </p:nvSpPr>
            <p:spPr>
              <a:xfrm>
                <a:off x="2100263" y="797897"/>
                <a:ext cx="785812" cy="745067"/>
              </a:xfrm>
              <a:custGeom>
                <a:avLst/>
                <a:gdLst>
                  <a:gd name="connsiteX0" fmla="*/ 65087 w 785812"/>
                  <a:gd name="connsiteY0" fmla="*/ 657225 h 745067"/>
                  <a:gd name="connsiteX1" fmla="*/ 52387 w 785812"/>
                  <a:gd name="connsiteY1" fmla="*/ 720725 h 745067"/>
                  <a:gd name="connsiteX2" fmla="*/ 379412 w 785812"/>
                  <a:gd name="connsiteY2" fmla="*/ 511175 h 745067"/>
                  <a:gd name="connsiteX3" fmla="*/ 652462 w 785812"/>
                  <a:gd name="connsiteY3" fmla="*/ 206375 h 745067"/>
                  <a:gd name="connsiteX4" fmla="*/ 776287 w 785812"/>
                  <a:gd name="connsiteY4" fmla="*/ 25400 h 745067"/>
                  <a:gd name="connsiteX5" fmla="*/ 709612 w 785812"/>
                  <a:gd name="connsiteY5" fmla="*/ 53975 h 745067"/>
                  <a:gd name="connsiteX6" fmla="*/ 709612 w 785812"/>
                  <a:gd name="connsiteY6" fmla="*/ 53975 h 7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812" h="745067">
                    <a:moveTo>
                      <a:pt x="65087" y="657225"/>
                    </a:moveTo>
                    <a:cubicBezTo>
                      <a:pt x="32543" y="701146"/>
                      <a:pt x="0" y="745067"/>
                      <a:pt x="52387" y="720725"/>
                    </a:cubicBezTo>
                    <a:cubicBezTo>
                      <a:pt x="104774" y="696383"/>
                      <a:pt x="279400" y="596900"/>
                      <a:pt x="379412" y="511175"/>
                    </a:cubicBezTo>
                    <a:cubicBezTo>
                      <a:pt x="479424" y="425450"/>
                      <a:pt x="586316" y="287338"/>
                      <a:pt x="652462" y="206375"/>
                    </a:cubicBezTo>
                    <a:cubicBezTo>
                      <a:pt x="718608" y="125413"/>
                      <a:pt x="766762" y="50800"/>
                      <a:pt x="776287" y="25400"/>
                    </a:cubicBezTo>
                    <a:cubicBezTo>
                      <a:pt x="785812" y="0"/>
                      <a:pt x="709612" y="53975"/>
                      <a:pt x="709612" y="53975"/>
                    </a:cubicBezTo>
                    <a:lnTo>
                      <a:pt x="709612" y="53975"/>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8" name="Straight Connector 27"/>
              <p:cNvCxnSpPr>
                <a:endCxn id="17" idx="1"/>
              </p:cNvCxnSpPr>
              <p:nvPr/>
            </p:nvCxnSpPr>
            <p:spPr>
              <a:xfrm flipV="1">
                <a:off x="1981200" y="1518622"/>
                <a:ext cx="171450" cy="53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45" name="Group 44"/>
          <p:cNvGrpSpPr/>
          <p:nvPr/>
        </p:nvGrpSpPr>
        <p:grpSpPr>
          <a:xfrm>
            <a:off x="990601" y="914400"/>
            <a:ext cx="1828800" cy="2743200"/>
            <a:chOff x="990601" y="914400"/>
            <a:chExt cx="1828800" cy="2743200"/>
          </a:xfrm>
        </p:grpSpPr>
        <p:sp>
          <p:nvSpPr>
            <p:cNvPr id="10" name="TextBox 9"/>
            <p:cNvSpPr txBox="1"/>
            <p:nvPr/>
          </p:nvSpPr>
          <p:spPr>
            <a:xfrm>
              <a:off x="1219200" y="914400"/>
              <a:ext cx="1524000" cy="646331"/>
            </a:xfrm>
            <a:prstGeom prst="rect">
              <a:avLst/>
            </a:prstGeom>
            <a:noFill/>
          </p:spPr>
          <p:txBody>
            <a:bodyPr wrap="square" rtlCol="0">
              <a:spAutoFit/>
            </a:bodyPr>
            <a:lstStyle/>
            <a:p>
              <a:r>
                <a:rPr lang="en-US" dirty="0" smtClean="0"/>
                <a:t>Head of </a:t>
              </a:r>
              <a:r>
                <a:rPr lang="en-US" dirty="0" err="1" smtClean="0"/>
                <a:t>Humerus</a:t>
              </a:r>
              <a:endParaRPr lang="en-US" dirty="0"/>
            </a:p>
          </p:txBody>
        </p:sp>
        <p:sp>
          <p:nvSpPr>
            <p:cNvPr id="21" name="Freeform 20"/>
            <p:cNvSpPr/>
            <p:nvPr/>
          </p:nvSpPr>
          <p:spPr>
            <a:xfrm>
              <a:off x="990601" y="2081341"/>
              <a:ext cx="1828800" cy="1576259"/>
            </a:xfrm>
            <a:custGeom>
              <a:avLst/>
              <a:gdLst>
                <a:gd name="connsiteX0" fmla="*/ 772054 w 781050"/>
                <a:gd name="connsiteY0" fmla="*/ 148696 h 702733"/>
                <a:gd name="connsiteX1" fmla="*/ 676804 w 781050"/>
                <a:gd name="connsiteY1" fmla="*/ 72496 h 702733"/>
                <a:gd name="connsiteX2" fmla="*/ 572029 w 781050"/>
                <a:gd name="connsiteY2" fmla="*/ 21696 h 702733"/>
                <a:gd name="connsiteX3" fmla="*/ 410104 w 781050"/>
                <a:gd name="connsiteY3" fmla="*/ 5821 h 702733"/>
                <a:gd name="connsiteX4" fmla="*/ 270404 w 781050"/>
                <a:gd name="connsiteY4" fmla="*/ 56621 h 702733"/>
                <a:gd name="connsiteX5" fmla="*/ 159279 w 781050"/>
                <a:gd name="connsiteY5" fmla="*/ 135996 h 702733"/>
                <a:gd name="connsiteX6" fmla="*/ 64029 w 781050"/>
                <a:gd name="connsiteY6" fmla="*/ 259821 h 702733"/>
                <a:gd name="connsiteX7" fmla="*/ 6879 w 781050"/>
                <a:gd name="connsiteY7" fmla="*/ 437621 h 702733"/>
                <a:gd name="connsiteX8" fmla="*/ 22754 w 781050"/>
                <a:gd name="connsiteY8" fmla="*/ 618596 h 702733"/>
                <a:gd name="connsiteX9" fmla="*/ 54504 w 781050"/>
                <a:gd name="connsiteY9" fmla="*/ 691621 h 702733"/>
                <a:gd name="connsiteX10" fmla="*/ 130704 w 781050"/>
                <a:gd name="connsiteY10" fmla="*/ 685271 h 702733"/>
                <a:gd name="connsiteX11" fmla="*/ 200554 w 781050"/>
                <a:gd name="connsiteY11" fmla="*/ 637646 h 702733"/>
                <a:gd name="connsiteX12" fmla="*/ 267229 w 781050"/>
                <a:gd name="connsiteY12" fmla="*/ 590021 h 702733"/>
                <a:gd name="connsiteX13" fmla="*/ 362479 w 781050"/>
                <a:gd name="connsiteY13" fmla="*/ 558271 h 702733"/>
                <a:gd name="connsiteX14" fmla="*/ 460904 w 781050"/>
                <a:gd name="connsiteY14" fmla="*/ 501121 h 702733"/>
                <a:gd name="connsiteX15" fmla="*/ 514879 w 781050"/>
                <a:gd name="connsiteY15" fmla="*/ 418571 h 702733"/>
                <a:gd name="connsiteX16" fmla="*/ 521229 w 781050"/>
                <a:gd name="connsiteY16" fmla="*/ 313796 h 702733"/>
                <a:gd name="connsiteX17" fmla="*/ 594254 w 781050"/>
                <a:gd name="connsiteY17" fmla="*/ 215371 h 702733"/>
                <a:gd name="connsiteX18" fmla="*/ 708554 w 781050"/>
                <a:gd name="connsiteY18" fmla="*/ 189971 h 702733"/>
                <a:gd name="connsiteX19" fmla="*/ 730779 w 781050"/>
                <a:gd name="connsiteY19" fmla="*/ 186796 h 702733"/>
                <a:gd name="connsiteX20" fmla="*/ 772054 w 781050"/>
                <a:gd name="connsiteY20" fmla="*/ 148696 h 702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50" h="702733">
                  <a:moveTo>
                    <a:pt x="772054" y="148696"/>
                  </a:moveTo>
                  <a:cubicBezTo>
                    <a:pt x="763058" y="129646"/>
                    <a:pt x="710141" y="93663"/>
                    <a:pt x="676804" y="72496"/>
                  </a:cubicBezTo>
                  <a:cubicBezTo>
                    <a:pt x="643467" y="51329"/>
                    <a:pt x="616479" y="32809"/>
                    <a:pt x="572029" y="21696"/>
                  </a:cubicBezTo>
                  <a:cubicBezTo>
                    <a:pt x="527579" y="10583"/>
                    <a:pt x="460375" y="0"/>
                    <a:pt x="410104" y="5821"/>
                  </a:cubicBezTo>
                  <a:cubicBezTo>
                    <a:pt x="359833" y="11642"/>
                    <a:pt x="312208" y="34925"/>
                    <a:pt x="270404" y="56621"/>
                  </a:cubicBezTo>
                  <a:cubicBezTo>
                    <a:pt x="228600" y="78317"/>
                    <a:pt x="193675" y="102129"/>
                    <a:pt x="159279" y="135996"/>
                  </a:cubicBezTo>
                  <a:cubicBezTo>
                    <a:pt x="124883" y="169863"/>
                    <a:pt x="89429" y="209550"/>
                    <a:pt x="64029" y="259821"/>
                  </a:cubicBezTo>
                  <a:cubicBezTo>
                    <a:pt x="38629" y="310092"/>
                    <a:pt x="13758" y="377825"/>
                    <a:pt x="6879" y="437621"/>
                  </a:cubicBezTo>
                  <a:cubicBezTo>
                    <a:pt x="0" y="497417"/>
                    <a:pt x="14817" y="576263"/>
                    <a:pt x="22754" y="618596"/>
                  </a:cubicBezTo>
                  <a:cubicBezTo>
                    <a:pt x="30691" y="660929"/>
                    <a:pt x="36513" y="680509"/>
                    <a:pt x="54504" y="691621"/>
                  </a:cubicBezTo>
                  <a:cubicBezTo>
                    <a:pt x="72495" y="702733"/>
                    <a:pt x="106362" y="694267"/>
                    <a:pt x="130704" y="685271"/>
                  </a:cubicBezTo>
                  <a:cubicBezTo>
                    <a:pt x="155046" y="676275"/>
                    <a:pt x="177800" y="653521"/>
                    <a:pt x="200554" y="637646"/>
                  </a:cubicBezTo>
                  <a:cubicBezTo>
                    <a:pt x="223308" y="621771"/>
                    <a:pt x="240242" y="603250"/>
                    <a:pt x="267229" y="590021"/>
                  </a:cubicBezTo>
                  <a:cubicBezTo>
                    <a:pt x="294217" y="576792"/>
                    <a:pt x="330200" y="573088"/>
                    <a:pt x="362479" y="558271"/>
                  </a:cubicBezTo>
                  <a:cubicBezTo>
                    <a:pt x="394758" y="543454"/>
                    <a:pt x="435504" y="524404"/>
                    <a:pt x="460904" y="501121"/>
                  </a:cubicBezTo>
                  <a:cubicBezTo>
                    <a:pt x="486304" y="477838"/>
                    <a:pt x="504825" y="449792"/>
                    <a:pt x="514879" y="418571"/>
                  </a:cubicBezTo>
                  <a:cubicBezTo>
                    <a:pt x="524933" y="387350"/>
                    <a:pt x="508000" y="347663"/>
                    <a:pt x="521229" y="313796"/>
                  </a:cubicBezTo>
                  <a:cubicBezTo>
                    <a:pt x="534458" y="279929"/>
                    <a:pt x="563033" y="236008"/>
                    <a:pt x="594254" y="215371"/>
                  </a:cubicBezTo>
                  <a:cubicBezTo>
                    <a:pt x="625475" y="194734"/>
                    <a:pt x="685800" y="194734"/>
                    <a:pt x="708554" y="189971"/>
                  </a:cubicBezTo>
                  <a:cubicBezTo>
                    <a:pt x="731308" y="185208"/>
                    <a:pt x="716491" y="193146"/>
                    <a:pt x="730779" y="186796"/>
                  </a:cubicBezTo>
                  <a:cubicBezTo>
                    <a:pt x="745067" y="180446"/>
                    <a:pt x="781050" y="167746"/>
                    <a:pt x="772054" y="148696"/>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rot="16200000" flipH="1">
              <a:off x="1524000" y="1828802"/>
              <a:ext cx="533400" cy="761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2438401" y="877669"/>
            <a:ext cx="1828799" cy="2703731"/>
            <a:chOff x="2743201" y="-2076669"/>
            <a:chExt cx="1828799" cy="2703731"/>
          </a:xfrm>
        </p:grpSpPr>
        <p:sp>
          <p:nvSpPr>
            <p:cNvPr id="27" name="TextBox 26"/>
            <p:cNvSpPr txBox="1"/>
            <p:nvPr/>
          </p:nvSpPr>
          <p:spPr>
            <a:xfrm>
              <a:off x="3352800" y="-2076669"/>
              <a:ext cx="1219200" cy="646331"/>
            </a:xfrm>
            <a:prstGeom prst="rect">
              <a:avLst/>
            </a:prstGeom>
            <a:noFill/>
            <a:effectLst/>
          </p:spPr>
          <p:txBody>
            <a:bodyPr wrap="square" rtlCol="0">
              <a:spAutoFit/>
            </a:bodyPr>
            <a:lstStyle/>
            <a:p>
              <a:r>
                <a:rPr lang="en-US" dirty="0" smtClean="0"/>
                <a:t>Greater </a:t>
              </a:r>
              <a:r>
                <a:rPr lang="en-US" dirty="0" err="1" smtClean="0"/>
                <a:t>tuberosity</a:t>
              </a:r>
              <a:endParaRPr lang="en-US" dirty="0"/>
            </a:p>
          </p:txBody>
        </p:sp>
        <p:sp>
          <p:nvSpPr>
            <p:cNvPr id="20" name="Freeform 19"/>
            <p:cNvSpPr/>
            <p:nvPr/>
          </p:nvSpPr>
          <p:spPr>
            <a:xfrm>
              <a:off x="2743201" y="-515938"/>
              <a:ext cx="814260" cy="1143000"/>
            </a:xfrm>
            <a:custGeom>
              <a:avLst/>
              <a:gdLst>
                <a:gd name="connsiteX0" fmla="*/ 130704 w 340783"/>
                <a:gd name="connsiteY0" fmla="*/ 471488 h 478367"/>
                <a:gd name="connsiteX1" fmla="*/ 210079 w 340783"/>
                <a:gd name="connsiteY1" fmla="*/ 468313 h 478367"/>
                <a:gd name="connsiteX2" fmla="*/ 238654 w 340783"/>
                <a:gd name="connsiteY2" fmla="*/ 433388 h 478367"/>
                <a:gd name="connsiteX3" fmla="*/ 286279 w 340783"/>
                <a:gd name="connsiteY3" fmla="*/ 411163 h 478367"/>
                <a:gd name="connsiteX4" fmla="*/ 314854 w 340783"/>
                <a:gd name="connsiteY4" fmla="*/ 382588 h 478367"/>
                <a:gd name="connsiteX5" fmla="*/ 337079 w 340783"/>
                <a:gd name="connsiteY5" fmla="*/ 300038 h 478367"/>
                <a:gd name="connsiteX6" fmla="*/ 337079 w 340783"/>
                <a:gd name="connsiteY6" fmla="*/ 201613 h 478367"/>
                <a:gd name="connsiteX7" fmla="*/ 314854 w 340783"/>
                <a:gd name="connsiteY7" fmla="*/ 112713 h 478367"/>
                <a:gd name="connsiteX8" fmla="*/ 232304 w 340783"/>
                <a:gd name="connsiteY8" fmla="*/ 36513 h 478367"/>
                <a:gd name="connsiteX9" fmla="*/ 130704 w 340783"/>
                <a:gd name="connsiteY9" fmla="*/ 7938 h 478367"/>
                <a:gd name="connsiteX10" fmla="*/ 60854 w 340783"/>
                <a:gd name="connsiteY10" fmla="*/ 84138 h 478367"/>
                <a:gd name="connsiteX11" fmla="*/ 6879 w 340783"/>
                <a:gd name="connsiteY11" fmla="*/ 188913 h 478367"/>
                <a:gd name="connsiteX12" fmla="*/ 19579 w 340783"/>
                <a:gd name="connsiteY12" fmla="*/ 236538 h 478367"/>
                <a:gd name="connsiteX13" fmla="*/ 10054 w 340783"/>
                <a:gd name="connsiteY13" fmla="*/ 284163 h 478367"/>
                <a:gd name="connsiteX14" fmla="*/ 32279 w 340783"/>
                <a:gd name="connsiteY14" fmla="*/ 334963 h 478367"/>
                <a:gd name="connsiteX15" fmla="*/ 41804 w 340783"/>
                <a:gd name="connsiteY15" fmla="*/ 385763 h 478367"/>
                <a:gd name="connsiteX16" fmla="*/ 89429 w 340783"/>
                <a:gd name="connsiteY16" fmla="*/ 427038 h 478367"/>
                <a:gd name="connsiteX17" fmla="*/ 130704 w 340783"/>
                <a:gd name="connsiteY17" fmla="*/ 471488 h 47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0783" h="478367">
                  <a:moveTo>
                    <a:pt x="130704" y="471488"/>
                  </a:moveTo>
                  <a:cubicBezTo>
                    <a:pt x="150812" y="478367"/>
                    <a:pt x="192087" y="474663"/>
                    <a:pt x="210079" y="468313"/>
                  </a:cubicBezTo>
                  <a:cubicBezTo>
                    <a:pt x="228071" y="461963"/>
                    <a:pt x="225954" y="442913"/>
                    <a:pt x="238654" y="433388"/>
                  </a:cubicBezTo>
                  <a:cubicBezTo>
                    <a:pt x="251354" y="423863"/>
                    <a:pt x="273579" y="419630"/>
                    <a:pt x="286279" y="411163"/>
                  </a:cubicBezTo>
                  <a:cubicBezTo>
                    <a:pt x="298979" y="402696"/>
                    <a:pt x="306387" y="401109"/>
                    <a:pt x="314854" y="382588"/>
                  </a:cubicBezTo>
                  <a:cubicBezTo>
                    <a:pt x="323321" y="364067"/>
                    <a:pt x="333375" y="330201"/>
                    <a:pt x="337079" y="300038"/>
                  </a:cubicBezTo>
                  <a:cubicBezTo>
                    <a:pt x="340783" y="269876"/>
                    <a:pt x="340783" y="232834"/>
                    <a:pt x="337079" y="201613"/>
                  </a:cubicBezTo>
                  <a:cubicBezTo>
                    <a:pt x="333375" y="170392"/>
                    <a:pt x="332317" y="140230"/>
                    <a:pt x="314854" y="112713"/>
                  </a:cubicBezTo>
                  <a:cubicBezTo>
                    <a:pt x="297392" y="85196"/>
                    <a:pt x="262996" y="53976"/>
                    <a:pt x="232304" y="36513"/>
                  </a:cubicBezTo>
                  <a:cubicBezTo>
                    <a:pt x="201612" y="19051"/>
                    <a:pt x="159279" y="0"/>
                    <a:pt x="130704" y="7938"/>
                  </a:cubicBezTo>
                  <a:cubicBezTo>
                    <a:pt x="102129" y="15876"/>
                    <a:pt x="81491" y="53976"/>
                    <a:pt x="60854" y="84138"/>
                  </a:cubicBezTo>
                  <a:cubicBezTo>
                    <a:pt x="40217" y="114300"/>
                    <a:pt x="13758" y="163513"/>
                    <a:pt x="6879" y="188913"/>
                  </a:cubicBezTo>
                  <a:cubicBezTo>
                    <a:pt x="0" y="214313"/>
                    <a:pt x="19050" y="220663"/>
                    <a:pt x="19579" y="236538"/>
                  </a:cubicBezTo>
                  <a:cubicBezTo>
                    <a:pt x="20108" y="252413"/>
                    <a:pt x="7937" y="267759"/>
                    <a:pt x="10054" y="284163"/>
                  </a:cubicBezTo>
                  <a:cubicBezTo>
                    <a:pt x="12171" y="300567"/>
                    <a:pt x="26987" y="318030"/>
                    <a:pt x="32279" y="334963"/>
                  </a:cubicBezTo>
                  <a:cubicBezTo>
                    <a:pt x="37571" y="351896"/>
                    <a:pt x="32279" y="370417"/>
                    <a:pt x="41804" y="385763"/>
                  </a:cubicBezTo>
                  <a:cubicBezTo>
                    <a:pt x="51329" y="401109"/>
                    <a:pt x="76729" y="413809"/>
                    <a:pt x="89429" y="427038"/>
                  </a:cubicBezTo>
                  <a:cubicBezTo>
                    <a:pt x="102129" y="440267"/>
                    <a:pt x="110596" y="464609"/>
                    <a:pt x="130704" y="471488"/>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rot="5400000">
              <a:off x="3162300" y="-1011238"/>
              <a:ext cx="10668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52" name="Content Placeholder 3" descr="plain_view.jpg"/>
          <p:cNvPicPr>
            <a:picLocks noChangeAspect="1"/>
          </p:cNvPicPr>
          <p:nvPr/>
        </p:nvPicPr>
        <p:blipFill>
          <a:blip r:embed="rId3" cstate="print"/>
          <a:srcRect l="33333" r="45455"/>
          <a:stretch>
            <a:fillRect/>
          </a:stretch>
        </p:blipFill>
        <p:spPr>
          <a:xfrm>
            <a:off x="228600" y="158112"/>
            <a:ext cx="457200" cy="2204088"/>
          </a:xfrm>
          <a:prstGeom prst="rect">
            <a:avLst/>
          </a:prstGeom>
        </p:spPr>
      </p:pic>
      <p:sp>
        <p:nvSpPr>
          <p:cNvPr id="53" name="Rectangle 52"/>
          <p:cNvSpPr/>
          <p:nvPr/>
        </p:nvSpPr>
        <p:spPr>
          <a:xfrm>
            <a:off x="152400" y="234312"/>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20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20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up)">
                                      <p:cBhvr>
                                        <p:cTn id="17" dur="20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2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superficial_veins.jpg"/>
          <p:cNvPicPr>
            <a:picLocks noGrp="1" noChangeAspect="1"/>
          </p:cNvPicPr>
          <p:nvPr>
            <p:ph sz="half" idx="1"/>
          </p:nvPr>
        </p:nvPicPr>
        <p:blipFill>
          <a:blip r:embed="rId2" cstate="print"/>
          <a:stretch>
            <a:fillRect/>
          </a:stretch>
        </p:blipFill>
        <p:spPr>
          <a:xfrm>
            <a:off x="-1143000" y="762000"/>
            <a:ext cx="5943600" cy="5943600"/>
          </a:xfrm>
        </p:spPr>
      </p:pic>
      <p:sp>
        <p:nvSpPr>
          <p:cNvPr id="2" name="Title 1"/>
          <p:cNvSpPr>
            <a:spLocks noGrp="1"/>
          </p:cNvSpPr>
          <p:nvPr>
            <p:ph type="title"/>
          </p:nvPr>
        </p:nvSpPr>
        <p:spPr>
          <a:xfrm>
            <a:off x="2286000" y="-152400"/>
            <a:ext cx="8229600" cy="1143000"/>
          </a:xfrm>
        </p:spPr>
        <p:txBody>
          <a:bodyPr>
            <a:normAutofit/>
          </a:bodyPr>
          <a:lstStyle/>
          <a:p>
            <a:r>
              <a:rPr lang="en-US" sz="2400" b="1" dirty="0" smtClean="0"/>
              <a:t>    Superficial Venous Drainage </a:t>
            </a:r>
            <a:br>
              <a:rPr lang="en-US" sz="2400" b="1" dirty="0" smtClean="0"/>
            </a:br>
            <a:r>
              <a:rPr lang="en-US" sz="2400" b="1" dirty="0" smtClean="0"/>
              <a:t>of the Forearm</a:t>
            </a:r>
            <a:endParaRPr lang="en-US" sz="2400" b="1" dirty="0"/>
          </a:p>
        </p:txBody>
      </p:sp>
      <p:sp>
        <p:nvSpPr>
          <p:cNvPr id="4" name="Content Placeholder 3"/>
          <p:cNvSpPr>
            <a:spLocks noGrp="1"/>
          </p:cNvSpPr>
          <p:nvPr>
            <p:ph sz="half" idx="2"/>
          </p:nvPr>
        </p:nvSpPr>
        <p:spPr>
          <a:xfrm>
            <a:off x="3962400" y="762000"/>
            <a:ext cx="5181600" cy="5638800"/>
          </a:xfrm>
        </p:spPr>
        <p:txBody>
          <a:bodyPr>
            <a:noAutofit/>
          </a:bodyPr>
          <a:lstStyle/>
          <a:p>
            <a:pPr marL="0" indent="0">
              <a:buNone/>
            </a:pPr>
            <a:r>
              <a:rPr lang="en-US" sz="1800" dirty="0" smtClean="0"/>
              <a:t>Superficial veins easily seen through the skin of most people and are larger in diameter than the deep veins.</a:t>
            </a:r>
          </a:p>
          <a:p>
            <a:pPr marL="0" indent="0">
              <a:buNone/>
            </a:pPr>
            <a:endParaRPr lang="en-US" sz="1800" dirty="0" smtClean="0"/>
          </a:p>
          <a:p>
            <a:pPr marL="0" indent="0">
              <a:buNone/>
            </a:pPr>
            <a:r>
              <a:rPr lang="en-US" sz="1800" b="1" dirty="0" smtClean="0">
                <a:solidFill>
                  <a:srgbClr val="0070C0"/>
                </a:solidFill>
              </a:rPr>
              <a:t>Cephalic vein </a:t>
            </a:r>
            <a:r>
              <a:rPr lang="en-US" sz="1800" dirty="0" smtClean="0"/>
              <a:t>arises from the lateral side of the dorsal venous arch, winds around the radius as it travels up the forearm. (IV fluids often administered here).</a:t>
            </a:r>
          </a:p>
          <a:p>
            <a:pPr marL="0" indent="0">
              <a:buNone/>
            </a:pPr>
            <a:endParaRPr lang="en-US" sz="1800" dirty="0" smtClean="0"/>
          </a:p>
          <a:p>
            <a:pPr marL="0" indent="0">
              <a:buNone/>
            </a:pPr>
            <a:r>
              <a:rPr lang="en-US" sz="1800" b="1" dirty="0" err="1" smtClean="0">
                <a:solidFill>
                  <a:srgbClr val="0070C0"/>
                </a:solidFill>
              </a:rPr>
              <a:t>Basilic</a:t>
            </a:r>
            <a:r>
              <a:rPr lang="en-US" sz="1800" b="1" dirty="0" smtClean="0">
                <a:solidFill>
                  <a:srgbClr val="0070C0"/>
                </a:solidFill>
              </a:rPr>
              <a:t> vein </a:t>
            </a:r>
            <a:r>
              <a:rPr lang="en-US" sz="1800" dirty="0" smtClean="0"/>
              <a:t>arises from the medial side of the dorsal venous arch, travels the posterior aspect of the forearm.</a:t>
            </a:r>
          </a:p>
          <a:p>
            <a:pPr marL="0" indent="0">
              <a:buNone/>
            </a:pPr>
            <a:endParaRPr lang="en-US" sz="1800" dirty="0" smtClean="0"/>
          </a:p>
          <a:p>
            <a:pPr marL="0" indent="0">
              <a:buNone/>
            </a:pPr>
            <a:r>
              <a:rPr lang="en-US" sz="1800" b="1" dirty="0" smtClean="0">
                <a:solidFill>
                  <a:srgbClr val="0070C0"/>
                </a:solidFill>
              </a:rPr>
              <a:t>Median </a:t>
            </a:r>
            <a:r>
              <a:rPr lang="en-US" sz="1800" b="1" dirty="0" err="1" smtClean="0">
                <a:solidFill>
                  <a:srgbClr val="0070C0"/>
                </a:solidFill>
              </a:rPr>
              <a:t>Cubital</a:t>
            </a:r>
            <a:r>
              <a:rPr lang="en-US" sz="1800" b="1" dirty="0" smtClean="0">
                <a:solidFill>
                  <a:srgbClr val="0070C0"/>
                </a:solidFill>
              </a:rPr>
              <a:t> Vein </a:t>
            </a:r>
            <a:r>
              <a:rPr lang="en-US" sz="1800" dirty="0" smtClean="0"/>
              <a:t>is a short bridge between the cephalic and </a:t>
            </a:r>
            <a:r>
              <a:rPr lang="en-US" sz="1800" dirty="0" err="1" smtClean="0"/>
              <a:t>basilic</a:t>
            </a:r>
            <a:r>
              <a:rPr lang="en-US" sz="1800" dirty="0" smtClean="0"/>
              <a:t> vein that obliquely crosses the </a:t>
            </a:r>
            <a:r>
              <a:rPr lang="en-US" sz="1800" dirty="0" err="1" smtClean="0"/>
              <a:t>cubital</a:t>
            </a:r>
            <a:r>
              <a:rPr lang="en-US" sz="1800" dirty="0" smtClean="0"/>
              <a:t> </a:t>
            </a:r>
            <a:r>
              <a:rPr lang="en-US" sz="1800" dirty="0" err="1" smtClean="0"/>
              <a:t>fossa</a:t>
            </a:r>
            <a:r>
              <a:rPr lang="en-US" sz="1800" dirty="0" smtClean="0"/>
              <a:t>.</a:t>
            </a:r>
          </a:p>
          <a:p>
            <a:pPr marL="0" indent="0">
              <a:buNone/>
            </a:pPr>
            <a:endParaRPr lang="en-US" sz="1800" b="1" dirty="0" smtClean="0"/>
          </a:p>
          <a:p>
            <a:pPr marL="0" indent="0">
              <a:buNone/>
            </a:pPr>
            <a:r>
              <a:rPr lang="en-US" sz="1800" b="1" dirty="0" smtClean="0">
                <a:solidFill>
                  <a:srgbClr val="0070C0"/>
                </a:solidFill>
              </a:rPr>
              <a:t>Median </a:t>
            </a:r>
            <a:r>
              <a:rPr lang="en-US" sz="1800" b="1" dirty="0" err="1" smtClean="0">
                <a:solidFill>
                  <a:srgbClr val="0070C0"/>
                </a:solidFill>
              </a:rPr>
              <a:t>Antebrachial</a:t>
            </a:r>
            <a:r>
              <a:rPr lang="en-US" sz="1800" b="1" dirty="0" smtClean="0">
                <a:solidFill>
                  <a:srgbClr val="0070C0"/>
                </a:solidFill>
              </a:rPr>
              <a:t> vein </a:t>
            </a:r>
            <a:r>
              <a:rPr lang="en-US" sz="1800" dirty="0" smtClean="0"/>
              <a:t>originates near the base of the thumb, then it will travel up the forearm between the radial and </a:t>
            </a:r>
            <a:r>
              <a:rPr lang="en-US" sz="1800" dirty="0" err="1" smtClean="0"/>
              <a:t>ulnar</a:t>
            </a:r>
            <a:r>
              <a:rPr lang="en-US" sz="1800" dirty="0" smtClean="0"/>
              <a:t> veins.</a:t>
            </a:r>
            <a:endParaRPr lang="en-US" sz="1800" u="sng" dirty="0"/>
          </a:p>
        </p:txBody>
      </p:sp>
      <p:grpSp>
        <p:nvGrpSpPr>
          <p:cNvPr id="17" name="Group 16"/>
          <p:cNvGrpSpPr/>
          <p:nvPr/>
        </p:nvGrpSpPr>
        <p:grpSpPr>
          <a:xfrm>
            <a:off x="228600" y="381000"/>
            <a:ext cx="1752600" cy="990600"/>
            <a:chOff x="228600" y="381000"/>
            <a:chExt cx="1752600" cy="990600"/>
          </a:xfrm>
        </p:grpSpPr>
        <p:sp>
          <p:nvSpPr>
            <p:cNvPr id="6" name="TextBox 5"/>
            <p:cNvSpPr txBox="1"/>
            <p:nvPr/>
          </p:nvSpPr>
          <p:spPr>
            <a:xfrm>
              <a:off x="228600" y="381000"/>
              <a:ext cx="1524000" cy="369332"/>
            </a:xfrm>
            <a:prstGeom prst="rect">
              <a:avLst/>
            </a:prstGeom>
            <a:noFill/>
          </p:spPr>
          <p:txBody>
            <a:bodyPr wrap="square" rtlCol="0">
              <a:spAutoFit/>
            </a:bodyPr>
            <a:lstStyle/>
            <a:p>
              <a:r>
                <a:rPr lang="en-US" b="1" dirty="0" smtClean="0">
                  <a:solidFill>
                    <a:srgbClr val="0070C0"/>
                  </a:solidFill>
                </a:rPr>
                <a:t>Cephalic vein</a:t>
              </a:r>
              <a:endParaRPr lang="en-US" b="1" dirty="0">
                <a:solidFill>
                  <a:srgbClr val="0070C0"/>
                </a:solidFill>
              </a:endParaRPr>
            </a:p>
          </p:txBody>
        </p:sp>
        <p:cxnSp>
          <p:nvCxnSpPr>
            <p:cNvPr id="8" name="Straight Arrow Connector 7"/>
            <p:cNvCxnSpPr/>
            <p:nvPr/>
          </p:nvCxnSpPr>
          <p:spPr>
            <a:xfrm>
              <a:off x="1295400" y="762000"/>
              <a:ext cx="6858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743200" y="228600"/>
            <a:ext cx="1524000" cy="1524000"/>
            <a:chOff x="2743200" y="228600"/>
            <a:chExt cx="1524000" cy="1524000"/>
          </a:xfrm>
        </p:grpSpPr>
        <p:sp>
          <p:nvSpPr>
            <p:cNvPr id="9" name="TextBox 8"/>
            <p:cNvSpPr txBox="1"/>
            <p:nvPr/>
          </p:nvSpPr>
          <p:spPr>
            <a:xfrm>
              <a:off x="2819400" y="228600"/>
              <a:ext cx="1447800" cy="369332"/>
            </a:xfrm>
            <a:prstGeom prst="rect">
              <a:avLst/>
            </a:prstGeom>
            <a:noFill/>
          </p:spPr>
          <p:txBody>
            <a:bodyPr wrap="square" rtlCol="0">
              <a:spAutoFit/>
            </a:bodyPr>
            <a:lstStyle/>
            <a:p>
              <a:r>
                <a:rPr lang="en-US" b="1" dirty="0" err="1" smtClean="0">
                  <a:solidFill>
                    <a:srgbClr val="0070C0"/>
                  </a:solidFill>
                </a:rPr>
                <a:t>Basilic</a:t>
              </a:r>
              <a:r>
                <a:rPr lang="en-US" b="1" dirty="0" smtClean="0">
                  <a:solidFill>
                    <a:srgbClr val="0070C0"/>
                  </a:solidFill>
                </a:rPr>
                <a:t> vein</a:t>
              </a:r>
              <a:endParaRPr lang="en-US" b="1" dirty="0">
                <a:solidFill>
                  <a:srgbClr val="0070C0"/>
                </a:solidFill>
              </a:endParaRPr>
            </a:p>
          </p:txBody>
        </p:sp>
        <p:cxnSp>
          <p:nvCxnSpPr>
            <p:cNvPr id="11" name="Straight Arrow Connector 10"/>
            <p:cNvCxnSpPr/>
            <p:nvPr/>
          </p:nvCxnSpPr>
          <p:spPr>
            <a:xfrm rot="5400000">
              <a:off x="2514600" y="914400"/>
              <a:ext cx="10668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228600" y="1524000"/>
            <a:ext cx="1981200" cy="1219200"/>
            <a:chOff x="228600" y="1524000"/>
            <a:chExt cx="1981200" cy="1219200"/>
          </a:xfrm>
        </p:grpSpPr>
        <p:sp>
          <p:nvSpPr>
            <p:cNvPr id="13" name="TextBox 12"/>
            <p:cNvSpPr txBox="1"/>
            <p:nvPr/>
          </p:nvSpPr>
          <p:spPr>
            <a:xfrm>
              <a:off x="228600" y="1524000"/>
              <a:ext cx="1371600" cy="646331"/>
            </a:xfrm>
            <a:prstGeom prst="rect">
              <a:avLst/>
            </a:prstGeom>
            <a:noFill/>
          </p:spPr>
          <p:txBody>
            <a:bodyPr wrap="square" rtlCol="0">
              <a:spAutoFit/>
            </a:bodyPr>
            <a:lstStyle/>
            <a:p>
              <a:r>
                <a:rPr lang="en-US" b="1" dirty="0" smtClean="0">
                  <a:solidFill>
                    <a:srgbClr val="0070C0"/>
                  </a:solidFill>
                </a:rPr>
                <a:t>Median </a:t>
              </a:r>
              <a:r>
                <a:rPr lang="en-US" b="1" dirty="0" err="1" smtClean="0">
                  <a:solidFill>
                    <a:srgbClr val="0070C0"/>
                  </a:solidFill>
                </a:rPr>
                <a:t>cubital</a:t>
              </a:r>
              <a:r>
                <a:rPr lang="en-US" b="1" dirty="0" smtClean="0">
                  <a:solidFill>
                    <a:srgbClr val="0070C0"/>
                  </a:solidFill>
                </a:rPr>
                <a:t> vein</a:t>
              </a:r>
              <a:endParaRPr lang="en-US" b="1" dirty="0">
                <a:solidFill>
                  <a:srgbClr val="0070C0"/>
                </a:solidFill>
              </a:endParaRPr>
            </a:p>
          </p:txBody>
        </p:sp>
        <p:cxnSp>
          <p:nvCxnSpPr>
            <p:cNvPr id="15" name="Straight Arrow Connector 14"/>
            <p:cNvCxnSpPr/>
            <p:nvPr/>
          </p:nvCxnSpPr>
          <p:spPr>
            <a:xfrm>
              <a:off x="685800" y="2133600"/>
              <a:ext cx="15240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2133600" y="3581400"/>
            <a:ext cx="2362200" cy="1941731"/>
            <a:chOff x="2133600" y="3581400"/>
            <a:chExt cx="2362200" cy="1941731"/>
          </a:xfrm>
        </p:grpSpPr>
        <p:sp>
          <p:nvSpPr>
            <p:cNvPr id="16" name="TextBox 15"/>
            <p:cNvSpPr txBox="1"/>
            <p:nvPr/>
          </p:nvSpPr>
          <p:spPr>
            <a:xfrm>
              <a:off x="2514600" y="4876800"/>
              <a:ext cx="1981200" cy="646331"/>
            </a:xfrm>
            <a:prstGeom prst="rect">
              <a:avLst/>
            </a:prstGeom>
            <a:noFill/>
          </p:spPr>
          <p:txBody>
            <a:bodyPr wrap="square" rtlCol="0">
              <a:spAutoFit/>
            </a:bodyPr>
            <a:lstStyle/>
            <a:p>
              <a:r>
                <a:rPr lang="en-US" b="1" dirty="0" smtClean="0">
                  <a:solidFill>
                    <a:srgbClr val="0070C0"/>
                  </a:solidFill>
                </a:rPr>
                <a:t>Median </a:t>
              </a:r>
              <a:r>
                <a:rPr lang="en-US" b="1" dirty="0" err="1" smtClean="0">
                  <a:solidFill>
                    <a:srgbClr val="0070C0"/>
                  </a:solidFill>
                </a:rPr>
                <a:t>antebrachial</a:t>
              </a:r>
              <a:r>
                <a:rPr lang="en-US" b="1" dirty="0" smtClean="0">
                  <a:solidFill>
                    <a:srgbClr val="0070C0"/>
                  </a:solidFill>
                </a:rPr>
                <a:t> vein</a:t>
              </a:r>
              <a:endParaRPr lang="en-US" b="1" dirty="0">
                <a:solidFill>
                  <a:srgbClr val="0070C0"/>
                </a:solidFill>
              </a:endParaRPr>
            </a:p>
          </p:txBody>
        </p:sp>
        <p:cxnSp>
          <p:nvCxnSpPr>
            <p:cNvPr id="18" name="Straight Arrow Connector 17"/>
            <p:cNvCxnSpPr/>
            <p:nvPr/>
          </p:nvCxnSpPr>
          <p:spPr>
            <a:xfrm rot="16200000" flipV="1">
              <a:off x="2019300" y="3695700"/>
              <a:ext cx="1295400" cy="1066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9" name="Freeform 18"/>
          <p:cNvSpPr/>
          <p:nvPr/>
        </p:nvSpPr>
        <p:spPr>
          <a:xfrm>
            <a:off x="1477926" y="839972"/>
            <a:ext cx="669851" cy="3519377"/>
          </a:xfrm>
          <a:custGeom>
            <a:avLst/>
            <a:gdLst>
              <a:gd name="connsiteX0" fmla="*/ 669851 w 669851"/>
              <a:gd name="connsiteY0" fmla="*/ 0 h 3519377"/>
              <a:gd name="connsiteX1" fmla="*/ 648586 w 669851"/>
              <a:gd name="connsiteY1" fmla="*/ 138223 h 3519377"/>
              <a:gd name="connsiteX2" fmla="*/ 616688 w 669851"/>
              <a:gd name="connsiteY2" fmla="*/ 212651 h 3519377"/>
              <a:gd name="connsiteX3" fmla="*/ 616688 w 669851"/>
              <a:gd name="connsiteY3" fmla="*/ 297712 h 3519377"/>
              <a:gd name="connsiteX4" fmla="*/ 616688 w 669851"/>
              <a:gd name="connsiteY4" fmla="*/ 393405 h 3519377"/>
              <a:gd name="connsiteX5" fmla="*/ 616688 w 669851"/>
              <a:gd name="connsiteY5" fmla="*/ 499730 h 3519377"/>
              <a:gd name="connsiteX6" fmla="*/ 616688 w 669851"/>
              <a:gd name="connsiteY6" fmla="*/ 637954 h 3519377"/>
              <a:gd name="connsiteX7" fmla="*/ 595423 w 669851"/>
              <a:gd name="connsiteY7" fmla="*/ 797442 h 3519377"/>
              <a:gd name="connsiteX8" fmla="*/ 574158 w 669851"/>
              <a:gd name="connsiteY8" fmla="*/ 903768 h 3519377"/>
              <a:gd name="connsiteX9" fmla="*/ 552893 w 669851"/>
              <a:gd name="connsiteY9" fmla="*/ 1010093 h 3519377"/>
              <a:gd name="connsiteX10" fmla="*/ 531627 w 669851"/>
              <a:gd name="connsiteY10" fmla="*/ 1127051 h 3519377"/>
              <a:gd name="connsiteX11" fmla="*/ 520995 w 669851"/>
              <a:gd name="connsiteY11" fmla="*/ 1222744 h 3519377"/>
              <a:gd name="connsiteX12" fmla="*/ 499730 w 669851"/>
              <a:gd name="connsiteY12" fmla="*/ 1329070 h 3519377"/>
              <a:gd name="connsiteX13" fmla="*/ 499730 w 669851"/>
              <a:gd name="connsiteY13" fmla="*/ 1446028 h 3519377"/>
              <a:gd name="connsiteX14" fmla="*/ 499730 w 669851"/>
              <a:gd name="connsiteY14" fmla="*/ 1552354 h 3519377"/>
              <a:gd name="connsiteX15" fmla="*/ 499730 w 669851"/>
              <a:gd name="connsiteY15" fmla="*/ 1679944 h 3519377"/>
              <a:gd name="connsiteX16" fmla="*/ 520995 w 669851"/>
              <a:gd name="connsiteY16" fmla="*/ 1807535 h 3519377"/>
              <a:gd name="connsiteX17" fmla="*/ 531627 w 669851"/>
              <a:gd name="connsiteY17" fmla="*/ 1924493 h 3519377"/>
              <a:gd name="connsiteX18" fmla="*/ 531627 w 669851"/>
              <a:gd name="connsiteY18" fmla="*/ 2009554 h 3519377"/>
              <a:gd name="connsiteX19" fmla="*/ 499730 w 669851"/>
              <a:gd name="connsiteY19" fmla="*/ 2115879 h 3519377"/>
              <a:gd name="connsiteX20" fmla="*/ 435934 w 669851"/>
              <a:gd name="connsiteY20" fmla="*/ 2200940 h 3519377"/>
              <a:gd name="connsiteX21" fmla="*/ 382772 w 669851"/>
              <a:gd name="connsiteY21" fmla="*/ 2328530 h 3519377"/>
              <a:gd name="connsiteX22" fmla="*/ 329609 w 669851"/>
              <a:gd name="connsiteY22" fmla="*/ 2413591 h 3519377"/>
              <a:gd name="connsiteX23" fmla="*/ 265814 w 669851"/>
              <a:gd name="connsiteY23" fmla="*/ 2477386 h 3519377"/>
              <a:gd name="connsiteX24" fmla="*/ 233916 w 669851"/>
              <a:gd name="connsiteY24" fmla="*/ 2583712 h 3519377"/>
              <a:gd name="connsiteX25" fmla="*/ 223283 w 669851"/>
              <a:gd name="connsiteY25" fmla="*/ 2700670 h 3519377"/>
              <a:gd name="connsiteX26" fmla="*/ 191386 w 669851"/>
              <a:gd name="connsiteY26" fmla="*/ 2828261 h 3519377"/>
              <a:gd name="connsiteX27" fmla="*/ 191386 w 669851"/>
              <a:gd name="connsiteY27" fmla="*/ 2966484 h 3519377"/>
              <a:gd name="connsiteX28" fmla="*/ 127590 w 669851"/>
              <a:gd name="connsiteY28" fmla="*/ 3083442 h 3519377"/>
              <a:gd name="connsiteX29" fmla="*/ 63795 w 669851"/>
              <a:gd name="connsiteY29" fmla="*/ 3179135 h 3519377"/>
              <a:gd name="connsiteX30" fmla="*/ 42530 w 669851"/>
              <a:gd name="connsiteY30" fmla="*/ 3264195 h 3519377"/>
              <a:gd name="connsiteX31" fmla="*/ 10632 w 669851"/>
              <a:gd name="connsiteY31" fmla="*/ 3370521 h 3519377"/>
              <a:gd name="connsiteX32" fmla="*/ 0 w 669851"/>
              <a:gd name="connsiteY32" fmla="*/ 3519377 h 351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9851" h="3519377">
                <a:moveTo>
                  <a:pt x="669851" y="0"/>
                </a:moveTo>
                <a:cubicBezTo>
                  <a:pt x="663648" y="51390"/>
                  <a:pt x="657446" y="102781"/>
                  <a:pt x="648586" y="138223"/>
                </a:cubicBezTo>
                <a:cubicBezTo>
                  <a:pt x="639726" y="173665"/>
                  <a:pt x="622004" y="186070"/>
                  <a:pt x="616688" y="212651"/>
                </a:cubicBezTo>
                <a:cubicBezTo>
                  <a:pt x="611372" y="239233"/>
                  <a:pt x="616688" y="297712"/>
                  <a:pt x="616688" y="297712"/>
                </a:cubicBezTo>
                <a:lnTo>
                  <a:pt x="616688" y="393405"/>
                </a:lnTo>
                <a:lnTo>
                  <a:pt x="616688" y="499730"/>
                </a:lnTo>
                <a:cubicBezTo>
                  <a:pt x="616688" y="540488"/>
                  <a:pt x="620232" y="588335"/>
                  <a:pt x="616688" y="637954"/>
                </a:cubicBezTo>
                <a:cubicBezTo>
                  <a:pt x="613144" y="687573"/>
                  <a:pt x="602511" y="753140"/>
                  <a:pt x="595423" y="797442"/>
                </a:cubicBezTo>
                <a:cubicBezTo>
                  <a:pt x="588335" y="841744"/>
                  <a:pt x="574158" y="903768"/>
                  <a:pt x="574158" y="903768"/>
                </a:cubicBezTo>
                <a:cubicBezTo>
                  <a:pt x="567070" y="939210"/>
                  <a:pt x="559982" y="972879"/>
                  <a:pt x="552893" y="1010093"/>
                </a:cubicBezTo>
                <a:cubicBezTo>
                  <a:pt x="545805" y="1047307"/>
                  <a:pt x="536943" y="1091609"/>
                  <a:pt x="531627" y="1127051"/>
                </a:cubicBezTo>
                <a:cubicBezTo>
                  <a:pt x="526311" y="1162493"/>
                  <a:pt x="526311" y="1189074"/>
                  <a:pt x="520995" y="1222744"/>
                </a:cubicBezTo>
                <a:cubicBezTo>
                  <a:pt x="515679" y="1256414"/>
                  <a:pt x="503274" y="1291856"/>
                  <a:pt x="499730" y="1329070"/>
                </a:cubicBezTo>
                <a:cubicBezTo>
                  <a:pt x="496186" y="1366284"/>
                  <a:pt x="499730" y="1446028"/>
                  <a:pt x="499730" y="1446028"/>
                </a:cubicBezTo>
                <a:lnTo>
                  <a:pt x="499730" y="1552354"/>
                </a:lnTo>
                <a:cubicBezTo>
                  <a:pt x="499730" y="1591340"/>
                  <a:pt x="496186" y="1637414"/>
                  <a:pt x="499730" y="1679944"/>
                </a:cubicBezTo>
                <a:cubicBezTo>
                  <a:pt x="503274" y="1722474"/>
                  <a:pt x="515679" y="1766777"/>
                  <a:pt x="520995" y="1807535"/>
                </a:cubicBezTo>
                <a:cubicBezTo>
                  <a:pt x="526311" y="1848293"/>
                  <a:pt x="529855" y="1890823"/>
                  <a:pt x="531627" y="1924493"/>
                </a:cubicBezTo>
                <a:cubicBezTo>
                  <a:pt x="533399" y="1958163"/>
                  <a:pt x="536943" y="1977656"/>
                  <a:pt x="531627" y="2009554"/>
                </a:cubicBezTo>
                <a:cubicBezTo>
                  <a:pt x="526311" y="2041452"/>
                  <a:pt x="515679" y="2083981"/>
                  <a:pt x="499730" y="2115879"/>
                </a:cubicBezTo>
                <a:cubicBezTo>
                  <a:pt x="483781" y="2147777"/>
                  <a:pt x="455427" y="2165498"/>
                  <a:pt x="435934" y="2200940"/>
                </a:cubicBezTo>
                <a:cubicBezTo>
                  <a:pt x="416441" y="2236382"/>
                  <a:pt x="400493" y="2293088"/>
                  <a:pt x="382772" y="2328530"/>
                </a:cubicBezTo>
                <a:cubicBezTo>
                  <a:pt x="365051" y="2363972"/>
                  <a:pt x="349102" y="2388782"/>
                  <a:pt x="329609" y="2413591"/>
                </a:cubicBezTo>
                <a:cubicBezTo>
                  <a:pt x="310116" y="2438400"/>
                  <a:pt x="281763" y="2449033"/>
                  <a:pt x="265814" y="2477386"/>
                </a:cubicBezTo>
                <a:cubicBezTo>
                  <a:pt x="249865" y="2505739"/>
                  <a:pt x="241005" y="2546498"/>
                  <a:pt x="233916" y="2583712"/>
                </a:cubicBezTo>
                <a:cubicBezTo>
                  <a:pt x="226828" y="2620926"/>
                  <a:pt x="230371" y="2659912"/>
                  <a:pt x="223283" y="2700670"/>
                </a:cubicBezTo>
                <a:cubicBezTo>
                  <a:pt x="216195" y="2741428"/>
                  <a:pt x="196702" y="2783959"/>
                  <a:pt x="191386" y="2828261"/>
                </a:cubicBezTo>
                <a:cubicBezTo>
                  <a:pt x="186070" y="2872563"/>
                  <a:pt x="202019" y="2923954"/>
                  <a:pt x="191386" y="2966484"/>
                </a:cubicBezTo>
                <a:cubicBezTo>
                  <a:pt x="180753" y="3009014"/>
                  <a:pt x="148855" y="3048000"/>
                  <a:pt x="127590" y="3083442"/>
                </a:cubicBezTo>
                <a:cubicBezTo>
                  <a:pt x="106325" y="3118884"/>
                  <a:pt x="77972" y="3149010"/>
                  <a:pt x="63795" y="3179135"/>
                </a:cubicBezTo>
                <a:cubicBezTo>
                  <a:pt x="49618" y="3209260"/>
                  <a:pt x="51390" y="3232297"/>
                  <a:pt x="42530" y="3264195"/>
                </a:cubicBezTo>
                <a:cubicBezTo>
                  <a:pt x="33670" y="3296093"/>
                  <a:pt x="17720" y="3327991"/>
                  <a:pt x="10632" y="3370521"/>
                </a:cubicBezTo>
                <a:cubicBezTo>
                  <a:pt x="3544" y="3413051"/>
                  <a:pt x="1772" y="3466214"/>
                  <a:pt x="0" y="3519377"/>
                </a:cubicBezTo>
              </a:path>
            </a:pathLst>
          </a:cu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2387010" y="1201479"/>
            <a:ext cx="372139" cy="2668772"/>
          </a:xfrm>
          <a:custGeom>
            <a:avLst/>
            <a:gdLst>
              <a:gd name="connsiteX0" fmla="*/ 366823 w 372139"/>
              <a:gd name="connsiteY0" fmla="*/ 0 h 2668772"/>
              <a:gd name="connsiteX1" fmla="*/ 366823 w 372139"/>
              <a:gd name="connsiteY1" fmla="*/ 223284 h 2668772"/>
              <a:gd name="connsiteX2" fmla="*/ 334925 w 372139"/>
              <a:gd name="connsiteY2" fmla="*/ 329609 h 2668772"/>
              <a:gd name="connsiteX3" fmla="*/ 324292 w 372139"/>
              <a:gd name="connsiteY3" fmla="*/ 489098 h 2668772"/>
              <a:gd name="connsiteX4" fmla="*/ 281762 w 372139"/>
              <a:gd name="connsiteY4" fmla="*/ 659219 h 2668772"/>
              <a:gd name="connsiteX5" fmla="*/ 239232 w 372139"/>
              <a:gd name="connsiteY5" fmla="*/ 808074 h 2668772"/>
              <a:gd name="connsiteX6" fmla="*/ 186069 w 372139"/>
              <a:gd name="connsiteY6" fmla="*/ 967563 h 2668772"/>
              <a:gd name="connsiteX7" fmla="*/ 111641 w 372139"/>
              <a:gd name="connsiteY7" fmla="*/ 1116419 h 2668772"/>
              <a:gd name="connsiteX8" fmla="*/ 58478 w 372139"/>
              <a:gd name="connsiteY8" fmla="*/ 1265274 h 2668772"/>
              <a:gd name="connsiteX9" fmla="*/ 37213 w 372139"/>
              <a:gd name="connsiteY9" fmla="*/ 1403498 h 2668772"/>
              <a:gd name="connsiteX10" fmla="*/ 5316 w 372139"/>
              <a:gd name="connsiteY10" fmla="*/ 1499191 h 2668772"/>
              <a:gd name="connsiteX11" fmla="*/ 5316 w 372139"/>
              <a:gd name="connsiteY11" fmla="*/ 1584251 h 2668772"/>
              <a:gd name="connsiteX12" fmla="*/ 5316 w 372139"/>
              <a:gd name="connsiteY12" fmla="*/ 1743740 h 2668772"/>
              <a:gd name="connsiteX13" fmla="*/ 26581 w 372139"/>
              <a:gd name="connsiteY13" fmla="*/ 1945758 h 2668772"/>
              <a:gd name="connsiteX14" fmla="*/ 26581 w 372139"/>
              <a:gd name="connsiteY14" fmla="*/ 2115879 h 2668772"/>
              <a:gd name="connsiteX15" fmla="*/ 26581 w 372139"/>
              <a:gd name="connsiteY15" fmla="*/ 2243470 h 2668772"/>
              <a:gd name="connsiteX16" fmla="*/ 69111 w 372139"/>
              <a:gd name="connsiteY16" fmla="*/ 2371061 h 2668772"/>
              <a:gd name="connsiteX17" fmla="*/ 90376 w 372139"/>
              <a:gd name="connsiteY17" fmla="*/ 2477386 h 2668772"/>
              <a:gd name="connsiteX18" fmla="*/ 111641 w 372139"/>
              <a:gd name="connsiteY18" fmla="*/ 2562447 h 2668772"/>
              <a:gd name="connsiteX19" fmla="*/ 122274 w 372139"/>
              <a:gd name="connsiteY19" fmla="*/ 2668772 h 266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139" h="2668772">
                <a:moveTo>
                  <a:pt x="366823" y="0"/>
                </a:moveTo>
                <a:cubicBezTo>
                  <a:pt x="369481" y="84174"/>
                  <a:pt x="372139" y="168349"/>
                  <a:pt x="366823" y="223284"/>
                </a:cubicBezTo>
                <a:cubicBezTo>
                  <a:pt x="361507" y="278219"/>
                  <a:pt x="342013" y="285307"/>
                  <a:pt x="334925" y="329609"/>
                </a:cubicBezTo>
                <a:cubicBezTo>
                  <a:pt x="327837" y="373911"/>
                  <a:pt x="333152" y="434163"/>
                  <a:pt x="324292" y="489098"/>
                </a:cubicBezTo>
                <a:cubicBezTo>
                  <a:pt x="315432" y="544033"/>
                  <a:pt x="295939" y="606056"/>
                  <a:pt x="281762" y="659219"/>
                </a:cubicBezTo>
                <a:cubicBezTo>
                  <a:pt x="267585" y="712382"/>
                  <a:pt x="255181" y="756684"/>
                  <a:pt x="239232" y="808074"/>
                </a:cubicBezTo>
                <a:cubicBezTo>
                  <a:pt x="223283" y="859464"/>
                  <a:pt x="207334" y="916172"/>
                  <a:pt x="186069" y="967563"/>
                </a:cubicBezTo>
                <a:cubicBezTo>
                  <a:pt x="164804" y="1018954"/>
                  <a:pt x="132906" y="1066801"/>
                  <a:pt x="111641" y="1116419"/>
                </a:cubicBezTo>
                <a:cubicBezTo>
                  <a:pt x="90376" y="1166037"/>
                  <a:pt x="70883" y="1217428"/>
                  <a:pt x="58478" y="1265274"/>
                </a:cubicBezTo>
                <a:cubicBezTo>
                  <a:pt x="46073" y="1313121"/>
                  <a:pt x="46073" y="1364512"/>
                  <a:pt x="37213" y="1403498"/>
                </a:cubicBezTo>
                <a:cubicBezTo>
                  <a:pt x="28353" y="1442484"/>
                  <a:pt x="10632" y="1469066"/>
                  <a:pt x="5316" y="1499191"/>
                </a:cubicBezTo>
                <a:cubicBezTo>
                  <a:pt x="0" y="1529317"/>
                  <a:pt x="5316" y="1584251"/>
                  <a:pt x="5316" y="1584251"/>
                </a:cubicBezTo>
                <a:cubicBezTo>
                  <a:pt x="5316" y="1625009"/>
                  <a:pt x="1772" y="1683489"/>
                  <a:pt x="5316" y="1743740"/>
                </a:cubicBezTo>
                <a:cubicBezTo>
                  <a:pt x="8860" y="1803991"/>
                  <a:pt x="23037" y="1883735"/>
                  <a:pt x="26581" y="1945758"/>
                </a:cubicBezTo>
                <a:cubicBezTo>
                  <a:pt x="30125" y="2007781"/>
                  <a:pt x="26581" y="2115879"/>
                  <a:pt x="26581" y="2115879"/>
                </a:cubicBezTo>
                <a:cubicBezTo>
                  <a:pt x="26581" y="2165498"/>
                  <a:pt x="19493" y="2200940"/>
                  <a:pt x="26581" y="2243470"/>
                </a:cubicBezTo>
                <a:cubicBezTo>
                  <a:pt x="33669" y="2286000"/>
                  <a:pt x="58479" y="2332075"/>
                  <a:pt x="69111" y="2371061"/>
                </a:cubicBezTo>
                <a:cubicBezTo>
                  <a:pt x="79743" y="2410047"/>
                  <a:pt x="83288" y="2445488"/>
                  <a:pt x="90376" y="2477386"/>
                </a:cubicBezTo>
                <a:cubicBezTo>
                  <a:pt x="97464" y="2509284"/>
                  <a:pt x="106325" y="2530549"/>
                  <a:pt x="111641" y="2562447"/>
                </a:cubicBezTo>
                <a:cubicBezTo>
                  <a:pt x="116957" y="2594345"/>
                  <a:pt x="119615" y="2631558"/>
                  <a:pt x="122274" y="2668772"/>
                </a:cubicBezTo>
              </a:path>
            </a:pathLst>
          </a:cu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2020186" y="2647507"/>
            <a:ext cx="372140" cy="457200"/>
          </a:xfrm>
          <a:custGeom>
            <a:avLst/>
            <a:gdLst>
              <a:gd name="connsiteX0" fmla="*/ 372140 w 372140"/>
              <a:gd name="connsiteY0" fmla="*/ 0 h 457200"/>
              <a:gd name="connsiteX1" fmla="*/ 308344 w 372140"/>
              <a:gd name="connsiteY1" fmla="*/ 63795 h 457200"/>
              <a:gd name="connsiteX2" fmla="*/ 212651 w 372140"/>
              <a:gd name="connsiteY2" fmla="*/ 116958 h 457200"/>
              <a:gd name="connsiteX3" fmla="*/ 138223 w 372140"/>
              <a:gd name="connsiteY3" fmla="*/ 148856 h 457200"/>
              <a:gd name="connsiteX4" fmla="*/ 74428 w 372140"/>
              <a:gd name="connsiteY4" fmla="*/ 212651 h 457200"/>
              <a:gd name="connsiteX5" fmla="*/ 21265 w 372140"/>
              <a:gd name="connsiteY5" fmla="*/ 244549 h 457200"/>
              <a:gd name="connsiteX6" fmla="*/ 21265 w 372140"/>
              <a:gd name="connsiteY6" fmla="*/ 297712 h 457200"/>
              <a:gd name="connsiteX7" fmla="*/ 53163 w 372140"/>
              <a:gd name="connsiteY7" fmla="*/ 361507 h 457200"/>
              <a:gd name="connsiteX8" fmla="*/ 31898 w 372140"/>
              <a:gd name="connsiteY8" fmla="*/ 404037 h 457200"/>
              <a:gd name="connsiteX9" fmla="*/ 0 w 372140"/>
              <a:gd name="connsiteY9" fmla="*/ 457200 h 457200"/>
              <a:gd name="connsiteX10" fmla="*/ 0 w 372140"/>
              <a:gd name="connsiteY10"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40" h="457200">
                <a:moveTo>
                  <a:pt x="372140" y="0"/>
                </a:moveTo>
                <a:cubicBezTo>
                  <a:pt x="353533" y="22151"/>
                  <a:pt x="334926" y="44302"/>
                  <a:pt x="308344" y="63795"/>
                </a:cubicBezTo>
                <a:cubicBezTo>
                  <a:pt x="281763" y="83288"/>
                  <a:pt x="241004" y="102781"/>
                  <a:pt x="212651" y="116958"/>
                </a:cubicBezTo>
                <a:cubicBezTo>
                  <a:pt x="184298" y="131135"/>
                  <a:pt x="161260" y="132907"/>
                  <a:pt x="138223" y="148856"/>
                </a:cubicBezTo>
                <a:cubicBezTo>
                  <a:pt x="115186" y="164805"/>
                  <a:pt x="93921" y="196702"/>
                  <a:pt x="74428" y="212651"/>
                </a:cubicBezTo>
                <a:cubicBezTo>
                  <a:pt x="54935" y="228600"/>
                  <a:pt x="30125" y="230372"/>
                  <a:pt x="21265" y="244549"/>
                </a:cubicBezTo>
                <a:cubicBezTo>
                  <a:pt x="12405" y="258726"/>
                  <a:pt x="15949" y="278219"/>
                  <a:pt x="21265" y="297712"/>
                </a:cubicBezTo>
                <a:cubicBezTo>
                  <a:pt x="26581" y="317205"/>
                  <a:pt x="51391" y="343786"/>
                  <a:pt x="53163" y="361507"/>
                </a:cubicBezTo>
                <a:cubicBezTo>
                  <a:pt x="54935" y="379228"/>
                  <a:pt x="40758" y="388088"/>
                  <a:pt x="31898" y="404037"/>
                </a:cubicBezTo>
                <a:cubicBezTo>
                  <a:pt x="23038" y="419986"/>
                  <a:pt x="0" y="457200"/>
                  <a:pt x="0" y="457200"/>
                </a:cubicBezTo>
                <a:lnTo>
                  <a:pt x="0" y="457200"/>
                </a:lnTo>
              </a:path>
            </a:pathLst>
          </a:cu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1945758" y="2860158"/>
            <a:ext cx="265814" cy="1095154"/>
          </a:xfrm>
          <a:custGeom>
            <a:avLst/>
            <a:gdLst>
              <a:gd name="connsiteX0" fmla="*/ 265814 w 265814"/>
              <a:gd name="connsiteY0" fmla="*/ 0 h 1095154"/>
              <a:gd name="connsiteX1" fmla="*/ 255182 w 265814"/>
              <a:gd name="connsiteY1" fmla="*/ 95693 h 1095154"/>
              <a:gd name="connsiteX2" fmla="*/ 233916 w 265814"/>
              <a:gd name="connsiteY2" fmla="*/ 180754 h 1095154"/>
              <a:gd name="connsiteX3" fmla="*/ 170121 w 265814"/>
              <a:gd name="connsiteY3" fmla="*/ 244549 h 1095154"/>
              <a:gd name="connsiteX4" fmla="*/ 127591 w 265814"/>
              <a:gd name="connsiteY4" fmla="*/ 318977 h 1095154"/>
              <a:gd name="connsiteX5" fmla="*/ 116958 w 265814"/>
              <a:gd name="connsiteY5" fmla="*/ 414670 h 1095154"/>
              <a:gd name="connsiteX6" fmla="*/ 116958 w 265814"/>
              <a:gd name="connsiteY6" fmla="*/ 531628 h 1095154"/>
              <a:gd name="connsiteX7" fmla="*/ 138223 w 265814"/>
              <a:gd name="connsiteY7" fmla="*/ 637954 h 1095154"/>
              <a:gd name="connsiteX8" fmla="*/ 116958 w 265814"/>
              <a:gd name="connsiteY8" fmla="*/ 733647 h 1095154"/>
              <a:gd name="connsiteX9" fmla="*/ 74428 w 265814"/>
              <a:gd name="connsiteY9" fmla="*/ 839972 h 1095154"/>
              <a:gd name="connsiteX10" fmla="*/ 63795 w 265814"/>
              <a:gd name="connsiteY10" fmla="*/ 946298 h 1095154"/>
              <a:gd name="connsiteX11" fmla="*/ 21265 w 265814"/>
              <a:gd name="connsiteY11" fmla="*/ 1020726 h 1095154"/>
              <a:gd name="connsiteX12" fmla="*/ 0 w 265814"/>
              <a:gd name="connsiteY12" fmla="*/ 1095154 h 1095154"/>
              <a:gd name="connsiteX13" fmla="*/ 0 w 265814"/>
              <a:gd name="connsiteY13" fmla="*/ 1095154 h 1095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814" h="1095154">
                <a:moveTo>
                  <a:pt x="265814" y="0"/>
                </a:moveTo>
                <a:cubicBezTo>
                  <a:pt x="263156" y="32783"/>
                  <a:pt x="260498" y="65567"/>
                  <a:pt x="255182" y="95693"/>
                </a:cubicBezTo>
                <a:cubicBezTo>
                  <a:pt x="249866" y="125819"/>
                  <a:pt x="248093" y="155945"/>
                  <a:pt x="233916" y="180754"/>
                </a:cubicBezTo>
                <a:cubicBezTo>
                  <a:pt x="219739" y="205563"/>
                  <a:pt x="187842" y="221512"/>
                  <a:pt x="170121" y="244549"/>
                </a:cubicBezTo>
                <a:cubicBezTo>
                  <a:pt x="152400" y="267586"/>
                  <a:pt x="136452" y="290624"/>
                  <a:pt x="127591" y="318977"/>
                </a:cubicBezTo>
                <a:cubicBezTo>
                  <a:pt x="118731" y="347331"/>
                  <a:pt x="118730" y="379228"/>
                  <a:pt x="116958" y="414670"/>
                </a:cubicBezTo>
                <a:cubicBezTo>
                  <a:pt x="115186" y="450112"/>
                  <a:pt x="113414" y="494414"/>
                  <a:pt x="116958" y="531628"/>
                </a:cubicBezTo>
                <a:cubicBezTo>
                  <a:pt x="120502" y="568842"/>
                  <a:pt x="138223" y="604284"/>
                  <a:pt x="138223" y="637954"/>
                </a:cubicBezTo>
                <a:cubicBezTo>
                  <a:pt x="138223" y="671624"/>
                  <a:pt x="127590" y="699978"/>
                  <a:pt x="116958" y="733647"/>
                </a:cubicBezTo>
                <a:cubicBezTo>
                  <a:pt x="106326" y="767316"/>
                  <a:pt x="83288" y="804530"/>
                  <a:pt x="74428" y="839972"/>
                </a:cubicBezTo>
                <a:cubicBezTo>
                  <a:pt x="65568" y="875414"/>
                  <a:pt x="72656" y="916172"/>
                  <a:pt x="63795" y="946298"/>
                </a:cubicBezTo>
                <a:cubicBezTo>
                  <a:pt x="54935" y="976424"/>
                  <a:pt x="31897" y="995917"/>
                  <a:pt x="21265" y="1020726"/>
                </a:cubicBezTo>
                <a:cubicBezTo>
                  <a:pt x="10633" y="1045535"/>
                  <a:pt x="0" y="1095154"/>
                  <a:pt x="0" y="1095154"/>
                </a:cubicBezTo>
                <a:lnTo>
                  <a:pt x="0" y="1095154"/>
                </a:lnTo>
              </a:path>
            </a:pathLst>
          </a:cu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3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2000"/>
                                        <p:tgtEl>
                                          <p:spTgt spid="2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3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000"/>
                                        <p:tgtEl>
                                          <p:spTgt spid="2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3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3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veins_deep.jpg"/>
          <p:cNvPicPr>
            <a:picLocks noGrp="1" noChangeAspect="1"/>
          </p:cNvPicPr>
          <p:nvPr>
            <p:ph sz="half" idx="1"/>
          </p:nvPr>
        </p:nvPicPr>
        <p:blipFill>
          <a:blip r:embed="rId2" cstate="print"/>
          <a:stretch>
            <a:fillRect/>
          </a:stretch>
        </p:blipFill>
        <p:spPr>
          <a:xfrm>
            <a:off x="-914400" y="609600"/>
            <a:ext cx="6019800" cy="6019800"/>
          </a:xfrm>
        </p:spPr>
      </p:pic>
      <p:sp>
        <p:nvSpPr>
          <p:cNvPr id="2" name="Title 1"/>
          <p:cNvSpPr>
            <a:spLocks noGrp="1"/>
          </p:cNvSpPr>
          <p:nvPr>
            <p:ph type="title"/>
          </p:nvPr>
        </p:nvSpPr>
        <p:spPr>
          <a:xfrm>
            <a:off x="2362200" y="152400"/>
            <a:ext cx="8229600" cy="1143000"/>
          </a:xfrm>
        </p:spPr>
        <p:txBody>
          <a:bodyPr>
            <a:normAutofit/>
          </a:bodyPr>
          <a:lstStyle/>
          <a:p>
            <a:r>
              <a:rPr lang="en-US" sz="2400" b="1" dirty="0" smtClean="0"/>
              <a:t>Deep Venous Drainage </a:t>
            </a:r>
            <a:br>
              <a:rPr lang="en-US" sz="2400" b="1" dirty="0" smtClean="0"/>
            </a:br>
            <a:r>
              <a:rPr lang="en-US" sz="2400" b="1" dirty="0" smtClean="0"/>
              <a:t>of the Forearm</a:t>
            </a:r>
            <a:endParaRPr lang="en-US" sz="2400" b="1" dirty="0"/>
          </a:p>
        </p:txBody>
      </p:sp>
      <p:sp>
        <p:nvSpPr>
          <p:cNvPr id="4" name="Content Placeholder 3"/>
          <p:cNvSpPr>
            <a:spLocks noGrp="1"/>
          </p:cNvSpPr>
          <p:nvPr>
            <p:ph sz="half" idx="2"/>
          </p:nvPr>
        </p:nvSpPr>
        <p:spPr>
          <a:xfrm>
            <a:off x="4572000" y="1066800"/>
            <a:ext cx="4343400" cy="5181600"/>
          </a:xfrm>
        </p:spPr>
        <p:txBody>
          <a:bodyPr>
            <a:noAutofit/>
          </a:bodyPr>
          <a:lstStyle/>
          <a:p>
            <a:pPr marL="0" indent="0">
              <a:buNone/>
            </a:pPr>
            <a:r>
              <a:rPr lang="en-US" sz="1800" dirty="0" smtClean="0"/>
              <a:t>On the left we can see a faint blue outline of the superficial venous drainage. However, the darker blue color veins shows a clear pathway that the deep veins use to drain the forearm.</a:t>
            </a:r>
          </a:p>
          <a:p>
            <a:pPr marL="0" indent="0">
              <a:buNone/>
            </a:pPr>
            <a:endParaRPr lang="en-US" sz="1800" dirty="0" smtClean="0"/>
          </a:p>
          <a:p>
            <a:pPr marL="0" indent="0">
              <a:buNone/>
            </a:pPr>
            <a:r>
              <a:rPr lang="en-US" sz="1800" b="1" dirty="0" smtClean="0">
                <a:solidFill>
                  <a:srgbClr val="0070C0"/>
                </a:solidFill>
              </a:rPr>
              <a:t>The radial vein </a:t>
            </a:r>
            <a:r>
              <a:rPr lang="en-US" sz="1800" dirty="0" smtClean="0"/>
              <a:t>receives blood from the lateral side of both </a:t>
            </a:r>
            <a:r>
              <a:rPr lang="en-US" sz="1800" dirty="0" err="1" smtClean="0"/>
              <a:t>palmar</a:t>
            </a:r>
            <a:r>
              <a:rPr lang="en-US" sz="1800" dirty="0" smtClean="0"/>
              <a:t> arches and courses up the forearm along the radius.</a:t>
            </a:r>
          </a:p>
          <a:p>
            <a:pPr marL="0" indent="0">
              <a:buNone/>
            </a:pPr>
            <a:endParaRPr lang="en-US" sz="1800" u="sng" dirty="0" smtClean="0"/>
          </a:p>
          <a:p>
            <a:pPr marL="0" indent="0">
              <a:buNone/>
            </a:pPr>
            <a:r>
              <a:rPr lang="en-US" sz="1800" b="1" dirty="0" smtClean="0">
                <a:solidFill>
                  <a:srgbClr val="0070C0"/>
                </a:solidFill>
              </a:rPr>
              <a:t>The </a:t>
            </a:r>
            <a:r>
              <a:rPr lang="en-US" sz="1800" b="1" dirty="0" err="1" smtClean="0">
                <a:solidFill>
                  <a:srgbClr val="0070C0"/>
                </a:solidFill>
              </a:rPr>
              <a:t>ulnar</a:t>
            </a:r>
            <a:r>
              <a:rPr lang="en-US" sz="1800" b="1" dirty="0" smtClean="0">
                <a:solidFill>
                  <a:srgbClr val="0070C0"/>
                </a:solidFill>
              </a:rPr>
              <a:t> vein </a:t>
            </a:r>
            <a:r>
              <a:rPr lang="en-US" sz="1800" dirty="0" smtClean="0"/>
              <a:t>receives blood from the medial side of both </a:t>
            </a:r>
            <a:r>
              <a:rPr lang="en-US" sz="1800" dirty="0" err="1" smtClean="0"/>
              <a:t>palmar</a:t>
            </a:r>
            <a:r>
              <a:rPr lang="en-US" sz="1800" dirty="0" smtClean="0"/>
              <a:t> arches and then travels up the forearm by the ulna.</a:t>
            </a:r>
          </a:p>
          <a:p>
            <a:pPr marL="0" indent="0">
              <a:buNone/>
            </a:pPr>
            <a:endParaRPr lang="en-US" sz="1800" u="sng" dirty="0" smtClean="0"/>
          </a:p>
          <a:p>
            <a:pPr marL="0" indent="0">
              <a:buNone/>
            </a:pPr>
            <a:r>
              <a:rPr lang="en-US" sz="1800" b="1" dirty="0" smtClean="0">
                <a:solidFill>
                  <a:srgbClr val="0070C0"/>
                </a:solidFill>
              </a:rPr>
              <a:t>Anterior </a:t>
            </a:r>
            <a:r>
              <a:rPr lang="en-US" sz="1800" b="1" dirty="0" err="1" smtClean="0">
                <a:solidFill>
                  <a:srgbClr val="0070C0"/>
                </a:solidFill>
              </a:rPr>
              <a:t>interosseus</a:t>
            </a:r>
            <a:r>
              <a:rPr lang="en-US" sz="1800" b="1" dirty="0" smtClean="0">
                <a:solidFill>
                  <a:srgbClr val="0070C0"/>
                </a:solidFill>
              </a:rPr>
              <a:t> vein </a:t>
            </a:r>
            <a:r>
              <a:rPr lang="en-US" sz="1800" dirty="0" smtClean="0"/>
              <a:t>this vein receives blood from the deep tissues of the forearm and courses upward between the radius and ulna.</a:t>
            </a:r>
            <a:endParaRPr lang="en-US" sz="1800" u="sng" dirty="0"/>
          </a:p>
        </p:txBody>
      </p:sp>
      <p:grpSp>
        <p:nvGrpSpPr>
          <p:cNvPr id="20" name="Group 19"/>
          <p:cNvGrpSpPr/>
          <p:nvPr/>
        </p:nvGrpSpPr>
        <p:grpSpPr>
          <a:xfrm>
            <a:off x="533400" y="2057400"/>
            <a:ext cx="1524000" cy="1524000"/>
            <a:chOff x="533400" y="2057400"/>
            <a:chExt cx="1524000" cy="1524000"/>
          </a:xfrm>
        </p:grpSpPr>
        <p:sp>
          <p:nvSpPr>
            <p:cNvPr id="6" name="TextBox 5"/>
            <p:cNvSpPr txBox="1"/>
            <p:nvPr/>
          </p:nvSpPr>
          <p:spPr>
            <a:xfrm>
              <a:off x="533400" y="2057400"/>
              <a:ext cx="1524000" cy="369332"/>
            </a:xfrm>
            <a:prstGeom prst="rect">
              <a:avLst/>
            </a:prstGeom>
            <a:noFill/>
          </p:spPr>
          <p:txBody>
            <a:bodyPr wrap="square" rtlCol="0">
              <a:spAutoFit/>
            </a:bodyPr>
            <a:lstStyle/>
            <a:p>
              <a:r>
                <a:rPr lang="en-US" b="1" dirty="0" smtClean="0">
                  <a:solidFill>
                    <a:srgbClr val="0070C0"/>
                  </a:solidFill>
                </a:rPr>
                <a:t>Radial vein</a:t>
              </a:r>
              <a:endParaRPr lang="en-US" b="1" dirty="0">
                <a:solidFill>
                  <a:srgbClr val="0070C0"/>
                </a:solidFill>
              </a:endParaRPr>
            </a:p>
          </p:txBody>
        </p:sp>
        <p:cxnSp>
          <p:nvCxnSpPr>
            <p:cNvPr id="8" name="Straight Arrow Connector 7"/>
            <p:cNvCxnSpPr/>
            <p:nvPr/>
          </p:nvCxnSpPr>
          <p:spPr>
            <a:xfrm rot="16200000" flipH="1">
              <a:off x="990600" y="2667000"/>
              <a:ext cx="1143000" cy="685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2362200" y="2133600"/>
            <a:ext cx="2286000" cy="1600200"/>
            <a:chOff x="2362200" y="2133600"/>
            <a:chExt cx="2286000" cy="1600200"/>
          </a:xfrm>
        </p:grpSpPr>
        <p:sp>
          <p:nvSpPr>
            <p:cNvPr id="9" name="TextBox 8"/>
            <p:cNvSpPr txBox="1"/>
            <p:nvPr/>
          </p:nvSpPr>
          <p:spPr>
            <a:xfrm>
              <a:off x="3276600" y="2133600"/>
              <a:ext cx="1371600" cy="369332"/>
            </a:xfrm>
            <a:prstGeom prst="rect">
              <a:avLst/>
            </a:prstGeom>
            <a:noFill/>
          </p:spPr>
          <p:txBody>
            <a:bodyPr wrap="square" rtlCol="0">
              <a:spAutoFit/>
            </a:bodyPr>
            <a:lstStyle/>
            <a:p>
              <a:r>
                <a:rPr lang="en-US" b="1" dirty="0" err="1" smtClean="0">
                  <a:solidFill>
                    <a:srgbClr val="0070C0"/>
                  </a:solidFill>
                </a:rPr>
                <a:t>Ulnar</a:t>
              </a:r>
              <a:r>
                <a:rPr lang="en-US" b="1" dirty="0" smtClean="0">
                  <a:solidFill>
                    <a:srgbClr val="0070C0"/>
                  </a:solidFill>
                </a:rPr>
                <a:t> vein</a:t>
              </a:r>
              <a:endParaRPr lang="en-US" b="1" dirty="0">
                <a:solidFill>
                  <a:srgbClr val="0070C0"/>
                </a:solidFill>
              </a:endParaRPr>
            </a:p>
          </p:txBody>
        </p:sp>
        <p:cxnSp>
          <p:nvCxnSpPr>
            <p:cNvPr id="11" name="Straight Arrow Connector 10"/>
            <p:cNvCxnSpPr/>
            <p:nvPr/>
          </p:nvCxnSpPr>
          <p:spPr>
            <a:xfrm rot="10800000" flipV="1">
              <a:off x="2362200" y="2514600"/>
              <a:ext cx="1447800" cy="1219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2057400" y="4343400"/>
            <a:ext cx="2819400" cy="1408331"/>
            <a:chOff x="2057400" y="4343400"/>
            <a:chExt cx="2819400" cy="1408331"/>
          </a:xfrm>
        </p:grpSpPr>
        <p:sp>
          <p:nvSpPr>
            <p:cNvPr id="12" name="TextBox 11"/>
            <p:cNvSpPr txBox="1"/>
            <p:nvPr/>
          </p:nvSpPr>
          <p:spPr>
            <a:xfrm>
              <a:off x="2743200" y="5105400"/>
              <a:ext cx="2133600" cy="646331"/>
            </a:xfrm>
            <a:prstGeom prst="rect">
              <a:avLst/>
            </a:prstGeom>
            <a:noFill/>
          </p:spPr>
          <p:txBody>
            <a:bodyPr wrap="square" rtlCol="0">
              <a:spAutoFit/>
            </a:bodyPr>
            <a:lstStyle/>
            <a:p>
              <a:r>
                <a:rPr lang="en-US" b="1" dirty="0" smtClean="0">
                  <a:solidFill>
                    <a:srgbClr val="0070C0"/>
                  </a:solidFill>
                </a:rPr>
                <a:t>Anterior </a:t>
              </a:r>
              <a:r>
                <a:rPr lang="en-US" b="1" dirty="0" err="1" smtClean="0">
                  <a:solidFill>
                    <a:srgbClr val="0070C0"/>
                  </a:solidFill>
                </a:rPr>
                <a:t>interosseous</a:t>
              </a:r>
              <a:r>
                <a:rPr lang="en-US" b="1" dirty="0" smtClean="0">
                  <a:solidFill>
                    <a:srgbClr val="0070C0"/>
                  </a:solidFill>
                </a:rPr>
                <a:t> vein</a:t>
              </a:r>
              <a:endParaRPr lang="en-US" b="1" dirty="0">
                <a:solidFill>
                  <a:srgbClr val="0070C0"/>
                </a:solidFill>
              </a:endParaRPr>
            </a:p>
          </p:txBody>
        </p:sp>
        <p:cxnSp>
          <p:nvCxnSpPr>
            <p:cNvPr id="14" name="Straight Arrow Connector 13"/>
            <p:cNvCxnSpPr/>
            <p:nvPr/>
          </p:nvCxnSpPr>
          <p:spPr>
            <a:xfrm rot="16200000" flipV="1">
              <a:off x="2019300" y="4381500"/>
              <a:ext cx="838200"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Freeform 14"/>
          <p:cNvSpPr/>
          <p:nvPr/>
        </p:nvSpPr>
        <p:spPr>
          <a:xfrm>
            <a:off x="1621766" y="2941608"/>
            <a:ext cx="552091" cy="2406769"/>
          </a:xfrm>
          <a:custGeom>
            <a:avLst/>
            <a:gdLst>
              <a:gd name="connsiteX0" fmla="*/ 552091 w 552091"/>
              <a:gd name="connsiteY0" fmla="*/ 0 h 2406769"/>
              <a:gd name="connsiteX1" fmla="*/ 500332 w 552091"/>
              <a:gd name="connsiteY1" fmla="*/ 60384 h 2406769"/>
              <a:gd name="connsiteX2" fmla="*/ 465826 w 552091"/>
              <a:gd name="connsiteY2" fmla="*/ 112143 h 2406769"/>
              <a:gd name="connsiteX3" fmla="*/ 422694 w 552091"/>
              <a:gd name="connsiteY3" fmla="*/ 215660 h 2406769"/>
              <a:gd name="connsiteX4" fmla="*/ 388189 w 552091"/>
              <a:gd name="connsiteY4" fmla="*/ 301924 h 2406769"/>
              <a:gd name="connsiteX5" fmla="*/ 362309 w 552091"/>
              <a:gd name="connsiteY5" fmla="*/ 388188 h 2406769"/>
              <a:gd name="connsiteX6" fmla="*/ 336430 w 552091"/>
              <a:gd name="connsiteY6" fmla="*/ 431320 h 2406769"/>
              <a:gd name="connsiteX7" fmla="*/ 336430 w 552091"/>
              <a:gd name="connsiteY7" fmla="*/ 517584 h 2406769"/>
              <a:gd name="connsiteX8" fmla="*/ 336430 w 552091"/>
              <a:gd name="connsiteY8" fmla="*/ 595222 h 2406769"/>
              <a:gd name="connsiteX9" fmla="*/ 319177 w 552091"/>
              <a:gd name="connsiteY9" fmla="*/ 698739 h 2406769"/>
              <a:gd name="connsiteX10" fmla="*/ 293298 w 552091"/>
              <a:gd name="connsiteY10" fmla="*/ 776377 h 2406769"/>
              <a:gd name="connsiteX11" fmla="*/ 250166 w 552091"/>
              <a:gd name="connsiteY11" fmla="*/ 862641 h 2406769"/>
              <a:gd name="connsiteX12" fmla="*/ 224287 w 552091"/>
              <a:gd name="connsiteY12" fmla="*/ 923026 h 2406769"/>
              <a:gd name="connsiteX13" fmla="*/ 198408 w 552091"/>
              <a:gd name="connsiteY13" fmla="*/ 1009290 h 2406769"/>
              <a:gd name="connsiteX14" fmla="*/ 198408 w 552091"/>
              <a:gd name="connsiteY14" fmla="*/ 1104181 h 2406769"/>
              <a:gd name="connsiteX15" fmla="*/ 198408 w 552091"/>
              <a:gd name="connsiteY15" fmla="*/ 1199071 h 2406769"/>
              <a:gd name="connsiteX16" fmla="*/ 172528 w 552091"/>
              <a:gd name="connsiteY16" fmla="*/ 1302588 h 2406769"/>
              <a:gd name="connsiteX17" fmla="*/ 146649 w 552091"/>
              <a:gd name="connsiteY17" fmla="*/ 1380226 h 2406769"/>
              <a:gd name="connsiteX18" fmla="*/ 129396 w 552091"/>
              <a:gd name="connsiteY18" fmla="*/ 1492369 h 2406769"/>
              <a:gd name="connsiteX19" fmla="*/ 103517 w 552091"/>
              <a:gd name="connsiteY19" fmla="*/ 1587260 h 2406769"/>
              <a:gd name="connsiteX20" fmla="*/ 103517 w 552091"/>
              <a:gd name="connsiteY20" fmla="*/ 1690777 h 2406769"/>
              <a:gd name="connsiteX21" fmla="*/ 69011 w 552091"/>
              <a:gd name="connsiteY21" fmla="*/ 1777041 h 2406769"/>
              <a:gd name="connsiteX22" fmla="*/ 69011 w 552091"/>
              <a:gd name="connsiteY22" fmla="*/ 1897811 h 2406769"/>
              <a:gd name="connsiteX23" fmla="*/ 51759 w 552091"/>
              <a:gd name="connsiteY23" fmla="*/ 2035834 h 2406769"/>
              <a:gd name="connsiteX24" fmla="*/ 43132 w 552091"/>
              <a:gd name="connsiteY24" fmla="*/ 2156603 h 2406769"/>
              <a:gd name="connsiteX25" fmla="*/ 34506 w 552091"/>
              <a:gd name="connsiteY25" fmla="*/ 2294626 h 2406769"/>
              <a:gd name="connsiteX26" fmla="*/ 0 w 552091"/>
              <a:gd name="connsiteY26" fmla="*/ 2406769 h 240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2091" h="2406769">
                <a:moveTo>
                  <a:pt x="552091" y="0"/>
                </a:moveTo>
                <a:cubicBezTo>
                  <a:pt x="533400" y="20847"/>
                  <a:pt x="514709" y="41694"/>
                  <a:pt x="500332" y="60384"/>
                </a:cubicBezTo>
                <a:cubicBezTo>
                  <a:pt x="485955" y="79074"/>
                  <a:pt x="478766" y="86264"/>
                  <a:pt x="465826" y="112143"/>
                </a:cubicBezTo>
                <a:cubicBezTo>
                  <a:pt x="452886" y="138022"/>
                  <a:pt x="435634" y="184030"/>
                  <a:pt x="422694" y="215660"/>
                </a:cubicBezTo>
                <a:cubicBezTo>
                  <a:pt x="409755" y="247290"/>
                  <a:pt x="398253" y="273169"/>
                  <a:pt x="388189" y="301924"/>
                </a:cubicBezTo>
                <a:cubicBezTo>
                  <a:pt x="378125" y="330679"/>
                  <a:pt x="370935" y="366622"/>
                  <a:pt x="362309" y="388188"/>
                </a:cubicBezTo>
                <a:cubicBezTo>
                  <a:pt x="353683" y="409754"/>
                  <a:pt x="340743" y="409754"/>
                  <a:pt x="336430" y="431320"/>
                </a:cubicBezTo>
                <a:cubicBezTo>
                  <a:pt x="332117" y="452886"/>
                  <a:pt x="336430" y="517584"/>
                  <a:pt x="336430" y="517584"/>
                </a:cubicBezTo>
                <a:cubicBezTo>
                  <a:pt x="336430" y="544901"/>
                  <a:pt x="339306" y="565030"/>
                  <a:pt x="336430" y="595222"/>
                </a:cubicBezTo>
                <a:cubicBezTo>
                  <a:pt x="333555" y="625415"/>
                  <a:pt x="326366" y="668547"/>
                  <a:pt x="319177" y="698739"/>
                </a:cubicBezTo>
                <a:cubicBezTo>
                  <a:pt x="311988" y="728931"/>
                  <a:pt x="304800" y="749060"/>
                  <a:pt x="293298" y="776377"/>
                </a:cubicBezTo>
                <a:cubicBezTo>
                  <a:pt x="281796" y="803694"/>
                  <a:pt x="261668" y="838200"/>
                  <a:pt x="250166" y="862641"/>
                </a:cubicBezTo>
                <a:cubicBezTo>
                  <a:pt x="238664" y="887083"/>
                  <a:pt x="232913" y="898585"/>
                  <a:pt x="224287" y="923026"/>
                </a:cubicBezTo>
                <a:cubicBezTo>
                  <a:pt x="215661" y="947467"/>
                  <a:pt x="202721" y="979097"/>
                  <a:pt x="198408" y="1009290"/>
                </a:cubicBezTo>
                <a:cubicBezTo>
                  <a:pt x="194095" y="1039483"/>
                  <a:pt x="198408" y="1104181"/>
                  <a:pt x="198408" y="1104181"/>
                </a:cubicBezTo>
                <a:cubicBezTo>
                  <a:pt x="198408" y="1135811"/>
                  <a:pt x="202721" y="1166003"/>
                  <a:pt x="198408" y="1199071"/>
                </a:cubicBezTo>
                <a:cubicBezTo>
                  <a:pt x="194095" y="1232139"/>
                  <a:pt x="181155" y="1272396"/>
                  <a:pt x="172528" y="1302588"/>
                </a:cubicBezTo>
                <a:cubicBezTo>
                  <a:pt x="163902" y="1332781"/>
                  <a:pt x="153838" y="1348596"/>
                  <a:pt x="146649" y="1380226"/>
                </a:cubicBezTo>
                <a:cubicBezTo>
                  <a:pt x="139460" y="1411856"/>
                  <a:pt x="136585" y="1457863"/>
                  <a:pt x="129396" y="1492369"/>
                </a:cubicBezTo>
                <a:cubicBezTo>
                  <a:pt x="122207" y="1526875"/>
                  <a:pt x="107830" y="1554192"/>
                  <a:pt x="103517" y="1587260"/>
                </a:cubicBezTo>
                <a:cubicBezTo>
                  <a:pt x="99204" y="1620328"/>
                  <a:pt x="109268" y="1659147"/>
                  <a:pt x="103517" y="1690777"/>
                </a:cubicBezTo>
                <a:cubicBezTo>
                  <a:pt x="97766" y="1722407"/>
                  <a:pt x="74762" y="1742535"/>
                  <a:pt x="69011" y="1777041"/>
                </a:cubicBezTo>
                <a:cubicBezTo>
                  <a:pt x="63260" y="1811547"/>
                  <a:pt x="71886" y="1854679"/>
                  <a:pt x="69011" y="1897811"/>
                </a:cubicBezTo>
                <a:cubicBezTo>
                  <a:pt x="66136" y="1940943"/>
                  <a:pt x="56072" y="1992702"/>
                  <a:pt x="51759" y="2035834"/>
                </a:cubicBezTo>
                <a:cubicBezTo>
                  <a:pt x="47446" y="2078966"/>
                  <a:pt x="46008" y="2113471"/>
                  <a:pt x="43132" y="2156603"/>
                </a:cubicBezTo>
                <a:cubicBezTo>
                  <a:pt x="40257" y="2199735"/>
                  <a:pt x="41695" y="2252932"/>
                  <a:pt x="34506" y="2294626"/>
                </a:cubicBezTo>
                <a:cubicBezTo>
                  <a:pt x="27317" y="2336320"/>
                  <a:pt x="13658" y="2371544"/>
                  <a:pt x="0" y="2406769"/>
                </a:cubicBezTo>
              </a:path>
            </a:pathLst>
          </a:cu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1988389" y="2958860"/>
            <a:ext cx="527649" cy="2620993"/>
          </a:xfrm>
          <a:custGeom>
            <a:avLst/>
            <a:gdLst>
              <a:gd name="connsiteX0" fmla="*/ 461513 w 527649"/>
              <a:gd name="connsiteY0" fmla="*/ 0 h 2620993"/>
              <a:gd name="connsiteX1" fmla="*/ 487392 w 527649"/>
              <a:gd name="connsiteY1" fmla="*/ 69012 h 2620993"/>
              <a:gd name="connsiteX2" fmla="*/ 513271 w 527649"/>
              <a:gd name="connsiteY2" fmla="*/ 138023 h 2620993"/>
              <a:gd name="connsiteX3" fmla="*/ 521898 w 527649"/>
              <a:gd name="connsiteY3" fmla="*/ 163902 h 2620993"/>
              <a:gd name="connsiteX4" fmla="*/ 478766 w 527649"/>
              <a:gd name="connsiteY4" fmla="*/ 301925 h 2620993"/>
              <a:gd name="connsiteX5" fmla="*/ 452886 w 527649"/>
              <a:gd name="connsiteY5" fmla="*/ 345057 h 2620993"/>
              <a:gd name="connsiteX6" fmla="*/ 435634 w 527649"/>
              <a:gd name="connsiteY6" fmla="*/ 474453 h 2620993"/>
              <a:gd name="connsiteX7" fmla="*/ 401128 w 527649"/>
              <a:gd name="connsiteY7" fmla="*/ 569344 h 2620993"/>
              <a:gd name="connsiteX8" fmla="*/ 375249 w 527649"/>
              <a:gd name="connsiteY8" fmla="*/ 603849 h 2620993"/>
              <a:gd name="connsiteX9" fmla="*/ 375249 w 527649"/>
              <a:gd name="connsiteY9" fmla="*/ 707366 h 2620993"/>
              <a:gd name="connsiteX10" fmla="*/ 366622 w 527649"/>
              <a:gd name="connsiteY10" fmla="*/ 819510 h 2620993"/>
              <a:gd name="connsiteX11" fmla="*/ 340743 w 527649"/>
              <a:gd name="connsiteY11" fmla="*/ 914400 h 2620993"/>
              <a:gd name="connsiteX12" fmla="*/ 340743 w 527649"/>
              <a:gd name="connsiteY12" fmla="*/ 1043797 h 2620993"/>
              <a:gd name="connsiteX13" fmla="*/ 306237 w 527649"/>
              <a:gd name="connsiteY13" fmla="*/ 1173193 h 2620993"/>
              <a:gd name="connsiteX14" fmla="*/ 271732 w 527649"/>
              <a:gd name="connsiteY14" fmla="*/ 1328468 h 2620993"/>
              <a:gd name="connsiteX15" fmla="*/ 254479 w 527649"/>
              <a:gd name="connsiteY15" fmla="*/ 1500997 h 2620993"/>
              <a:gd name="connsiteX16" fmla="*/ 245853 w 527649"/>
              <a:gd name="connsiteY16" fmla="*/ 1587261 h 2620993"/>
              <a:gd name="connsiteX17" fmla="*/ 219973 w 527649"/>
              <a:gd name="connsiteY17" fmla="*/ 1690778 h 2620993"/>
              <a:gd name="connsiteX18" fmla="*/ 168215 w 527649"/>
              <a:gd name="connsiteY18" fmla="*/ 1846053 h 2620993"/>
              <a:gd name="connsiteX19" fmla="*/ 133709 w 527649"/>
              <a:gd name="connsiteY19" fmla="*/ 2001329 h 2620993"/>
              <a:gd name="connsiteX20" fmla="*/ 116456 w 527649"/>
              <a:gd name="connsiteY20" fmla="*/ 2173857 h 2620993"/>
              <a:gd name="connsiteX21" fmla="*/ 81951 w 527649"/>
              <a:gd name="connsiteY21" fmla="*/ 2294627 h 2620993"/>
              <a:gd name="connsiteX22" fmla="*/ 81951 w 527649"/>
              <a:gd name="connsiteY22" fmla="*/ 2415397 h 2620993"/>
              <a:gd name="connsiteX23" fmla="*/ 47445 w 527649"/>
              <a:gd name="connsiteY23" fmla="*/ 2518914 h 2620993"/>
              <a:gd name="connsiteX24" fmla="*/ 4313 w 527649"/>
              <a:gd name="connsiteY24" fmla="*/ 2613804 h 2620993"/>
              <a:gd name="connsiteX25" fmla="*/ 21566 w 527649"/>
              <a:gd name="connsiteY25" fmla="*/ 2562046 h 26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7649" h="2620993">
                <a:moveTo>
                  <a:pt x="461513" y="0"/>
                </a:moveTo>
                <a:lnTo>
                  <a:pt x="487392" y="69012"/>
                </a:lnTo>
                <a:cubicBezTo>
                  <a:pt x="496018" y="92016"/>
                  <a:pt x="507520" y="122208"/>
                  <a:pt x="513271" y="138023"/>
                </a:cubicBezTo>
                <a:cubicBezTo>
                  <a:pt x="519022" y="153838"/>
                  <a:pt x="527649" y="136585"/>
                  <a:pt x="521898" y="163902"/>
                </a:cubicBezTo>
                <a:cubicBezTo>
                  <a:pt x="516147" y="191219"/>
                  <a:pt x="490268" y="271733"/>
                  <a:pt x="478766" y="301925"/>
                </a:cubicBezTo>
                <a:cubicBezTo>
                  <a:pt x="467264" y="332117"/>
                  <a:pt x="460075" y="316302"/>
                  <a:pt x="452886" y="345057"/>
                </a:cubicBezTo>
                <a:cubicBezTo>
                  <a:pt x="445697" y="373812"/>
                  <a:pt x="444260" y="437072"/>
                  <a:pt x="435634" y="474453"/>
                </a:cubicBezTo>
                <a:cubicBezTo>
                  <a:pt x="427008" y="511834"/>
                  <a:pt x="411192" y="547778"/>
                  <a:pt x="401128" y="569344"/>
                </a:cubicBezTo>
                <a:cubicBezTo>
                  <a:pt x="391064" y="590910"/>
                  <a:pt x="379562" y="580845"/>
                  <a:pt x="375249" y="603849"/>
                </a:cubicBezTo>
                <a:cubicBezTo>
                  <a:pt x="370936" y="626853"/>
                  <a:pt x="376687" y="671423"/>
                  <a:pt x="375249" y="707366"/>
                </a:cubicBezTo>
                <a:cubicBezTo>
                  <a:pt x="373811" y="743309"/>
                  <a:pt x="372373" y="785004"/>
                  <a:pt x="366622" y="819510"/>
                </a:cubicBezTo>
                <a:cubicBezTo>
                  <a:pt x="360871" y="854016"/>
                  <a:pt x="345056" y="877019"/>
                  <a:pt x="340743" y="914400"/>
                </a:cubicBezTo>
                <a:cubicBezTo>
                  <a:pt x="336430" y="951781"/>
                  <a:pt x="346494" y="1000665"/>
                  <a:pt x="340743" y="1043797"/>
                </a:cubicBezTo>
                <a:cubicBezTo>
                  <a:pt x="334992" y="1086929"/>
                  <a:pt x="317739" y="1125748"/>
                  <a:pt x="306237" y="1173193"/>
                </a:cubicBezTo>
                <a:cubicBezTo>
                  <a:pt x="294735" y="1220638"/>
                  <a:pt x="280358" y="1273834"/>
                  <a:pt x="271732" y="1328468"/>
                </a:cubicBezTo>
                <a:cubicBezTo>
                  <a:pt x="263106" y="1383102"/>
                  <a:pt x="254479" y="1500997"/>
                  <a:pt x="254479" y="1500997"/>
                </a:cubicBezTo>
                <a:cubicBezTo>
                  <a:pt x="250166" y="1544129"/>
                  <a:pt x="251604" y="1555631"/>
                  <a:pt x="245853" y="1587261"/>
                </a:cubicBezTo>
                <a:cubicBezTo>
                  <a:pt x="240102" y="1618891"/>
                  <a:pt x="232913" y="1647646"/>
                  <a:pt x="219973" y="1690778"/>
                </a:cubicBezTo>
                <a:cubicBezTo>
                  <a:pt x="207033" y="1733910"/>
                  <a:pt x="182592" y="1794295"/>
                  <a:pt x="168215" y="1846053"/>
                </a:cubicBezTo>
                <a:cubicBezTo>
                  <a:pt x="153838" y="1897811"/>
                  <a:pt x="142336" y="1946695"/>
                  <a:pt x="133709" y="2001329"/>
                </a:cubicBezTo>
                <a:cubicBezTo>
                  <a:pt x="125083" y="2055963"/>
                  <a:pt x="125082" y="2124974"/>
                  <a:pt x="116456" y="2173857"/>
                </a:cubicBezTo>
                <a:cubicBezTo>
                  <a:pt x="107830" y="2222740"/>
                  <a:pt x="87702" y="2254370"/>
                  <a:pt x="81951" y="2294627"/>
                </a:cubicBezTo>
                <a:cubicBezTo>
                  <a:pt x="76200" y="2334884"/>
                  <a:pt x="87702" y="2378016"/>
                  <a:pt x="81951" y="2415397"/>
                </a:cubicBezTo>
                <a:cubicBezTo>
                  <a:pt x="76200" y="2452778"/>
                  <a:pt x="60385" y="2485846"/>
                  <a:pt x="47445" y="2518914"/>
                </a:cubicBezTo>
                <a:cubicBezTo>
                  <a:pt x="34505" y="2551982"/>
                  <a:pt x="8626" y="2606615"/>
                  <a:pt x="4313" y="2613804"/>
                </a:cubicBezTo>
                <a:cubicBezTo>
                  <a:pt x="0" y="2620993"/>
                  <a:pt x="10783" y="2591519"/>
                  <a:pt x="21566" y="2562046"/>
                </a:cubicBezTo>
              </a:path>
            </a:pathLst>
          </a:cu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1900687" y="3648974"/>
            <a:ext cx="253041" cy="1423358"/>
          </a:xfrm>
          <a:custGeom>
            <a:avLst/>
            <a:gdLst>
              <a:gd name="connsiteX0" fmla="*/ 247290 w 253041"/>
              <a:gd name="connsiteY0" fmla="*/ 0 h 1423358"/>
              <a:gd name="connsiteX1" fmla="*/ 247290 w 253041"/>
              <a:gd name="connsiteY1" fmla="*/ 94890 h 1423358"/>
              <a:gd name="connsiteX2" fmla="*/ 212785 w 253041"/>
              <a:gd name="connsiteY2" fmla="*/ 241539 h 1423358"/>
              <a:gd name="connsiteX3" fmla="*/ 186905 w 253041"/>
              <a:gd name="connsiteY3" fmla="*/ 336430 h 1423358"/>
              <a:gd name="connsiteX4" fmla="*/ 169653 w 253041"/>
              <a:gd name="connsiteY4" fmla="*/ 474452 h 1423358"/>
              <a:gd name="connsiteX5" fmla="*/ 126521 w 253041"/>
              <a:gd name="connsiteY5" fmla="*/ 629728 h 1423358"/>
              <a:gd name="connsiteX6" fmla="*/ 100641 w 253041"/>
              <a:gd name="connsiteY6" fmla="*/ 776377 h 1423358"/>
              <a:gd name="connsiteX7" fmla="*/ 92015 w 253041"/>
              <a:gd name="connsiteY7" fmla="*/ 923026 h 1423358"/>
              <a:gd name="connsiteX8" fmla="*/ 74762 w 253041"/>
              <a:gd name="connsiteY8" fmla="*/ 1061049 h 1423358"/>
              <a:gd name="connsiteX9" fmla="*/ 40256 w 253041"/>
              <a:gd name="connsiteY9" fmla="*/ 1207698 h 1423358"/>
              <a:gd name="connsiteX10" fmla="*/ 5751 w 253041"/>
              <a:gd name="connsiteY10" fmla="*/ 1380226 h 1423358"/>
              <a:gd name="connsiteX11" fmla="*/ 5751 w 253041"/>
              <a:gd name="connsiteY11" fmla="*/ 1423358 h 142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041" h="1423358">
                <a:moveTo>
                  <a:pt x="247290" y="0"/>
                </a:moveTo>
                <a:cubicBezTo>
                  <a:pt x="250165" y="27317"/>
                  <a:pt x="253041" y="54634"/>
                  <a:pt x="247290" y="94890"/>
                </a:cubicBezTo>
                <a:cubicBezTo>
                  <a:pt x="241539" y="135146"/>
                  <a:pt x="222849" y="201282"/>
                  <a:pt x="212785" y="241539"/>
                </a:cubicBezTo>
                <a:cubicBezTo>
                  <a:pt x="202721" y="281796"/>
                  <a:pt x="194094" y="297611"/>
                  <a:pt x="186905" y="336430"/>
                </a:cubicBezTo>
                <a:cubicBezTo>
                  <a:pt x="179716" y="375249"/>
                  <a:pt x="179717" y="425569"/>
                  <a:pt x="169653" y="474452"/>
                </a:cubicBezTo>
                <a:cubicBezTo>
                  <a:pt x="159589" y="523335"/>
                  <a:pt x="138023" y="579407"/>
                  <a:pt x="126521" y="629728"/>
                </a:cubicBezTo>
                <a:cubicBezTo>
                  <a:pt x="115019" y="680049"/>
                  <a:pt x="106392" y="727494"/>
                  <a:pt x="100641" y="776377"/>
                </a:cubicBezTo>
                <a:cubicBezTo>
                  <a:pt x="94890" y="825260"/>
                  <a:pt x="96328" y="875581"/>
                  <a:pt x="92015" y="923026"/>
                </a:cubicBezTo>
                <a:cubicBezTo>
                  <a:pt x="87702" y="970471"/>
                  <a:pt x="83388" y="1013604"/>
                  <a:pt x="74762" y="1061049"/>
                </a:cubicBezTo>
                <a:cubicBezTo>
                  <a:pt x="66136" y="1108494"/>
                  <a:pt x="51758" y="1154502"/>
                  <a:pt x="40256" y="1207698"/>
                </a:cubicBezTo>
                <a:cubicBezTo>
                  <a:pt x="28754" y="1260894"/>
                  <a:pt x="11502" y="1344283"/>
                  <a:pt x="5751" y="1380226"/>
                </a:cubicBezTo>
                <a:cubicBezTo>
                  <a:pt x="0" y="1416169"/>
                  <a:pt x="2875" y="1419763"/>
                  <a:pt x="5751" y="1423358"/>
                </a:cubicBezTo>
              </a:path>
            </a:pathLst>
          </a:cu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3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0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3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2000"/>
                                        <p:tgtEl>
                                          <p:spTgt spid="2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3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_22.8_A.jpg"/>
          <p:cNvPicPr>
            <a:picLocks noGrp="1" noChangeAspect="1"/>
          </p:cNvPicPr>
          <p:nvPr>
            <p:ph sz="half" idx="1"/>
          </p:nvPr>
        </p:nvPicPr>
        <p:blipFill>
          <a:blip r:embed="rId2" cstate="print"/>
          <a:stretch>
            <a:fillRect/>
          </a:stretch>
        </p:blipFill>
        <p:spPr>
          <a:xfrm>
            <a:off x="0" y="304800"/>
            <a:ext cx="5638800" cy="6553200"/>
          </a:xfrm>
        </p:spPr>
      </p:pic>
      <p:sp>
        <p:nvSpPr>
          <p:cNvPr id="5" name="Title 4"/>
          <p:cNvSpPr>
            <a:spLocks noGrp="1"/>
          </p:cNvSpPr>
          <p:nvPr>
            <p:ph type="title"/>
          </p:nvPr>
        </p:nvSpPr>
        <p:spPr>
          <a:xfrm>
            <a:off x="3581400" y="152400"/>
            <a:ext cx="4724400" cy="1143000"/>
          </a:xfrm>
        </p:spPr>
        <p:txBody>
          <a:bodyPr>
            <a:normAutofit fontScale="90000"/>
          </a:bodyPr>
          <a:lstStyle/>
          <a:p>
            <a:r>
              <a:rPr lang="en-US" b="1" dirty="0" smtClean="0"/>
              <a:t>Lymphatic system for the Arm</a:t>
            </a:r>
            <a:endParaRPr lang="en-US" b="1" dirty="0"/>
          </a:p>
        </p:txBody>
      </p:sp>
      <p:sp>
        <p:nvSpPr>
          <p:cNvPr id="6" name="Content Placeholder 5"/>
          <p:cNvSpPr>
            <a:spLocks noGrp="1"/>
          </p:cNvSpPr>
          <p:nvPr>
            <p:ph sz="half" idx="2"/>
          </p:nvPr>
        </p:nvSpPr>
        <p:spPr>
          <a:xfrm>
            <a:off x="5029200" y="1295400"/>
            <a:ext cx="3886200" cy="3657600"/>
          </a:xfrm>
        </p:spPr>
        <p:txBody>
          <a:bodyPr>
            <a:normAutofit/>
          </a:bodyPr>
          <a:lstStyle/>
          <a:p>
            <a:pPr marL="0" indent="0">
              <a:buNone/>
            </a:pPr>
            <a:endParaRPr lang="en-US" sz="1600" dirty="0" smtClean="0"/>
          </a:p>
          <a:p>
            <a:pPr marL="0" indent="0">
              <a:buNone/>
            </a:pPr>
            <a:r>
              <a:rPr lang="en-US" sz="1600" dirty="0" smtClean="0"/>
              <a:t>Lymph from the upper limb and breast drains to the </a:t>
            </a:r>
            <a:r>
              <a:rPr lang="en-US" sz="1600" dirty="0" err="1" smtClean="0"/>
              <a:t>axillary</a:t>
            </a:r>
            <a:r>
              <a:rPr lang="en-US" sz="1600" dirty="0" smtClean="0"/>
              <a:t> lymph nodes. The superficial </a:t>
            </a:r>
            <a:r>
              <a:rPr lang="en-US" sz="1600" dirty="0" err="1" smtClean="0"/>
              <a:t>lymphatics</a:t>
            </a:r>
            <a:r>
              <a:rPr lang="en-US" sz="1600" dirty="0" smtClean="0"/>
              <a:t> of the upper limb lie in the subcutaneous tissue. Also, the deep </a:t>
            </a:r>
            <a:r>
              <a:rPr lang="en-US" sz="1600" dirty="0" err="1" smtClean="0"/>
              <a:t>lymphatics</a:t>
            </a:r>
            <a:r>
              <a:rPr lang="en-US" sz="1600" dirty="0" smtClean="0"/>
              <a:t> accompany the arteries and deep veins.</a:t>
            </a:r>
          </a:p>
          <a:p>
            <a:pPr marL="0" indent="0">
              <a:buNone/>
            </a:pPr>
            <a:endParaRPr lang="en-US" sz="1600" dirty="0" smtClean="0"/>
          </a:p>
          <a:p>
            <a:pPr marL="0" indent="0">
              <a:buNone/>
            </a:pPr>
            <a:r>
              <a:rPr lang="en-US" sz="1600" dirty="0" smtClean="0"/>
              <a:t>Notice the red arrows pictured on the left. </a:t>
            </a:r>
            <a:r>
              <a:rPr lang="en-US" sz="1600" dirty="0" smtClean="0">
                <a:solidFill>
                  <a:srgbClr val="FF0000"/>
                </a:solidFill>
              </a:rPr>
              <a:t>These arrows show the flow of lymph</a:t>
            </a:r>
            <a:r>
              <a:rPr lang="en-US" sz="1600" dirty="0" smtClean="0"/>
              <a:t>. Notice that the flow of lymph follows the same direction as the venous drainage of the arm (see arm module for greater detail).</a:t>
            </a:r>
          </a:p>
          <a:p>
            <a:pPr marL="0" indent="0">
              <a:buNone/>
            </a:pPr>
            <a:endParaRPr lang="en-US" sz="1600" dirty="0" smtClean="0"/>
          </a:p>
          <a:p>
            <a:pPr marL="0" indent="0">
              <a:buNone/>
            </a:pPr>
            <a:endParaRPr lang="en-US" sz="1600" dirty="0" smtClean="0"/>
          </a:p>
          <a:p>
            <a:pPr marL="0" indent="0">
              <a:buNone/>
            </a:pPr>
            <a:endParaRPr lang="en-US" sz="1600" dirty="0" smtClean="0"/>
          </a:p>
          <a:p>
            <a:pPr marL="0" indent="0">
              <a:buNone/>
            </a:pPr>
            <a:endParaRPr lang="en-US" sz="1600" dirty="0" smtClean="0"/>
          </a:p>
          <a:p>
            <a:pPr marL="0" indent="0">
              <a:buNone/>
            </a:pPr>
            <a:endParaRPr lang="en-US" sz="1600" dirty="0" smtClean="0"/>
          </a:p>
        </p:txBody>
      </p:sp>
      <p:sp>
        <p:nvSpPr>
          <p:cNvPr id="7" name="TextBox 6"/>
          <p:cNvSpPr txBox="1"/>
          <p:nvPr/>
        </p:nvSpPr>
        <p:spPr>
          <a:xfrm>
            <a:off x="5029200" y="5028962"/>
            <a:ext cx="3581400" cy="1600438"/>
          </a:xfrm>
          <a:prstGeom prst="rect">
            <a:avLst/>
          </a:prstGeom>
          <a:noFill/>
        </p:spPr>
        <p:txBody>
          <a:bodyPr wrap="square" rtlCol="0">
            <a:spAutoFit/>
          </a:bodyPr>
          <a:lstStyle/>
          <a:p>
            <a:r>
              <a:rPr lang="en-US" sz="1600" dirty="0" smtClean="0"/>
              <a:t>The majority of lymph nodes for the upper limb are found in the </a:t>
            </a:r>
            <a:r>
              <a:rPr lang="en-US" sz="1600" dirty="0" err="1" smtClean="0"/>
              <a:t>axillary</a:t>
            </a:r>
            <a:r>
              <a:rPr lang="en-US" sz="1600" dirty="0" smtClean="0"/>
              <a:t> (arm pit) region.  The lymph from the forearm also drains upward toward these structures.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Content Placeholder 3" descr="Skeletal_overview.jpg"/>
          <p:cNvPicPr>
            <a:picLocks noGrp="1" noChangeAspect="1"/>
          </p:cNvPicPr>
          <p:nvPr>
            <p:ph idx="1"/>
          </p:nvPr>
        </p:nvPicPr>
        <p:blipFill>
          <a:blip r:embed="rId2" cstate="print"/>
          <a:srcRect b="2299"/>
          <a:stretch>
            <a:fillRect/>
          </a:stretch>
        </p:blipFill>
        <p:spPr>
          <a:xfrm>
            <a:off x="0" y="228600"/>
            <a:ext cx="5943600" cy="6477000"/>
          </a:xfrm>
        </p:spPr>
      </p:pic>
      <p:sp>
        <p:nvSpPr>
          <p:cNvPr id="5" name="Rectangle 4"/>
          <p:cNvSpPr/>
          <p:nvPr/>
        </p:nvSpPr>
        <p:spPr>
          <a:xfrm>
            <a:off x="4267200" y="435114"/>
            <a:ext cx="4572000" cy="707886"/>
          </a:xfrm>
          <a:prstGeom prst="rect">
            <a:avLst/>
          </a:prstGeom>
        </p:spPr>
        <p:txBody>
          <a:bodyPr>
            <a:spAutoFit/>
          </a:bodyPr>
          <a:lstStyle/>
          <a:p>
            <a:pPr algn="ctr"/>
            <a:r>
              <a:rPr lang="en-US" b="1" dirty="0" smtClean="0">
                <a:solidFill>
                  <a:srgbClr val="008000"/>
                </a:solidFill>
              </a:rPr>
              <a:t> </a:t>
            </a:r>
            <a:r>
              <a:rPr lang="en-US" sz="4000" b="1" dirty="0" smtClean="0">
                <a:solidFill>
                  <a:srgbClr val="008000"/>
                </a:solidFill>
              </a:rPr>
              <a:t>The Hand</a:t>
            </a:r>
          </a:p>
        </p:txBody>
      </p:sp>
      <p:sp>
        <p:nvSpPr>
          <p:cNvPr id="7" name="Freeform 6"/>
          <p:cNvSpPr/>
          <p:nvPr/>
        </p:nvSpPr>
        <p:spPr>
          <a:xfrm>
            <a:off x="1339122" y="4989851"/>
            <a:ext cx="895661" cy="1707630"/>
          </a:xfrm>
          <a:custGeom>
            <a:avLst/>
            <a:gdLst>
              <a:gd name="connsiteX0" fmla="*/ 369757 w 895661"/>
              <a:gd name="connsiteY0" fmla="*/ 95562 h 1707630"/>
              <a:gd name="connsiteX1" fmla="*/ 313544 w 895661"/>
              <a:gd name="connsiteY1" fmla="*/ 133038 h 1707630"/>
              <a:gd name="connsiteX2" fmla="*/ 268573 w 895661"/>
              <a:gd name="connsiteY2" fmla="*/ 185503 h 1707630"/>
              <a:gd name="connsiteX3" fmla="*/ 223603 w 895661"/>
              <a:gd name="connsiteY3" fmla="*/ 215483 h 1707630"/>
              <a:gd name="connsiteX4" fmla="*/ 178632 w 895661"/>
              <a:gd name="connsiteY4" fmla="*/ 320415 h 1707630"/>
              <a:gd name="connsiteX5" fmla="*/ 81196 w 895661"/>
              <a:gd name="connsiteY5" fmla="*/ 485306 h 1707630"/>
              <a:gd name="connsiteX6" fmla="*/ 62458 w 895661"/>
              <a:gd name="connsiteY6" fmla="*/ 522782 h 1707630"/>
              <a:gd name="connsiteX7" fmla="*/ 62458 w 895661"/>
              <a:gd name="connsiteY7" fmla="*/ 567752 h 1707630"/>
              <a:gd name="connsiteX8" fmla="*/ 43721 w 895661"/>
              <a:gd name="connsiteY8" fmla="*/ 597733 h 1707630"/>
              <a:gd name="connsiteX9" fmla="*/ 36226 w 895661"/>
              <a:gd name="connsiteY9" fmla="*/ 747634 h 1707630"/>
              <a:gd name="connsiteX10" fmla="*/ 6245 w 895661"/>
              <a:gd name="connsiteY10" fmla="*/ 818838 h 1707630"/>
              <a:gd name="connsiteX11" fmla="*/ 2498 w 895661"/>
              <a:gd name="connsiteY11" fmla="*/ 863808 h 1707630"/>
              <a:gd name="connsiteX12" fmla="*/ 21235 w 895661"/>
              <a:gd name="connsiteY12" fmla="*/ 905031 h 1707630"/>
              <a:gd name="connsiteX13" fmla="*/ 2498 w 895661"/>
              <a:gd name="connsiteY13" fmla="*/ 1013710 h 1707630"/>
              <a:gd name="connsiteX14" fmla="*/ 36226 w 895661"/>
              <a:gd name="connsiteY14" fmla="*/ 1039942 h 1707630"/>
              <a:gd name="connsiteX15" fmla="*/ 54963 w 895661"/>
              <a:gd name="connsiteY15" fmla="*/ 998719 h 1707630"/>
              <a:gd name="connsiteX16" fmla="*/ 51216 w 895661"/>
              <a:gd name="connsiteY16" fmla="*/ 942506 h 1707630"/>
              <a:gd name="connsiteX17" fmla="*/ 84944 w 895661"/>
              <a:gd name="connsiteY17" fmla="*/ 863808 h 1707630"/>
              <a:gd name="connsiteX18" fmla="*/ 92439 w 895661"/>
              <a:gd name="connsiteY18" fmla="*/ 818838 h 1707630"/>
              <a:gd name="connsiteX19" fmla="*/ 96186 w 895661"/>
              <a:gd name="connsiteY19" fmla="*/ 766372 h 1707630"/>
              <a:gd name="connsiteX20" fmla="*/ 96186 w 895661"/>
              <a:gd name="connsiteY20" fmla="*/ 698916 h 1707630"/>
              <a:gd name="connsiteX21" fmla="*/ 129914 w 895661"/>
              <a:gd name="connsiteY21" fmla="*/ 657693 h 1707630"/>
              <a:gd name="connsiteX22" fmla="*/ 163642 w 895661"/>
              <a:gd name="connsiteY22" fmla="*/ 593985 h 1707630"/>
              <a:gd name="connsiteX23" fmla="*/ 171137 w 895661"/>
              <a:gd name="connsiteY23" fmla="*/ 571500 h 1707630"/>
              <a:gd name="connsiteX24" fmla="*/ 186127 w 895661"/>
              <a:gd name="connsiteY24" fmla="*/ 552762 h 1707630"/>
              <a:gd name="connsiteX25" fmla="*/ 186127 w 895661"/>
              <a:gd name="connsiteY25" fmla="*/ 496549 h 1707630"/>
              <a:gd name="connsiteX26" fmla="*/ 227350 w 895661"/>
              <a:gd name="connsiteY26" fmla="*/ 380375 h 1707630"/>
              <a:gd name="connsiteX27" fmla="*/ 272321 w 895661"/>
              <a:gd name="connsiteY27" fmla="*/ 324162 h 1707630"/>
              <a:gd name="connsiteX28" fmla="*/ 324786 w 895661"/>
              <a:gd name="connsiteY28" fmla="*/ 275444 h 1707630"/>
              <a:gd name="connsiteX29" fmla="*/ 336029 w 895661"/>
              <a:gd name="connsiteY29" fmla="*/ 267949 h 1707630"/>
              <a:gd name="connsiteX30" fmla="*/ 347271 w 895661"/>
              <a:gd name="connsiteY30" fmla="*/ 384123 h 1707630"/>
              <a:gd name="connsiteX31" fmla="*/ 336029 w 895661"/>
              <a:gd name="connsiteY31" fmla="*/ 440336 h 1707630"/>
              <a:gd name="connsiteX32" fmla="*/ 317291 w 895661"/>
              <a:gd name="connsiteY32" fmla="*/ 623965 h 1707630"/>
              <a:gd name="connsiteX33" fmla="*/ 287311 w 895661"/>
              <a:gd name="connsiteY33" fmla="*/ 796352 h 1707630"/>
              <a:gd name="connsiteX34" fmla="*/ 261078 w 895661"/>
              <a:gd name="connsiteY34" fmla="*/ 837575 h 1707630"/>
              <a:gd name="connsiteX35" fmla="*/ 268573 w 895661"/>
              <a:gd name="connsiteY35" fmla="*/ 897536 h 1707630"/>
              <a:gd name="connsiteX36" fmla="*/ 249835 w 895661"/>
              <a:gd name="connsiteY36" fmla="*/ 938759 h 1707630"/>
              <a:gd name="connsiteX37" fmla="*/ 261078 w 895661"/>
              <a:gd name="connsiteY37" fmla="*/ 1017457 h 1707630"/>
              <a:gd name="connsiteX38" fmla="*/ 249835 w 895661"/>
              <a:gd name="connsiteY38" fmla="*/ 1141126 h 1707630"/>
              <a:gd name="connsiteX39" fmla="*/ 242340 w 895661"/>
              <a:gd name="connsiteY39" fmla="*/ 1261047 h 1707630"/>
              <a:gd name="connsiteX40" fmla="*/ 231098 w 895661"/>
              <a:gd name="connsiteY40" fmla="*/ 1388464 h 1707630"/>
              <a:gd name="connsiteX41" fmla="*/ 216108 w 895661"/>
              <a:gd name="connsiteY41" fmla="*/ 1467162 h 1707630"/>
              <a:gd name="connsiteX42" fmla="*/ 238593 w 895661"/>
              <a:gd name="connsiteY42" fmla="*/ 1542113 h 1707630"/>
              <a:gd name="connsiteX43" fmla="*/ 227350 w 895661"/>
              <a:gd name="connsiteY43" fmla="*/ 1609569 h 1707630"/>
              <a:gd name="connsiteX44" fmla="*/ 272321 w 895661"/>
              <a:gd name="connsiteY44" fmla="*/ 1598326 h 1707630"/>
              <a:gd name="connsiteX45" fmla="*/ 276068 w 895661"/>
              <a:gd name="connsiteY45" fmla="*/ 1489647 h 1707630"/>
              <a:gd name="connsiteX46" fmla="*/ 298553 w 895661"/>
              <a:gd name="connsiteY46" fmla="*/ 1407201 h 1707630"/>
              <a:gd name="connsiteX47" fmla="*/ 302301 w 895661"/>
              <a:gd name="connsiteY47" fmla="*/ 1354736 h 1707630"/>
              <a:gd name="connsiteX48" fmla="*/ 306048 w 895661"/>
              <a:gd name="connsiteY48" fmla="*/ 1283533 h 1707630"/>
              <a:gd name="connsiteX49" fmla="*/ 321039 w 895661"/>
              <a:gd name="connsiteY49" fmla="*/ 1246057 h 1707630"/>
              <a:gd name="connsiteX50" fmla="*/ 328534 w 895661"/>
              <a:gd name="connsiteY50" fmla="*/ 1152369 h 1707630"/>
              <a:gd name="connsiteX51" fmla="*/ 347271 w 895661"/>
              <a:gd name="connsiteY51" fmla="*/ 1002467 h 1707630"/>
              <a:gd name="connsiteX52" fmla="*/ 392242 w 895661"/>
              <a:gd name="connsiteY52" fmla="*/ 916274 h 1707630"/>
              <a:gd name="connsiteX53" fmla="*/ 388494 w 895661"/>
              <a:gd name="connsiteY53" fmla="*/ 807595 h 1707630"/>
              <a:gd name="connsiteX54" fmla="*/ 399737 w 895661"/>
              <a:gd name="connsiteY54" fmla="*/ 713906 h 1707630"/>
              <a:gd name="connsiteX55" fmla="*/ 377252 w 895661"/>
              <a:gd name="connsiteY55" fmla="*/ 616470 h 1707630"/>
              <a:gd name="connsiteX56" fmla="*/ 414727 w 895661"/>
              <a:gd name="connsiteY56" fmla="*/ 429093 h 1707630"/>
              <a:gd name="connsiteX57" fmla="*/ 459698 w 895661"/>
              <a:gd name="connsiteY57" fmla="*/ 342900 h 1707630"/>
              <a:gd name="connsiteX58" fmla="*/ 478435 w 895661"/>
              <a:gd name="connsiteY58" fmla="*/ 530277 h 1707630"/>
              <a:gd name="connsiteX59" fmla="*/ 440960 w 895661"/>
              <a:gd name="connsiteY59" fmla="*/ 725149 h 1707630"/>
              <a:gd name="connsiteX60" fmla="*/ 433465 w 895661"/>
              <a:gd name="connsiteY60" fmla="*/ 837575 h 1707630"/>
              <a:gd name="connsiteX61" fmla="*/ 437212 w 895661"/>
              <a:gd name="connsiteY61" fmla="*/ 875051 h 1707630"/>
              <a:gd name="connsiteX62" fmla="*/ 399737 w 895661"/>
              <a:gd name="connsiteY62" fmla="*/ 927516 h 1707630"/>
              <a:gd name="connsiteX63" fmla="*/ 429717 w 895661"/>
              <a:gd name="connsiteY63" fmla="*/ 912526 h 1707630"/>
              <a:gd name="connsiteX64" fmla="*/ 433465 w 895661"/>
              <a:gd name="connsiteY64" fmla="*/ 976234 h 1707630"/>
              <a:gd name="connsiteX65" fmla="*/ 425970 w 895661"/>
              <a:gd name="connsiteY65" fmla="*/ 1096156 h 1707630"/>
              <a:gd name="connsiteX66" fmla="*/ 433465 w 895661"/>
              <a:gd name="connsiteY66" fmla="*/ 1242310 h 1707630"/>
              <a:gd name="connsiteX67" fmla="*/ 437212 w 895661"/>
              <a:gd name="connsiteY67" fmla="*/ 1365979 h 1707630"/>
              <a:gd name="connsiteX68" fmla="*/ 448455 w 895661"/>
              <a:gd name="connsiteY68" fmla="*/ 1448424 h 1707630"/>
              <a:gd name="connsiteX69" fmla="*/ 440960 w 895661"/>
              <a:gd name="connsiteY69" fmla="*/ 1557103 h 1707630"/>
              <a:gd name="connsiteX70" fmla="*/ 455950 w 895661"/>
              <a:gd name="connsiteY70" fmla="*/ 1605821 h 1707630"/>
              <a:gd name="connsiteX71" fmla="*/ 440960 w 895661"/>
              <a:gd name="connsiteY71" fmla="*/ 1673277 h 1707630"/>
              <a:gd name="connsiteX72" fmla="*/ 474688 w 895661"/>
              <a:gd name="connsiteY72" fmla="*/ 1707005 h 1707630"/>
              <a:gd name="connsiteX73" fmla="*/ 504668 w 895661"/>
              <a:gd name="connsiteY73" fmla="*/ 1669529 h 1707630"/>
              <a:gd name="connsiteX74" fmla="*/ 497173 w 895661"/>
              <a:gd name="connsiteY74" fmla="*/ 1609569 h 1707630"/>
              <a:gd name="connsiteX75" fmla="*/ 523406 w 895661"/>
              <a:gd name="connsiteY75" fmla="*/ 1564598 h 1707630"/>
              <a:gd name="connsiteX76" fmla="*/ 519658 w 895661"/>
              <a:gd name="connsiteY76" fmla="*/ 1500890 h 1707630"/>
              <a:gd name="connsiteX77" fmla="*/ 527153 w 895661"/>
              <a:gd name="connsiteY77" fmla="*/ 1279785 h 1707630"/>
              <a:gd name="connsiteX78" fmla="*/ 530901 w 895661"/>
              <a:gd name="connsiteY78" fmla="*/ 1238562 h 1707630"/>
              <a:gd name="connsiteX79" fmla="*/ 523406 w 895661"/>
              <a:gd name="connsiteY79" fmla="*/ 1122388 h 1707630"/>
              <a:gd name="connsiteX80" fmla="*/ 527153 w 895661"/>
              <a:gd name="connsiteY80" fmla="*/ 972487 h 1707630"/>
              <a:gd name="connsiteX81" fmla="*/ 553386 w 895661"/>
              <a:gd name="connsiteY81" fmla="*/ 912526 h 1707630"/>
              <a:gd name="connsiteX82" fmla="*/ 527153 w 895661"/>
              <a:gd name="connsiteY82" fmla="*/ 848818 h 1707630"/>
              <a:gd name="connsiteX83" fmla="*/ 538396 w 895661"/>
              <a:gd name="connsiteY83" fmla="*/ 785110 h 1707630"/>
              <a:gd name="connsiteX84" fmla="*/ 538396 w 895661"/>
              <a:gd name="connsiteY84" fmla="*/ 758877 h 1707630"/>
              <a:gd name="connsiteX85" fmla="*/ 545891 w 895661"/>
              <a:gd name="connsiteY85" fmla="*/ 672683 h 1707630"/>
              <a:gd name="connsiteX86" fmla="*/ 530901 w 895661"/>
              <a:gd name="connsiteY86" fmla="*/ 522782 h 1707630"/>
              <a:gd name="connsiteX87" fmla="*/ 542144 w 895661"/>
              <a:gd name="connsiteY87" fmla="*/ 417851 h 1707630"/>
              <a:gd name="connsiteX88" fmla="*/ 557134 w 895661"/>
              <a:gd name="connsiteY88" fmla="*/ 369133 h 1707630"/>
              <a:gd name="connsiteX89" fmla="*/ 598357 w 895661"/>
              <a:gd name="connsiteY89" fmla="*/ 477811 h 1707630"/>
              <a:gd name="connsiteX90" fmla="*/ 602104 w 895661"/>
              <a:gd name="connsiteY90" fmla="*/ 751382 h 1707630"/>
              <a:gd name="connsiteX91" fmla="*/ 590862 w 895661"/>
              <a:gd name="connsiteY91" fmla="*/ 807595 h 1707630"/>
              <a:gd name="connsiteX92" fmla="*/ 587114 w 895661"/>
              <a:gd name="connsiteY92" fmla="*/ 841323 h 1707630"/>
              <a:gd name="connsiteX93" fmla="*/ 605852 w 895661"/>
              <a:gd name="connsiteY93" fmla="*/ 893788 h 1707630"/>
              <a:gd name="connsiteX94" fmla="*/ 613347 w 895661"/>
              <a:gd name="connsiteY94" fmla="*/ 1009962 h 1707630"/>
              <a:gd name="connsiteX95" fmla="*/ 617094 w 895661"/>
              <a:gd name="connsiteY95" fmla="*/ 1148621 h 1707630"/>
              <a:gd name="connsiteX96" fmla="*/ 609599 w 895661"/>
              <a:gd name="connsiteY96" fmla="*/ 1174854 h 1707630"/>
              <a:gd name="connsiteX97" fmla="*/ 594609 w 895661"/>
              <a:gd name="connsiteY97" fmla="*/ 1212329 h 1707630"/>
              <a:gd name="connsiteX98" fmla="*/ 639580 w 895661"/>
              <a:gd name="connsiteY98" fmla="*/ 1302270 h 1707630"/>
              <a:gd name="connsiteX99" fmla="*/ 639580 w 895661"/>
              <a:gd name="connsiteY99" fmla="*/ 1410949 h 1707630"/>
              <a:gd name="connsiteX100" fmla="*/ 620842 w 895661"/>
              <a:gd name="connsiteY100" fmla="*/ 1448424 h 1707630"/>
              <a:gd name="connsiteX101" fmla="*/ 650822 w 895661"/>
              <a:gd name="connsiteY101" fmla="*/ 1515880 h 1707630"/>
              <a:gd name="connsiteX102" fmla="*/ 643327 w 895661"/>
              <a:gd name="connsiteY102" fmla="*/ 1575841 h 1707630"/>
              <a:gd name="connsiteX103" fmla="*/ 643327 w 895661"/>
              <a:gd name="connsiteY103" fmla="*/ 1609569 h 1707630"/>
              <a:gd name="connsiteX104" fmla="*/ 665812 w 895661"/>
              <a:gd name="connsiteY104" fmla="*/ 1617064 h 1707630"/>
              <a:gd name="connsiteX105" fmla="*/ 680803 w 895661"/>
              <a:gd name="connsiteY105" fmla="*/ 1605821 h 1707630"/>
              <a:gd name="connsiteX106" fmla="*/ 692045 w 895661"/>
              <a:gd name="connsiteY106" fmla="*/ 1587083 h 1707630"/>
              <a:gd name="connsiteX107" fmla="*/ 692045 w 895661"/>
              <a:gd name="connsiteY107" fmla="*/ 1519628 h 1707630"/>
              <a:gd name="connsiteX108" fmla="*/ 692045 w 895661"/>
              <a:gd name="connsiteY108" fmla="*/ 1482152 h 1707630"/>
              <a:gd name="connsiteX109" fmla="*/ 710783 w 895661"/>
              <a:gd name="connsiteY109" fmla="*/ 1452172 h 1707630"/>
              <a:gd name="connsiteX110" fmla="*/ 703288 w 895661"/>
              <a:gd name="connsiteY110" fmla="*/ 1354736 h 1707630"/>
              <a:gd name="connsiteX111" fmla="*/ 699540 w 895661"/>
              <a:gd name="connsiteY111" fmla="*/ 1193592 h 1707630"/>
              <a:gd name="connsiteX112" fmla="*/ 688298 w 895661"/>
              <a:gd name="connsiteY112" fmla="*/ 1081165 h 1707630"/>
              <a:gd name="connsiteX113" fmla="*/ 684550 w 895661"/>
              <a:gd name="connsiteY113" fmla="*/ 953749 h 1707630"/>
              <a:gd name="connsiteX114" fmla="*/ 692045 w 895661"/>
              <a:gd name="connsiteY114" fmla="*/ 882546 h 1707630"/>
              <a:gd name="connsiteX115" fmla="*/ 703288 w 895661"/>
              <a:gd name="connsiteY115" fmla="*/ 826333 h 1707630"/>
              <a:gd name="connsiteX116" fmla="*/ 688298 w 895661"/>
              <a:gd name="connsiteY116" fmla="*/ 796352 h 1707630"/>
              <a:gd name="connsiteX117" fmla="*/ 688298 w 895661"/>
              <a:gd name="connsiteY117" fmla="*/ 755129 h 1707630"/>
              <a:gd name="connsiteX118" fmla="*/ 677055 w 895661"/>
              <a:gd name="connsiteY118" fmla="*/ 668936 h 1707630"/>
              <a:gd name="connsiteX119" fmla="*/ 662065 w 895661"/>
              <a:gd name="connsiteY119" fmla="*/ 537772 h 1707630"/>
              <a:gd name="connsiteX120" fmla="*/ 643327 w 895661"/>
              <a:gd name="connsiteY120" fmla="*/ 470316 h 1707630"/>
              <a:gd name="connsiteX121" fmla="*/ 635832 w 895661"/>
              <a:gd name="connsiteY121" fmla="*/ 399113 h 1707630"/>
              <a:gd name="connsiteX122" fmla="*/ 647075 w 895661"/>
              <a:gd name="connsiteY122" fmla="*/ 350395 h 1707630"/>
              <a:gd name="connsiteX123" fmla="*/ 688298 w 895661"/>
              <a:gd name="connsiteY123" fmla="*/ 425346 h 1707630"/>
              <a:gd name="connsiteX124" fmla="*/ 714530 w 895661"/>
              <a:gd name="connsiteY124" fmla="*/ 530277 h 1707630"/>
              <a:gd name="connsiteX125" fmla="*/ 733268 w 895661"/>
              <a:gd name="connsiteY125" fmla="*/ 646451 h 1707630"/>
              <a:gd name="connsiteX126" fmla="*/ 718278 w 895661"/>
              <a:gd name="connsiteY126" fmla="*/ 702664 h 1707630"/>
              <a:gd name="connsiteX127" fmla="*/ 744511 w 895661"/>
              <a:gd name="connsiteY127" fmla="*/ 747634 h 1707630"/>
              <a:gd name="connsiteX128" fmla="*/ 752006 w 895661"/>
              <a:gd name="connsiteY128" fmla="*/ 815090 h 1707630"/>
              <a:gd name="connsiteX129" fmla="*/ 774491 w 895661"/>
              <a:gd name="connsiteY129" fmla="*/ 867556 h 1707630"/>
              <a:gd name="connsiteX130" fmla="*/ 789481 w 895661"/>
              <a:gd name="connsiteY130" fmla="*/ 964992 h 1707630"/>
              <a:gd name="connsiteX131" fmla="*/ 796976 w 895661"/>
              <a:gd name="connsiteY131" fmla="*/ 1036195 h 1707630"/>
              <a:gd name="connsiteX132" fmla="*/ 789481 w 895661"/>
              <a:gd name="connsiteY132" fmla="*/ 1073670 h 1707630"/>
              <a:gd name="connsiteX133" fmla="*/ 823209 w 895661"/>
              <a:gd name="connsiteY133" fmla="*/ 1111146 h 1707630"/>
              <a:gd name="connsiteX134" fmla="*/ 819462 w 895661"/>
              <a:gd name="connsiteY134" fmla="*/ 1189844 h 1707630"/>
              <a:gd name="connsiteX135" fmla="*/ 834452 w 895661"/>
              <a:gd name="connsiteY135" fmla="*/ 1261047 h 1707630"/>
              <a:gd name="connsiteX136" fmla="*/ 853189 w 895661"/>
              <a:gd name="connsiteY136" fmla="*/ 1302270 h 1707630"/>
              <a:gd name="connsiteX137" fmla="*/ 860685 w 895661"/>
              <a:gd name="connsiteY137" fmla="*/ 1380969 h 1707630"/>
              <a:gd name="connsiteX138" fmla="*/ 886917 w 895661"/>
              <a:gd name="connsiteY138" fmla="*/ 1373474 h 1707630"/>
              <a:gd name="connsiteX139" fmla="*/ 890665 w 895661"/>
              <a:gd name="connsiteY139" fmla="*/ 1335998 h 1707630"/>
              <a:gd name="connsiteX140" fmla="*/ 883170 w 895661"/>
              <a:gd name="connsiteY140" fmla="*/ 1283533 h 1707630"/>
              <a:gd name="connsiteX141" fmla="*/ 890665 w 895661"/>
              <a:gd name="connsiteY141" fmla="*/ 1234815 h 1707630"/>
              <a:gd name="connsiteX142" fmla="*/ 894412 w 895661"/>
              <a:gd name="connsiteY142" fmla="*/ 1197339 h 1707630"/>
              <a:gd name="connsiteX143" fmla="*/ 883170 w 895661"/>
              <a:gd name="connsiteY143" fmla="*/ 1069923 h 1707630"/>
              <a:gd name="connsiteX144" fmla="*/ 853189 w 895661"/>
              <a:gd name="connsiteY144" fmla="*/ 1017457 h 1707630"/>
              <a:gd name="connsiteX145" fmla="*/ 845694 w 895661"/>
              <a:gd name="connsiteY145" fmla="*/ 893788 h 1707630"/>
              <a:gd name="connsiteX146" fmla="*/ 834452 w 895661"/>
              <a:gd name="connsiteY146" fmla="*/ 822585 h 1707630"/>
              <a:gd name="connsiteX147" fmla="*/ 834452 w 895661"/>
              <a:gd name="connsiteY147" fmla="*/ 732644 h 1707630"/>
              <a:gd name="connsiteX148" fmla="*/ 815714 w 895661"/>
              <a:gd name="connsiteY148" fmla="*/ 713906 h 1707630"/>
              <a:gd name="connsiteX149" fmla="*/ 811967 w 895661"/>
              <a:gd name="connsiteY149" fmla="*/ 608975 h 1707630"/>
              <a:gd name="connsiteX150" fmla="*/ 744511 w 895661"/>
              <a:gd name="connsiteY150" fmla="*/ 339152 h 1707630"/>
              <a:gd name="connsiteX151" fmla="*/ 733268 w 895661"/>
              <a:gd name="connsiteY151" fmla="*/ 282939 h 1707630"/>
              <a:gd name="connsiteX152" fmla="*/ 695793 w 895661"/>
              <a:gd name="connsiteY152" fmla="*/ 237969 h 1707630"/>
              <a:gd name="connsiteX153" fmla="*/ 707035 w 895661"/>
              <a:gd name="connsiteY153" fmla="*/ 211736 h 1707630"/>
              <a:gd name="connsiteX154" fmla="*/ 722026 w 895661"/>
              <a:gd name="connsiteY154" fmla="*/ 170513 h 1707630"/>
              <a:gd name="connsiteX155" fmla="*/ 707035 w 895661"/>
              <a:gd name="connsiteY155" fmla="*/ 129290 h 1707630"/>
              <a:gd name="connsiteX156" fmla="*/ 699540 w 895661"/>
              <a:gd name="connsiteY156" fmla="*/ 76824 h 1707630"/>
              <a:gd name="connsiteX157" fmla="*/ 635832 w 895661"/>
              <a:gd name="connsiteY157" fmla="*/ 28106 h 1707630"/>
              <a:gd name="connsiteX158" fmla="*/ 527153 w 895661"/>
              <a:gd name="connsiteY158" fmla="*/ 13116 h 1707630"/>
              <a:gd name="connsiteX159" fmla="*/ 369757 w 895661"/>
              <a:gd name="connsiteY159" fmla="*/ 95562 h 170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895661" h="1707630">
                <a:moveTo>
                  <a:pt x="369757" y="95562"/>
                </a:moveTo>
                <a:cubicBezTo>
                  <a:pt x="334156" y="115549"/>
                  <a:pt x="330408" y="118048"/>
                  <a:pt x="313544" y="133038"/>
                </a:cubicBezTo>
                <a:cubicBezTo>
                  <a:pt x="296680" y="148028"/>
                  <a:pt x="283563" y="171762"/>
                  <a:pt x="268573" y="185503"/>
                </a:cubicBezTo>
                <a:cubicBezTo>
                  <a:pt x="253583" y="199244"/>
                  <a:pt x="238593" y="192998"/>
                  <a:pt x="223603" y="215483"/>
                </a:cubicBezTo>
                <a:cubicBezTo>
                  <a:pt x="208613" y="237968"/>
                  <a:pt x="202367" y="275445"/>
                  <a:pt x="178632" y="320415"/>
                </a:cubicBezTo>
                <a:cubicBezTo>
                  <a:pt x="154898" y="365386"/>
                  <a:pt x="100558" y="451578"/>
                  <a:pt x="81196" y="485306"/>
                </a:cubicBezTo>
                <a:cubicBezTo>
                  <a:pt x="61834" y="519034"/>
                  <a:pt x="65581" y="509041"/>
                  <a:pt x="62458" y="522782"/>
                </a:cubicBezTo>
                <a:cubicBezTo>
                  <a:pt x="59335" y="536523"/>
                  <a:pt x="65581" y="555260"/>
                  <a:pt x="62458" y="567752"/>
                </a:cubicBezTo>
                <a:cubicBezTo>
                  <a:pt x="59335" y="580244"/>
                  <a:pt x="48093" y="567753"/>
                  <a:pt x="43721" y="597733"/>
                </a:cubicBezTo>
                <a:cubicBezTo>
                  <a:pt x="39349" y="627713"/>
                  <a:pt x="42472" y="710783"/>
                  <a:pt x="36226" y="747634"/>
                </a:cubicBezTo>
                <a:cubicBezTo>
                  <a:pt x="29980" y="784485"/>
                  <a:pt x="11866" y="799476"/>
                  <a:pt x="6245" y="818838"/>
                </a:cubicBezTo>
                <a:cubicBezTo>
                  <a:pt x="624" y="838200"/>
                  <a:pt x="0" y="849443"/>
                  <a:pt x="2498" y="863808"/>
                </a:cubicBezTo>
                <a:cubicBezTo>
                  <a:pt x="4996" y="878173"/>
                  <a:pt x="21235" y="880047"/>
                  <a:pt x="21235" y="905031"/>
                </a:cubicBezTo>
                <a:cubicBezTo>
                  <a:pt x="21235" y="930015"/>
                  <a:pt x="0" y="991225"/>
                  <a:pt x="2498" y="1013710"/>
                </a:cubicBezTo>
                <a:cubicBezTo>
                  <a:pt x="4997" y="1036195"/>
                  <a:pt x="27482" y="1042441"/>
                  <a:pt x="36226" y="1039942"/>
                </a:cubicBezTo>
                <a:cubicBezTo>
                  <a:pt x="44970" y="1037444"/>
                  <a:pt x="52465" y="1014958"/>
                  <a:pt x="54963" y="998719"/>
                </a:cubicBezTo>
                <a:cubicBezTo>
                  <a:pt x="57461" y="982480"/>
                  <a:pt x="46219" y="964991"/>
                  <a:pt x="51216" y="942506"/>
                </a:cubicBezTo>
                <a:cubicBezTo>
                  <a:pt x="56213" y="920021"/>
                  <a:pt x="78073" y="884419"/>
                  <a:pt x="84944" y="863808"/>
                </a:cubicBezTo>
                <a:cubicBezTo>
                  <a:pt x="91815" y="843197"/>
                  <a:pt x="90565" y="835077"/>
                  <a:pt x="92439" y="818838"/>
                </a:cubicBezTo>
                <a:cubicBezTo>
                  <a:pt x="94313" y="802599"/>
                  <a:pt x="95562" y="786359"/>
                  <a:pt x="96186" y="766372"/>
                </a:cubicBezTo>
                <a:cubicBezTo>
                  <a:pt x="96811" y="746385"/>
                  <a:pt x="90565" y="717029"/>
                  <a:pt x="96186" y="698916"/>
                </a:cubicBezTo>
                <a:cubicBezTo>
                  <a:pt x="101807" y="680803"/>
                  <a:pt x="118671" y="675182"/>
                  <a:pt x="129914" y="657693"/>
                </a:cubicBezTo>
                <a:cubicBezTo>
                  <a:pt x="141157" y="640205"/>
                  <a:pt x="156772" y="608350"/>
                  <a:pt x="163642" y="593985"/>
                </a:cubicBezTo>
                <a:cubicBezTo>
                  <a:pt x="170512" y="579620"/>
                  <a:pt x="167390" y="578371"/>
                  <a:pt x="171137" y="571500"/>
                </a:cubicBezTo>
                <a:cubicBezTo>
                  <a:pt x="174885" y="564630"/>
                  <a:pt x="183629" y="565254"/>
                  <a:pt x="186127" y="552762"/>
                </a:cubicBezTo>
                <a:cubicBezTo>
                  <a:pt x="188625" y="540270"/>
                  <a:pt x="179256" y="525280"/>
                  <a:pt x="186127" y="496549"/>
                </a:cubicBezTo>
                <a:cubicBezTo>
                  <a:pt x="192998" y="467818"/>
                  <a:pt x="212984" y="409106"/>
                  <a:pt x="227350" y="380375"/>
                </a:cubicBezTo>
                <a:cubicBezTo>
                  <a:pt x="241716" y="351644"/>
                  <a:pt x="256082" y="341650"/>
                  <a:pt x="272321" y="324162"/>
                </a:cubicBezTo>
                <a:cubicBezTo>
                  <a:pt x="288560" y="306674"/>
                  <a:pt x="314168" y="284813"/>
                  <a:pt x="324786" y="275444"/>
                </a:cubicBezTo>
                <a:cubicBezTo>
                  <a:pt x="335404" y="266075"/>
                  <a:pt x="332282" y="249836"/>
                  <a:pt x="336029" y="267949"/>
                </a:cubicBezTo>
                <a:cubicBezTo>
                  <a:pt x="339777" y="286062"/>
                  <a:pt x="347271" y="355392"/>
                  <a:pt x="347271" y="384123"/>
                </a:cubicBezTo>
                <a:cubicBezTo>
                  <a:pt x="347271" y="412854"/>
                  <a:pt x="341026" y="400362"/>
                  <a:pt x="336029" y="440336"/>
                </a:cubicBezTo>
                <a:cubicBezTo>
                  <a:pt x="331032" y="480310"/>
                  <a:pt x="325411" y="564629"/>
                  <a:pt x="317291" y="623965"/>
                </a:cubicBezTo>
                <a:cubicBezTo>
                  <a:pt x="309171" y="683301"/>
                  <a:pt x="296680" y="760750"/>
                  <a:pt x="287311" y="796352"/>
                </a:cubicBezTo>
                <a:cubicBezTo>
                  <a:pt x="277942" y="831954"/>
                  <a:pt x="264201" y="820711"/>
                  <a:pt x="261078" y="837575"/>
                </a:cubicBezTo>
                <a:cubicBezTo>
                  <a:pt x="257955" y="854439"/>
                  <a:pt x="270447" y="880672"/>
                  <a:pt x="268573" y="897536"/>
                </a:cubicBezTo>
                <a:cubicBezTo>
                  <a:pt x="266699" y="914400"/>
                  <a:pt x="251084" y="918772"/>
                  <a:pt x="249835" y="938759"/>
                </a:cubicBezTo>
                <a:cubicBezTo>
                  <a:pt x="248586" y="958746"/>
                  <a:pt x="261078" y="983729"/>
                  <a:pt x="261078" y="1017457"/>
                </a:cubicBezTo>
                <a:cubicBezTo>
                  <a:pt x="261078" y="1051185"/>
                  <a:pt x="252958" y="1100528"/>
                  <a:pt x="249835" y="1141126"/>
                </a:cubicBezTo>
                <a:cubicBezTo>
                  <a:pt x="246712" y="1181724"/>
                  <a:pt x="245463" y="1219824"/>
                  <a:pt x="242340" y="1261047"/>
                </a:cubicBezTo>
                <a:cubicBezTo>
                  <a:pt x="239217" y="1302270"/>
                  <a:pt x="235470" y="1354112"/>
                  <a:pt x="231098" y="1388464"/>
                </a:cubicBezTo>
                <a:cubicBezTo>
                  <a:pt x="226726" y="1422817"/>
                  <a:pt x="214859" y="1441554"/>
                  <a:pt x="216108" y="1467162"/>
                </a:cubicBezTo>
                <a:cubicBezTo>
                  <a:pt x="217357" y="1492770"/>
                  <a:pt x="236719" y="1518379"/>
                  <a:pt x="238593" y="1542113"/>
                </a:cubicBezTo>
                <a:cubicBezTo>
                  <a:pt x="240467" y="1565847"/>
                  <a:pt x="221729" y="1600200"/>
                  <a:pt x="227350" y="1609569"/>
                </a:cubicBezTo>
                <a:cubicBezTo>
                  <a:pt x="232971" y="1618938"/>
                  <a:pt x="264201" y="1618313"/>
                  <a:pt x="272321" y="1598326"/>
                </a:cubicBezTo>
                <a:cubicBezTo>
                  <a:pt x="280441" y="1578339"/>
                  <a:pt x="271696" y="1521501"/>
                  <a:pt x="276068" y="1489647"/>
                </a:cubicBezTo>
                <a:cubicBezTo>
                  <a:pt x="280440" y="1457793"/>
                  <a:pt x="294181" y="1429686"/>
                  <a:pt x="298553" y="1407201"/>
                </a:cubicBezTo>
                <a:cubicBezTo>
                  <a:pt x="302925" y="1384716"/>
                  <a:pt x="301052" y="1375347"/>
                  <a:pt x="302301" y="1354736"/>
                </a:cubicBezTo>
                <a:cubicBezTo>
                  <a:pt x="303550" y="1334125"/>
                  <a:pt x="302925" y="1301646"/>
                  <a:pt x="306048" y="1283533"/>
                </a:cubicBezTo>
                <a:cubicBezTo>
                  <a:pt x="309171" y="1265420"/>
                  <a:pt x="317291" y="1267918"/>
                  <a:pt x="321039" y="1246057"/>
                </a:cubicBezTo>
                <a:cubicBezTo>
                  <a:pt x="324787" y="1224196"/>
                  <a:pt x="324162" y="1192967"/>
                  <a:pt x="328534" y="1152369"/>
                </a:cubicBezTo>
                <a:cubicBezTo>
                  <a:pt x="332906" y="1111771"/>
                  <a:pt x="336653" y="1041816"/>
                  <a:pt x="347271" y="1002467"/>
                </a:cubicBezTo>
                <a:cubicBezTo>
                  <a:pt x="357889" y="963118"/>
                  <a:pt x="385372" y="948753"/>
                  <a:pt x="392242" y="916274"/>
                </a:cubicBezTo>
                <a:cubicBezTo>
                  <a:pt x="399112" y="883795"/>
                  <a:pt x="387245" y="841323"/>
                  <a:pt x="388494" y="807595"/>
                </a:cubicBezTo>
                <a:cubicBezTo>
                  <a:pt x="389743" y="773867"/>
                  <a:pt x="401611" y="745760"/>
                  <a:pt x="399737" y="713906"/>
                </a:cubicBezTo>
                <a:cubicBezTo>
                  <a:pt x="397863" y="682052"/>
                  <a:pt x="374754" y="663939"/>
                  <a:pt x="377252" y="616470"/>
                </a:cubicBezTo>
                <a:cubicBezTo>
                  <a:pt x="379750" y="569001"/>
                  <a:pt x="400986" y="474688"/>
                  <a:pt x="414727" y="429093"/>
                </a:cubicBezTo>
                <a:cubicBezTo>
                  <a:pt x="428468" y="383498"/>
                  <a:pt x="449080" y="326036"/>
                  <a:pt x="459698" y="342900"/>
                </a:cubicBezTo>
                <a:cubicBezTo>
                  <a:pt x="470316" y="359764"/>
                  <a:pt x="481558" y="466569"/>
                  <a:pt x="478435" y="530277"/>
                </a:cubicBezTo>
                <a:cubicBezTo>
                  <a:pt x="475312" y="593985"/>
                  <a:pt x="448455" y="673933"/>
                  <a:pt x="440960" y="725149"/>
                </a:cubicBezTo>
                <a:cubicBezTo>
                  <a:pt x="433465" y="776365"/>
                  <a:pt x="434090" y="812591"/>
                  <a:pt x="433465" y="837575"/>
                </a:cubicBezTo>
                <a:cubicBezTo>
                  <a:pt x="432840" y="862559"/>
                  <a:pt x="442833" y="860061"/>
                  <a:pt x="437212" y="875051"/>
                </a:cubicBezTo>
                <a:cubicBezTo>
                  <a:pt x="431591" y="890041"/>
                  <a:pt x="400986" y="921270"/>
                  <a:pt x="399737" y="927516"/>
                </a:cubicBezTo>
                <a:cubicBezTo>
                  <a:pt x="398488" y="933762"/>
                  <a:pt x="424096" y="904406"/>
                  <a:pt x="429717" y="912526"/>
                </a:cubicBezTo>
                <a:cubicBezTo>
                  <a:pt x="435338" y="920646"/>
                  <a:pt x="434090" y="945629"/>
                  <a:pt x="433465" y="976234"/>
                </a:cubicBezTo>
                <a:cubicBezTo>
                  <a:pt x="432841" y="1006839"/>
                  <a:pt x="425970" y="1051810"/>
                  <a:pt x="425970" y="1096156"/>
                </a:cubicBezTo>
                <a:cubicBezTo>
                  <a:pt x="425970" y="1140502"/>
                  <a:pt x="431591" y="1197340"/>
                  <a:pt x="433465" y="1242310"/>
                </a:cubicBezTo>
                <a:cubicBezTo>
                  <a:pt x="435339" y="1287280"/>
                  <a:pt x="434714" y="1331627"/>
                  <a:pt x="437212" y="1365979"/>
                </a:cubicBezTo>
                <a:cubicBezTo>
                  <a:pt x="439710" y="1400331"/>
                  <a:pt x="447830" y="1416570"/>
                  <a:pt x="448455" y="1448424"/>
                </a:cubicBezTo>
                <a:cubicBezTo>
                  <a:pt x="449080" y="1480278"/>
                  <a:pt x="439711" y="1530870"/>
                  <a:pt x="440960" y="1557103"/>
                </a:cubicBezTo>
                <a:cubicBezTo>
                  <a:pt x="442209" y="1583336"/>
                  <a:pt x="455950" y="1586459"/>
                  <a:pt x="455950" y="1605821"/>
                </a:cubicBezTo>
                <a:cubicBezTo>
                  <a:pt x="455950" y="1625183"/>
                  <a:pt x="437837" y="1656413"/>
                  <a:pt x="440960" y="1673277"/>
                </a:cubicBezTo>
                <a:cubicBezTo>
                  <a:pt x="444083" y="1690141"/>
                  <a:pt x="464070" y="1707630"/>
                  <a:pt x="474688" y="1707005"/>
                </a:cubicBezTo>
                <a:cubicBezTo>
                  <a:pt x="485306" y="1706380"/>
                  <a:pt x="500921" y="1685768"/>
                  <a:pt x="504668" y="1669529"/>
                </a:cubicBezTo>
                <a:cubicBezTo>
                  <a:pt x="508415" y="1653290"/>
                  <a:pt x="494050" y="1627057"/>
                  <a:pt x="497173" y="1609569"/>
                </a:cubicBezTo>
                <a:cubicBezTo>
                  <a:pt x="500296" y="1592081"/>
                  <a:pt x="519659" y="1582711"/>
                  <a:pt x="523406" y="1564598"/>
                </a:cubicBezTo>
                <a:cubicBezTo>
                  <a:pt x="527154" y="1546485"/>
                  <a:pt x="519034" y="1548359"/>
                  <a:pt x="519658" y="1500890"/>
                </a:cubicBezTo>
                <a:cubicBezTo>
                  <a:pt x="520282" y="1453421"/>
                  <a:pt x="525279" y="1323506"/>
                  <a:pt x="527153" y="1279785"/>
                </a:cubicBezTo>
                <a:cubicBezTo>
                  <a:pt x="529027" y="1236064"/>
                  <a:pt x="531525" y="1264795"/>
                  <a:pt x="530901" y="1238562"/>
                </a:cubicBezTo>
                <a:cubicBezTo>
                  <a:pt x="530277" y="1212329"/>
                  <a:pt x="524031" y="1166734"/>
                  <a:pt x="523406" y="1122388"/>
                </a:cubicBezTo>
                <a:cubicBezTo>
                  <a:pt x="522781" y="1078042"/>
                  <a:pt x="522156" y="1007464"/>
                  <a:pt x="527153" y="972487"/>
                </a:cubicBezTo>
                <a:cubicBezTo>
                  <a:pt x="532150" y="937510"/>
                  <a:pt x="553386" y="933137"/>
                  <a:pt x="553386" y="912526"/>
                </a:cubicBezTo>
                <a:cubicBezTo>
                  <a:pt x="553386" y="891915"/>
                  <a:pt x="529651" y="870054"/>
                  <a:pt x="527153" y="848818"/>
                </a:cubicBezTo>
                <a:cubicBezTo>
                  <a:pt x="524655" y="827582"/>
                  <a:pt x="536522" y="800100"/>
                  <a:pt x="538396" y="785110"/>
                </a:cubicBezTo>
                <a:cubicBezTo>
                  <a:pt x="540270" y="770120"/>
                  <a:pt x="537147" y="777615"/>
                  <a:pt x="538396" y="758877"/>
                </a:cubicBezTo>
                <a:cubicBezTo>
                  <a:pt x="539645" y="740139"/>
                  <a:pt x="547140" y="712032"/>
                  <a:pt x="545891" y="672683"/>
                </a:cubicBezTo>
                <a:cubicBezTo>
                  <a:pt x="544642" y="633334"/>
                  <a:pt x="531525" y="565254"/>
                  <a:pt x="530901" y="522782"/>
                </a:cubicBezTo>
                <a:cubicBezTo>
                  <a:pt x="530277" y="480310"/>
                  <a:pt x="537772" y="443459"/>
                  <a:pt x="542144" y="417851"/>
                </a:cubicBezTo>
                <a:cubicBezTo>
                  <a:pt x="546516" y="392243"/>
                  <a:pt x="547765" y="359140"/>
                  <a:pt x="557134" y="369133"/>
                </a:cubicBezTo>
                <a:cubicBezTo>
                  <a:pt x="566503" y="379126"/>
                  <a:pt x="590862" y="414103"/>
                  <a:pt x="598357" y="477811"/>
                </a:cubicBezTo>
                <a:cubicBezTo>
                  <a:pt x="605852" y="541519"/>
                  <a:pt x="603353" y="696418"/>
                  <a:pt x="602104" y="751382"/>
                </a:cubicBezTo>
                <a:cubicBezTo>
                  <a:pt x="600855" y="806346"/>
                  <a:pt x="593360" y="792605"/>
                  <a:pt x="590862" y="807595"/>
                </a:cubicBezTo>
                <a:cubicBezTo>
                  <a:pt x="588364" y="822585"/>
                  <a:pt x="584616" y="826958"/>
                  <a:pt x="587114" y="841323"/>
                </a:cubicBezTo>
                <a:cubicBezTo>
                  <a:pt x="589612" y="855688"/>
                  <a:pt x="601480" y="865682"/>
                  <a:pt x="605852" y="893788"/>
                </a:cubicBezTo>
                <a:cubicBezTo>
                  <a:pt x="610224" y="921895"/>
                  <a:pt x="611473" y="967490"/>
                  <a:pt x="613347" y="1009962"/>
                </a:cubicBezTo>
                <a:cubicBezTo>
                  <a:pt x="615221" y="1052434"/>
                  <a:pt x="617719" y="1121139"/>
                  <a:pt x="617094" y="1148621"/>
                </a:cubicBezTo>
                <a:cubicBezTo>
                  <a:pt x="616469" y="1176103"/>
                  <a:pt x="613347" y="1164236"/>
                  <a:pt x="609599" y="1174854"/>
                </a:cubicBezTo>
                <a:cubicBezTo>
                  <a:pt x="605852" y="1185472"/>
                  <a:pt x="589612" y="1191093"/>
                  <a:pt x="594609" y="1212329"/>
                </a:cubicBezTo>
                <a:cubicBezTo>
                  <a:pt x="599606" y="1233565"/>
                  <a:pt x="632085" y="1269167"/>
                  <a:pt x="639580" y="1302270"/>
                </a:cubicBezTo>
                <a:cubicBezTo>
                  <a:pt x="647075" y="1335373"/>
                  <a:pt x="642703" y="1386590"/>
                  <a:pt x="639580" y="1410949"/>
                </a:cubicBezTo>
                <a:cubicBezTo>
                  <a:pt x="636457" y="1435308"/>
                  <a:pt x="618968" y="1430936"/>
                  <a:pt x="620842" y="1448424"/>
                </a:cubicBezTo>
                <a:cubicBezTo>
                  <a:pt x="622716" y="1465913"/>
                  <a:pt x="647075" y="1494644"/>
                  <a:pt x="650822" y="1515880"/>
                </a:cubicBezTo>
                <a:cubicBezTo>
                  <a:pt x="654569" y="1537116"/>
                  <a:pt x="644576" y="1560226"/>
                  <a:pt x="643327" y="1575841"/>
                </a:cubicBezTo>
                <a:cubicBezTo>
                  <a:pt x="642078" y="1591456"/>
                  <a:pt x="639580" y="1602699"/>
                  <a:pt x="643327" y="1609569"/>
                </a:cubicBezTo>
                <a:cubicBezTo>
                  <a:pt x="647075" y="1616440"/>
                  <a:pt x="659566" y="1617689"/>
                  <a:pt x="665812" y="1617064"/>
                </a:cubicBezTo>
                <a:cubicBezTo>
                  <a:pt x="672058" y="1616439"/>
                  <a:pt x="676431" y="1610818"/>
                  <a:pt x="680803" y="1605821"/>
                </a:cubicBezTo>
                <a:cubicBezTo>
                  <a:pt x="685175" y="1600824"/>
                  <a:pt x="690171" y="1601448"/>
                  <a:pt x="692045" y="1587083"/>
                </a:cubicBezTo>
                <a:cubicBezTo>
                  <a:pt x="693919" y="1572718"/>
                  <a:pt x="692045" y="1519628"/>
                  <a:pt x="692045" y="1519628"/>
                </a:cubicBezTo>
                <a:cubicBezTo>
                  <a:pt x="692045" y="1502140"/>
                  <a:pt x="688922" y="1493395"/>
                  <a:pt x="692045" y="1482152"/>
                </a:cubicBezTo>
                <a:cubicBezTo>
                  <a:pt x="695168" y="1470909"/>
                  <a:pt x="708909" y="1473408"/>
                  <a:pt x="710783" y="1452172"/>
                </a:cubicBezTo>
                <a:cubicBezTo>
                  <a:pt x="712657" y="1430936"/>
                  <a:pt x="705162" y="1397833"/>
                  <a:pt x="703288" y="1354736"/>
                </a:cubicBezTo>
                <a:cubicBezTo>
                  <a:pt x="701414" y="1311639"/>
                  <a:pt x="702038" y="1239187"/>
                  <a:pt x="699540" y="1193592"/>
                </a:cubicBezTo>
                <a:cubicBezTo>
                  <a:pt x="697042" y="1147997"/>
                  <a:pt x="690796" y="1121139"/>
                  <a:pt x="688298" y="1081165"/>
                </a:cubicBezTo>
                <a:cubicBezTo>
                  <a:pt x="685800" y="1041191"/>
                  <a:pt x="683926" y="986852"/>
                  <a:pt x="684550" y="953749"/>
                </a:cubicBezTo>
                <a:cubicBezTo>
                  <a:pt x="685174" y="920646"/>
                  <a:pt x="688922" y="903782"/>
                  <a:pt x="692045" y="882546"/>
                </a:cubicBezTo>
                <a:cubicBezTo>
                  <a:pt x="695168" y="861310"/>
                  <a:pt x="703912" y="840699"/>
                  <a:pt x="703288" y="826333"/>
                </a:cubicBezTo>
                <a:cubicBezTo>
                  <a:pt x="702664" y="811967"/>
                  <a:pt x="690796" y="808219"/>
                  <a:pt x="688298" y="796352"/>
                </a:cubicBezTo>
                <a:cubicBezTo>
                  <a:pt x="685800" y="784485"/>
                  <a:pt x="690172" y="776365"/>
                  <a:pt x="688298" y="755129"/>
                </a:cubicBezTo>
                <a:cubicBezTo>
                  <a:pt x="686424" y="733893"/>
                  <a:pt x="681427" y="705162"/>
                  <a:pt x="677055" y="668936"/>
                </a:cubicBezTo>
                <a:cubicBezTo>
                  <a:pt x="672683" y="632710"/>
                  <a:pt x="667686" y="570875"/>
                  <a:pt x="662065" y="537772"/>
                </a:cubicBezTo>
                <a:cubicBezTo>
                  <a:pt x="656444" y="504669"/>
                  <a:pt x="647699" y="493426"/>
                  <a:pt x="643327" y="470316"/>
                </a:cubicBezTo>
                <a:cubicBezTo>
                  <a:pt x="638955" y="447206"/>
                  <a:pt x="635207" y="419100"/>
                  <a:pt x="635832" y="399113"/>
                </a:cubicBezTo>
                <a:cubicBezTo>
                  <a:pt x="636457" y="379126"/>
                  <a:pt x="638331" y="346023"/>
                  <a:pt x="647075" y="350395"/>
                </a:cubicBezTo>
                <a:cubicBezTo>
                  <a:pt x="655819" y="354767"/>
                  <a:pt x="677055" y="395366"/>
                  <a:pt x="688298" y="425346"/>
                </a:cubicBezTo>
                <a:cubicBezTo>
                  <a:pt x="699541" y="455326"/>
                  <a:pt x="707035" y="493426"/>
                  <a:pt x="714530" y="530277"/>
                </a:cubicBezTo>
                <a:cubicBezTo>
                  <a:pt x="722025" y="567128"/>
                  <a:pt x="732643" y="617720"/>
                  <a:pt x="733268" y="646451"/>
                </a:cubicBezTo>
                <a:cubicBezTo>
                  <a:pt x="733893" y="675182"/>
                  <a:pt x="716404" y="685800"/>
                  <a:pt x="718278" y="702664"/>
                </a:cubicBezTo>
                <a:cubicBezTo>
                  <a:pt x="720152" y="719528"/>
                  <a:pt x="738890" y="728897"/>
                  <a:pt x="744511" y="747634"/>
                </a:cubicBezTo>
                <a:cubicBezTo>
                  <a:pt x="750132" y="766371"/>
                  <a:pt x="747009" y="795103"/>
                  <a:pt x="752006" y="815090"/>
                </a:cubicBezTo>
                <a:cubicBezTo>
                  <a:pt x="757003" y="835077"/>
                  <a:pt x="768245" y="842572"/>
                  <a:pt x="774491" y="867556"/>
                </a:cubicBezTo>
                <a:cubicBezTo>
                  <a:pt x="780737" y="892540"/>
                  <a:pt x="785734" y="936886"/>
                  <a:pt x="789481" y="964992"/>
                </a:cubicBezTo>
                <a:cubicBezTo>
                  <a:pt x="793229" y="993099"/>
                  <a:pt x="796976" y="1018082"/>
                  <a:pt x="796976" y="1036195"/>
                </a:cubicBezTo>
                <a:cubicBezTo>
                  <a:pt x="796976" y="1054308"/>
                  <a:pt x="785109" y="1061178"/>
                  <a:pt x="789481" y="1073670"/>
                </a:cubicBezTo>
                <a:cubicBezTo>
                  <a:pt x="793853" y="1086162"/>
                  <a:pt x="818212" y="1091784"/>
                  <a:pt x="823209" y="1111146"/>
                </a:cubicBezTo>
                <a:cubicBezTo>
                  <a:pt x="828206" y="1130508"/>
                  <a:pt x="817588" y="1164861"/>
                  <a:pt x="819462" y="1189844"/>
                </a:cubicBezTo>
                <a:cubicBezTo>
                  <a:pt x="821336" y="1214827"/>
                  <a:pt x="828831" y="1242309"/>
                  <a:pt x="834452" y="1261047"/>
                </a:cubicBezTo>
                <a:cubicBezTo>
                  <a:pt x="840073" y="1279785"/>
                  <a:pt x="848817" y="1282283"/>
                  <a:pt x="853189" y="1302270"/>
                </a:cubicBezTo>
                <a:cubicBezTo>
                  <a:pt x="857561" y="1322257"/>
                  <a:pt x="855064" y="1369102"/>
                  <a:pt x="860685" y="1380969"/>
                </a:cubicBezTo>
                <a:cubicBezTo>
                  <a:pt x="866306" y="1392836"/>
                  <a:pt x="881920" y="1380969"/>
                  <a:pt x="886917" y="1373474"/>
                </a:cubicBezTo>
                <a:cubicBezTo>
                  <a:pt x="891914" y="1365979"/>
                  <a:pt x="891289" y="1350988"/>
                  <a:pt x="890665" y="1335998"/>
                </a:cubicBezTo>
                <a:cubicBezTo>
                  <a:pt x="890041" y="1321008"/>
                  <a:pt x="883170" y="1300397"/>
                  <a:pt x="883170" y="1283533"/>
                </a:cubicBezTo>
                <a:cubicBezTo>
                  <a:pt x="883170" y="1266669"/>
                  <a:pt x="888791" y="1249181"/>
                  <a:pt x="890665" y="1234815"/>
                </a:cubicBezTo>
                <a:cubicBezTo>
                  <a:pt x="892539" y="1220449"/>
                  <a:pt x="895661" y="1224821"/>
                  <a:pt x="894412" y="1197339"/>
                </a:cubicBezTo>
                <a:cubicBezTo>
                  <a:pt x="893163" y="1169857"/>
                  <a:pt x="890040" y="1099903"/>
                  <a:pt x="883170" y="1069923"/>
                </a:cubicBezTo>
                <a:cubicBezTo>
                  <a:pt x="876300" y="1039943"/>
                  <a:pt x="859435" y="1046813"/>
                  <a:pt x="853189" y="1017457"/>
                </a:cubicBezTo>
                <a:cubicBezTo>
                  <a:pt x="846943" y="988101"/>
                  <a:pt x="848817" y="926267"/>
                  <a:pt x="845694" y="893788"/>
                </a:cubicBezTo>
                <a:cubicBezTo>
                  <a:pt x="842571" y="861309"/>
                  <a:pt x="836326" y="849442"/>
                  <a:pt x="834452" y="822585"/>
                </a:cubicBezTo>
                <a:cubicBezTo>
                  <a:pt x="832578" y="795728"/>
                  <a:pt x="837575" y="750757"/>
                  <a:pt x="834452" y="732644"/>
                </a:cubicBezTo>
                <a:cubicBezTo>
                  <a:pt x="831329" y="714531"/>
                  <a:pt x="819462" y="734518"/>
                  <a:pt x="815714" y="713906"/>
                </a:cubicBezTo>
                <a:cubicBezTo>
                  <a:pt x="811967" y="693295"/>
                  <a:pt x="823834" y="671434"/>
                  <a:pt x="811967" y="608975"/>
                </a:cubicBezTo>
                <a:cubicBezTo>
                  <a:pt x="800100" y="546516"/>
                  <a:pt x="757627" y="393491"/>
                  <a:pt x="744511" y="339152"/>
                </a:cubicBezTo>
                <a:cubicBezTo>
                  <a:pt x="731395" y="284813"/>
                  <a:pt x="741388" y="299803"/>
                  <a:pt x="733268" y="282939"/>
                </a:cubicBezTo>
                <a:cubicBezTo>
                  <a:pt x="725148" y="266075"/>
                  <a:pt x="700165" y="249836"/>
                  <a:pt x="695793" y="237969"/>
                </a:cubicBezTo>
                <a:cubicBezTo>
                  <a:pt x="691421" y="226102"/>
                  <a:pt x="702663" y="222979"/>
                  <a:pt x="707035" y="211736"/>
                </a:cubicBezTo>
                <a:cubicBezTo>
                  <a:pt x="711407" y="200493"/>
                  <a:pt x="722026" y="184254"/>
                  <a:pt x="722026" y="170513"/>
                </a:cubicBezTo>
                <a:cubicBezTo>
                  <a:pt x="722026" y="156772"/>
                  <a:pt x="710783" y="144905"/>
                  <a:pt x="707035" y="129290"/>
                </a:cubicBezTo>
                <a:cubicBezTo>
                  <a:pt x="703287" y="113675"/>
                  <a:pt x="711407" y="93688"/>
                  <a:pt x="699540" y="76824"/>
                </a:cubicBezTo>
                <a:cubicBezTo>
                  <a:pt x="687673" y="59960"/>
                  <a:pt x="664563" y="38724"/>
                  <a:pt x="635832" y="28106"/>
                </a:cubicBezTo>
                <a:cubicBezTo>
                  <a:pt x="607101" y="17488"/>
                  <a:pt x="575871" y="0"/>
                  <a:pt x="527153" y="13116"/>
                </a:cubicBezTo>
                <a:cubicBezTo>
                  <a:pt x="478435" y="26232"/>
                  <a:pt x="405359" y="75575"/>
                  <a:pt x="369757" y="95562"/>
                </a:cubicBezTo>
                <a:close/>
              </a:path>
            </a:pathLst>
          </a:custGeom>
          <a:solidFill>
            <a:srgbClr val="00B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343400" y="990600"/>
            <a:ext cx="4419600" cy="4893648"/>
          </a:xfrm>
          <a:prstGeom prst="rect">
            <a:avLst/>
          </a:prstGeom>
          <a:noFill/>
        </p:spPr>
        <p:txBody>
          <a:bodyPr wrap="square" rtlCol="0">
            <a:spAutoFit/>
          </a:bodyPr>
          <a:lstStyle/>
          <a:p>
            <a:endParaRPr lang="en-US" sz="2800" dirty="0" smtClean="0"/>
          </a:p>
          <a:p>
            <a:endParaRPr lang="en-US" sz="2000" dirty="0" smtClean="0"/>
          </a:p>
          <a:p>
            <a:r>
              <a:rPr lang="en-US" sz="2000" dirty="0" smtClean="0"/>
              <a:t>The upper limb in subdivided into three regions</a:t>
            </a:r>
            <a:r>
              <a:rPr lang="en-US" sz="2000" dirty="0" smtClean="0">
                <a:solidFill>
                  <a:srgbClr val="000000"/>
                </a:solidFill>
              </a:rPr>
              <a:t>: arm, forearm, </a:t>
            </a:r>
            <a:r>
              <a:rPr lang="en-US" sz="2000" dirty="0" smtClean="0"/>
              <a:t>and </a:t>
            </a:r>
            <a:r>
              <a:rPr lang="en-US" sz="2000" dirty="0" smtClean="0">
                <a:solidFill>
                  <a:srgbClr val="00B050"/>
                </a:solidFill>
              </a:rPr>
              <a:t>hand</a:t>
            </a:r>
            <a:r>
              <a:rPr lang="en-US" sz="2000" dirty="0" smtClean="0"/>
              <a:t>. </a:t>
            </a:r>
          </a:p>
          <a:p>
            <a:endParaRPr lang="en-US" sz="2400" dirty="0" smtClean="0"/>
          </a:p>
          <a:p>
            <a:r>
              <a:rPr lang="en-US" sz="2000" dirty="0" smtClean="0"/>
              <a:t>These regions comprise the entire upper limb, which is attached to the body at the pectoral girdle.  </a:t>
            </a:r>
          </a:p>
          <a:p>
            <a:endParaRPr lang="en-US" sz="2000" dirty="0" smtClean="0"/>
          </a:p>
          <a:p>
            <a:r>
              <a:rPr lang="en-US" sz="2000" dirty="0" smtClean="0"/>
              <a:t>We will take an in-depth look at each of these three distinct upper limb regions. </a:t>
            </a:r>
            <a:r>
              <a:rPr lang="en-US" sz="2000" dirty="0"/>
              <a:t>L</a:t>
            </a:r>
            <a:r>
              <a:rPr lang="en-US" sz="2000" dirty="0" smtClean="0"/>
              <a:t>et’s continue by understanding the structure and function of the hand/wrist.</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fingertip.jpg"/>
          <p:cNvPicPr>
            <a:picLocks noChangeAspect="1"/>
          </p:cNvPicPr>
          <p:nvPr/>
        </p:nvPicPr>
        <p:blipFill>
          <a:blip r:embed="rId2"/>
          <a:srcRect l="10000" t="16667" r="12222" b="44444"/>
          <a:stretch>
            <a:fillRect/>
          </a:stretch>
        </p:blipFill>
        <p:spPr>
          <a:xfrm>
            <a:off x="304800" y="0"/>
            <a:ext cx="4343400" cy="2171700"/>
          </a:xfrm>
          <a:prstGeom prst="rect">
            <a:avLst/>
          </a:prstGeom>
        </p:spPr>
      </p:pic>
      <p:sp>
        <p:nvSpPr>
          <p:cNvPr id="2" name="Title 1"/>
          <p:cNvSpPr>
            <a:spLocks noGrp="1"/>
          </p:cNvSpPr>
          <p:nvPr>
            <p:ph type="title"/>
          </p:nvPr>
        </p:nvSpPr>
        <p:spPr>
          <a:xfrm>
            <a:off x="4191000" y="0"/>
            <a:ext cx="4495800" cy="1143000"/>
          </a:xfrm>
        </p:spPr>
        <p:txBody>
          <a:bodyPr/>
          <a:lstStyle/>
          <a:p>
            <a:r>
              <a:rPr lang="en-US" sz="2400" b="1" dirty="0" smtClean="0">
                <a:solidFill>
                  <a:srgbClr val="0070C0"/>
                </a:solidFill>
              </a:rPr>
              <a:t> The Wrist &amp; Hand</a:t>
            </a:r>
            <a:endParaRPr lang="en-US" sz="2400" b="1" dirty="0">
              <a:solidFill>
                <a:srgbClr val="0070C0"/>
              </a:solidFill>
            </a:endParaRPr>
          </a:p>
        </p:txBody>
      </p:sp>
      <p:sp>
        <p:nvSpPr>
          <p:cNvPr id="8" name="TextBox 7"/>
          <p:cNvSpPr txBox="1"/>
          <p:nvPr/>
        </p:nvSpPr>
        <p:spPr>
          <a:xfrm>
            <a:off x="4800600" y="1143000"/>
            <a:ext cx="3962400" cy="5078314"/>
          </a:xfrm>
          <a:prstGeom prst="rect">
            <a:avLst/>
          </a:prstGeom>
          <a:noFill/>
        </p:spPr>
        <p:txBody>
          <a:bodyPr wrap="square" rtlCol="0">
            <a:spAutoFit/>
          </a:bodyPr>
          <a:lstStyle/>
          <a:p>
            <a:r>
              <a:rPr lang="en-US" dirty="0" smtClean="0"/>
              <a:t>There human hand is essential to daily life and performs a wide range of tasks.  Thus the anatomy and organization of the hand is one of the most unique areas of the body.  </a:t>
            </a:r>
          </a:p>
          <a:p>
            <a:endParaRPr lang="en-US" dirty="0" smtClean="0"/>
          </a:p>
          <a:p>
            <a:r>
              <a:rPr lang="en-US" dirty="0" smtClean="0"/>
              <a:t>The hand needs to be mobile to position  the thumb and fingers. Also, the hand must be able to perform fine-motor movements and maintain precision. The wrist / hand is fascinating.</a:t>
            </a:r>
          </a:p>
          <a:p>
            <a:endParaRPr lang="en-US" dirty="0" smtClean="0"/>
          </a:p>
          <a:p>
            <a:r>
              <a:rPr lang="en-US" dirty="0" smtClean="0"/>
              <a:t>In this module we will outline the 27 bones that compose the wrist and hand. We will also take a look at the ligaments, muscles, and vasculature of the  wrist &amp; hand.</a:t>
            </a:r>
          </a:p>
        </p:txBody>
      </p:sp>
      <p:pic>
        <p:nvPicPr>
          <p:cNvPr id="10" name="Content Placeholder 9" descr="coronal_section.jpg"/>
          <p:cNvPicPr>
            <a:picLocks noGrp="1" noChangeAspect="1"/>
          </p:cNvPicPr>
          <p:nvPr>
            <p:ph sz="half" idx="1"/>
          </p:nvPr>
        </p:nvPicPr>
        <p:blipFill>
          <a:blip r:embed="rId3"/>
          <a:srcRect l="16981" r="24528" b="7921"/>
          <a:stretch>
            <a:fillRect/>
          </a:stretch>
        </p:blipFill>
        <p:spPr>
          <a:xfrm>
            <a:off x="1295400" y="2299570"/>
            <a:ext cx="2895600" cy="4558430"/>
          </a:xfrm>
        </p:spPr>
      </p:pic>
      <p:sp>
        <p:nvSpPr>
          <p:cNvPr id="6" name="TextBox 5"/>
          <p:cNvSpPr txBox="1"/>
          <p:nvPr/>
        </p:nvSpPr>
        <p:spPr>
          <a:xfrm>
            <a:off x="152400" y="1752600"/>
            <a:ext cx="1371600" cy="369332"/>
          </a:xfrm>
          <a:prstGeom prst="rect">
            <a:avLst/>
          </a:prstGeom>
          <a:noFill/>
        </p:spPr>
        <p:txBody>
          <a:bodyPr wrap="square" rtlCol="0">
            <a:spAutoFit/>
          </a:bodyPr>
          <a:lstStyle/>
          <a:p>
            <a:r>
              <a:rPr lang="en-US" dirty="0" smtClean="0"/>
              <a:t>Fingertip</a:t>
            </a:r>
            <a:endParaRPr lang="en-US" dirty="0"/>
          </a:p>
        </p:txBody>
      </p:sp>
      <p:sp>
        <p:nvSpPr>
          <p:cNvPr id="7" name="TextBox 6"/>
          <p:cNvSpPr txBox="1"/>
          <p:nvPr/>
        </p:nvSpPr>
        <p:spPr>
          <a:xfrm>
            <a:off x="1219200" y="5791200"/>
            <a:ext cx="1066800" cy="646331"/>
          </a:xfrm>
          <a:prstGeom prst="rect">
            <a:avLst/>
          </a:prstGeom>
          <a:noFill/>
        </p:spPr>
        <p:txBody>
          <a:bodyPr wrap="square" rtlCol="0">
            <a:spAutoFit/>
          </a:bodyPr>
          <a:lstStyle/>
          <a:p>
            <a:r>
              <a:rPr lang="en-US" dirty="0" smtClean="0"/>
              <a:t>Hand Structure</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Wrist_and_Hand_overview.jpg"/>
          <p:cNvPicPr>
            <a:picLocks noGrp="1" noChangeAspect="1"/>
          </p:cNvPicPr>
          <p:nvPr>
            <p:ph idx="1"/>
          </p:nvPr>
        </p:nvPicPr>
        <p:blipFill>
          <a:blip r:embed="rId2"/>
          <a:srcRect l="23864" t="4545" b="10227"/>
          <a:stretch>
            <a:fillRect/>
          </a:stretch>
        </p:blipFill>
        <p:spPr>
          <a:xfrm>
            <a:off x="4191000" y="152400"/>
            <a:ext cx="5791200" cy="6482687"/>
          </a:xfrm>
        </p:spPr>
      </p:pic>
      <p:sp>
        <p:nvSpPr>
          <p:cNvPr id="5" name="TextBox 4"/>
          <p:cNvSpPr txBox="1"/>
          <p:nvPr/>
        </p:nvSpPr>
        <p:spPr>
          <a:xfrm>
            <a:off x="838200" y="381000"/>
            <a:ext cx="3581400" cy="461665"/>
          </a:xfrm>
          <a:prstGeom prst="rect">
            <a:avLst/>
          </a:prstGeom>
          <a:noFill/>
        </p:spPr>
        <p:txBody>
          <a:bodyPr wrap="square" rtlCol="0">
            <a:spAutoFit/>
          </a:bodyPr>
          <a:lstStyle/>
          <a:p>
            <a:r>
              <a:rPr lang="en-US" sz="2400" b="1" dirty="0" smtClean="0"/>
              <a:t>Bone Organization: </a:t>
            </a:r>
            <a:endParaRPr lang="en-US" sz="2400" b="1" dirty="0"/>
          </a:p>
        </p:txBody>
      </p:sp>
      <p:sp>
        <p:nvSpPr>
          <p:cNvPr id="6" name="TextBox 5"/>
          <p:cNvSpPr txBox="1"/>
          <p:nvPr/>
        </p:nvSpPr>
        <p:spPr>
          <a:xfrm>
            <a:off x="457200" y="1524000"/>
            <a:ext cx="3657600" cy="584775"/>
          </a:xfrm>
          <a:prstGeom prst="rect">
            <a:avLst/>
          </a:prstGeom>
          <a:noFill/>
        </p:spPr>
        <p:txBody>
          <a:bodyPr wrap="square" rtlCol="0">
            <a:spAutoFit/>
          </a:bodyPr>
          <a:lstStyle/>
          <a:p>
            <a:endParaRPr lang="en-US" sz="1600" b="1" dirty="0" smtClean="0"/>
          </a:p>
          <a:p>
            <a:endParaRPr lang="en-US" sz="1600" b="1" dirty="0"/>
          </a:p>
        </p:txBody>
      </p:sp>
      <p:sp>
        <p:nvSpPr>
          <p:cNvPr id="7" name="TextBox 6"/>
          <p:cNvSpPr txBox="1"/>
          <p:nvPr/>
        </p:nvSpPr>
        <p:spPr>
          <a:xfrm>
            <a:off x="304800" y="1143000"/>
            <a:ext cx="4114800" cy="5262980"/>
          </a:xfrm>
          <a:prstGeom prst="rect">
            <a:avLst/>
          </a:prstGeom>
          <a:noFill/>
        </p:spPr>
        <p:txBody>
          <a:bodyPr wrap="square" rtlCol="0">
            <a:spAutoFit/>
          </a:bodyPr>
          <a:lstStyle/>
          <a:p>
            <a:r>
              <a:rPr lang="en-US" sz="1600" dirty="0" smtClean="0"/>
              <a:t>The bones of the hand are arranged in three </a:t>
            </a:r>
            <a:r>
              <a:rPr lang="en-US" sz="1600" dirty="0" err="1" smtClean="0"/>
              <a:t>distict</a:t>
            </a:r>
            <a:r>
              <a:rPr lang="en-US" sz="1600" dirty="0" smtClean="0"/>
              <a:t> regions (shown on right).</a:t>
            </a:r>
          </a:p>
          <a:p>
            <a:endParaRPr lang="en-US" sz="1600" dirty="0" smtClean="0"/>
          </a:p>
          <a:p>
            <a:r>
              <a:rPr lang="en-US" sz="1600" dirty="0" smtClean="0"/>
              <a:t>The </a:t>
            </a:r>
            <a:r>
              <a:rPr lang="en-US" sz="1600" b="1" dirty="0" smtClean="0">
                <a:solidFill>
                  <a:srgbClr val="0070C0"/>
                </a:solidFill>
              </a:rPr>
              <a:t>carpal bones </a:t>
            </a:r>
            <a:r>
              <a:rPr lang="en-US" sz="1600" dirty="0" smtClean="0"/>
              <a:t>make up the wrist. These bones are relatively short and allow up and down, and side to side movements of the wrist. Also, note that these bones are arranged in two rows of four bones each.</a:t>
            </a:r>
          </a:p>
          <a:p>
            <a:endParaRPr lang="en-US" sz="1600" dirty="0" smtClean="0"/>
          </a:p>
          <a:p>
            <a:r>
              <a:rPr lang="en-US" sz="1600" b="1" dirty="0" smtClean="0">
                <a:solidFill>
                  <a:srgbClr val="0070C0"/>
                </a:solidFill>
              </a:rPr>
              <a:t>Metacarpals</a:t>
            </a:r>
            <a:r>
              <a:rPr lang="en-US" sz="1600" b="1" dirty="0" smtClean="0"/>
              <a:t> </a:t>
            </a:r>
            <a:r>
              <a:rPr lang="en-US" sz="1600" dirty="0" smtClean="0"/>
              <a:t>are the bones which form the palm. On a skeleton, these bones look almost like finger extensions – this causes x-ray images of the hand to display fingers as much longer than they really are.</a:t>
            </a:r>
          </a:p>
          <a:p>
            <a:endParaRPr lang="en-US" sz="1600" dirty="0" smtClean="0"/>
          </a:p>
          <a:p>
            <a:r>
              <a:rPr lang="en-US" sz="1600" dirty="0" smtClean="0"/>
              <a:t>The most distal region of hand bones are the </a:t>
            </a:r>
            <a:r>
              <a:rPr lang="en-US" sz="1600" b="1" dirty="0" smtClean="0">
                <a:solidFill>
                  <a:srgbClr val="0070C0"/>
                </a:solidFill>
              </a:rPr>
              <a:t>phalanges</a:t>
            </a:r>
            <a:r>
              <a:rPr lang="en-US" sz="1600" dirty="0" smtClean="0"/>
              <a:t>. These are the bones of the fingers. Notice the three separate levels of bone for this region. As a result, phalanges can be identified by Roman numerals preceded by </a:t>
            </a:r>
            <a:r>
              <a:rPr lang="en-US" sz="1600" i="1" dirty="0" smtClean="0"/>
              <a:t>proximal, middle</a:t>
            </a:r>
            <a:r>
              <a:rPr lang="en-US" sz="1600" dirty="0" smtClean="0"/>
              <a:t> and </a:t>
            </a:r>
            <a:r>
              <a:rPr lang="en-US" sz="1600" i="1" dirty="0" smtClean="0"/>
              <a:t>distal.</a:t>
            </a:r>
            <a:endParaRPr lang="en-US" sz="1600" dirty="0"/>
          </a:p>
        </p:txBody>
      </p:sp>
      <p:sp>
        <p:nvSpPr>
          <p:cNvPr id="8" name="Rounded Rectangle 7"/>
          <p:cNvSpPr/>
          <p:nvPr/>
        </p:nvSpPr>
        <p:spPr>
          <a:xfrm>
            <a:off x="7924800" y="1752600"/>
            <a:ext cx="914400" cy="2286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924800" y="4038600"/>
            <a:ext cx="685800" cy="5334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924800" y="5486400"/>
            <a:ext cx="685800" cy="457200"/>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3962400" cy="1143000"/>
          </a:xfrm>
        </p:spPr>
        <p:txBody>
          <a:bodyPr/>
          <a:lstStyle/>
          <a:p>
            <a:r>
              <a:rPr lang="en-US" sz="2400" dirty="0" smtClean="0"/>
              <a:t>The carpal bones </a:t>
            </a:r>
            <a:br>
              <a:rPr lang="en-US" sz="2400" dirty="0" smtClean="0"/>
            </a:br>
            <a:r>
              <a:rPr lang="en-US" sz="2400" dirty="0" smtClean="0"/>
              <a:t> (</a:t>
            </a:r>
            <a:r>
              <a:rPr lang="en-US" sz="2400" b="1" dirty="0" smtClean="0"/>
              <a:t>dorsal view</a:t>
            </a:r>
            <a:r>
              <a:rPr lang="en-US" sz="2400" dirty="0" smtClean="0"/>
              <a:t>)</a:t>
            </a:r>
            <a:endParaRPr lang="en-US" sz="2400" dirty="0"/>
          </a:p>
        </p:txBody>
      </p:sp>
      <p:pic>
        <p:nvPicPr>
          <p:cNvPr id="4" name="Content Placeholder 3" descr="dorsal_view,_bones.jpg"/>
          <p:cNvPicPr>
            <a:picLocks noGrp="1" noChangeAspect="1"/>
          </p:cNvPicPr>
          <p:nvPr>
            <p:ph idx="1"/>
          </p:nvPr>
        </p:nvPicPr>
        <p:blipFill>
          <a:blip r:embed="rId2"/>
          <a:srcRect l="29797" t="65661" r="23062" b="-2701"/>
          <a:stretch>
            <a:fillRect/>
          </a:stretch>
        </p:blipFill>
        <p:spPr>
          <a:xfrm>
            <a:off x="1143000" y="1170214"/>
            <a:ext cx="7239000" cy="5687786"/>
          </a:xfrm>
        </p:spPr>
      </p:pic>
      <p:grpSp>
        <p:nvGrpSpPr>
          <p:cNvPr id="45" name="Group 44"/>
          <p:cNvGrpSpPr/>
          <p:nvPr/>
        </p:nvGrpSpPr>
        <p:grpSpPr>
          <a:xfrm>
            <a:off x="3913495" y="1752600"/>
            <a:ext cx="4849505" cy="2354238"/>
            <a:chOff x="3913495" y="1752600"/>
            <a:chExt cx="4849505" cy="2354238"/>
          </a:xfrm>
        </p:grpSpPr>
        <p:sp>
          <p:nvSpPr>
            <p:cNvPr id="9" name="Freeform 8"/>
            <p:cNvSpPr/>
            <p:nvPr/>
          </p:nvSpPr>
          <p:spPr>
            <a:xfrm>
              <a:off x="3913495" y="2880815"/>
              <a:ext cx="986052" cy="1226023"/>
            </a:xfrm>
            <a:custGeom>
              <a:avLst/>
              <a:gdLst>
                <a:gd name="connsiteX0" fmla="*/ 419669 w 986052"/>
                <a:gd name="connsiteY0" fmla="*/ 80749 h 1226023"/>
                <a:gd name="connsiteX1" fmla="*/ 303663 w 986052"/>
                <a:gd name="connsiteY1" fmla="*/ 183107 h 1226023"/>
                <a:gd name="connsiteX2" fmla="*/ 180833 w 986052"/>
                <a:gd name="connsiteY2" fmla="*/ 217227 h 1226023"/>
                <a:gd name="connsiteX3" fmla="*/ 112595 w 986052"/>
                <a:gd name="connsiteY3" fmla="*/ 189931 h 1226023"/>
                <a:gd name="connsiteX4" fmla="*/ 64827 w 986052"/>
                <a:gd name="connsiteY4" fmla="*/ 169460 h 1226023"/>
                <a:gd name="connsiteX5" fmla="*/ 44356 w 986052"/>
                <a:gd name="connsiteY5" fmla="*/ 415119 h 1226023"/>
                <a:gd name="connsiteX6" fmla="*/ 10236 w 986052"/>
                <a:gd name="connsiteY6" fmla="*/ 613012 h 1226023"/>
                <a:gd name="connsiteX7" fmla="*/ 3412 w 986052"/>
                <a:gd name="connsiteY7" fmla="*/ 715370 h 1226023"/>
                <a:gd name="connsiteX8" fmla="*/ 3412 w 986052"/>
                <a:gd name="connsiteY8" fmla="*/ 831376 h 1226023"/>
                <a:gd name="connsiteX9" fmla="*/ 23884 w 986052"/>
                <a:gd name="connsiteY9" fmla="*/ 913263 h 1226023"/>
                <a:gd name="connsiteX10" fmla="*/ 119418 w 986052"/>
                <a:gd name="connsiteY10" fmla="*/ 1172570 h 1226023"/>
                <a:gd name="connsiteX11" fmla="*/ 446965 w 986052"/>
                <a:gd name="connsiteY11" fmla="*/ 1220337 h 1226023"/>
                <a:gd name="connsiteX12" fmla="*/ 590266 w 986052"/>
                <a:gd name="connsiteY12" fmla="*/ 1206689 h 1226023"/>
                <a:gd name="connsiteX13" fmla="*/ 713096 w 986052"/>
                <a:gd name="connsiteY13" fmla="*/ 1179394 h 1226023"/>
                <a:gd name="connsiteX14" fmla="*/ 801806 w 986052"/>
                <a:gd name="connsiteY14" fmla="*/ 1152098 h 1226023"/>
                <a:gd name="connsiteX15" fmla="*/ 863221 w 986052"/>
                <a:gd name="connsiteY15" fmla="*/ 1083860 h 1226023"/>
                <a:gd name="connsiteX16" fmla="*/ 883693 w 986052"/>
                <a:gd name="connsiteY16" fmla="*/ 967854 h 1226023"/>
                <a:gd name="connsiteX17" fmla="*/ 876869 w 986052"/>
                <a:gd name="connsiteY17" fmla="*/ 845024 h 1226023"/>
                <a:gd name="connsiteX18" fmla="*/ 876869 w 986052"/>
                <a:gd name="connsiteY18" fmla="*/ 647131 h 1226023"/>
                <a:gd name="connsiteX19" fmla="*/ 958756 w 986052"/>
                <a:gd name="connsiteY19" fmla="*/ 353704 h 1226023"/>
                <a:gd name="connsiteX20" fmla="*/ 972404 w 986052"/>
                <a:gd name="connsiteY20" fmla="*/ 203579 h 1226023"/>
                <a:gd name="connsiteX21" fmla="*/ 972404 w 986052"/>
                <a:gd name="connsiteY21" fmla="*/ 73925 h 1226023"/>
                <a:gd name="connsiteX22" fmla="*/ 890517 w 986052"/>
                <a:gd name="connsiteY22" fmla="*/ 5686 h 1226023"/>
                <a:gd name="connsiteX23" fmla="*/ 767687 w 986052"/>
                <a:gd name="connsiteY23" fmla="*/ 39806 h 1226023"/>
                <a:gd name="connsiteX24" fmla="*/ 617562 w 986052"/>
                <a:gd name="connsiteY24" fmla="*/ 46630 h 1226023"/>
                <a:gd name="connsiteX25" fmla="*/ 522027 w 986052"/>
                <a:gd name="connsiteY25" fmla="*/ 46630 h 1226023"/>
                <a:gd name="connsiteX26" fmla="*/ 419669 w 986052"/>
                <a:gd name="connsiteY26" fmla="*/ 80749 h 1226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86052" h="1226023">
                  <a:moveTo>
                    <a:pt x="419669" y="80749"/>
                  </a:moveTo>
                  <a:cubicBezTo>
                    <a:pt x="381569" y="120555"/>
                    <a:pt x="343469" y="160361"/>
                    <a:pt x="303663" y="183107"/>
                  </a:cubicBezTo>
                  <a:cubicBezTo>
                    <a:pt x="263857" y="205853"/>
                    <a:pt x="212678" y="216090"/>
                    <a:pt x="180833" y="217227"/>
                  </a:cubicBezTo>
                  <a:cubicBezTo>
                    <a:pt x="148988" y="218364"/>
                    <a:pt x="131929" y="197892"/>
                    <a:pt x="112595" y="189931"/>
                  </a:cubicBezTo>
                  <a:cubicBezTo>
                    <a:pt x="93261" y="181970"/>
                    <a:pt x="76200" y="131929"/>
                    <a:pt x="64827" y="169460"/>
                  </a:cubicBezTo>
                  <a:cubicBezTo>
                    <a:pt x="53454" y="206991"/>
                    <a:pt x="53454" y="341194"/>
                    <a:pt x="44356" y="415119"/>
                  </a:cubicBezTo>
                  <a:cubicBezTo>
                    <a:pt x="35258" y="489044"/>
                    <a:pt x="17060" y="562970"/>
                    <a:pt x="10236" y="613012"/>
                  </a:cubicBezTo>
                  <a:cubicBezTo>
                    <a:pt x="3412" y="663054"/>
                    <a:pt x="4549" y="678976"/>
                    <a:pt x="3412" y="715370"/>
                  </a:cubicBezTo>
                  <a:cubicBezTo>
                    <a:pt x="2275" y="751764"/>
                    <a:pt x="0" y="798394"/>
                    <a:pt x="3412" y="831376"/>
                  </a:cubicBezTo>
                  <a:cubicBezTo>
                    <a:pt x="6824" y="864358"/>
                    <a:pt x="4550" y="856397"/>
                    <a:pt x="23884" y="913263"/>
                  </a:cubicBezTo>
                  <a:cubicBezTo>
                    <a:pt x="43218" y="970129"/>
                    <a:pt x="48905" y="1121391"/>
                    <a:pt x="119418" y="1172570"/>
                  </a:cubicBezTo>
                  <a:cubicBezTo>
                    <a:pt x="189932" y="1223749"/>
                    <a:pt x="368490" y="1214651"/>
                    <a:pt x="446965" y="1220337"/>
                  </a:cubicBezTo>
                  <a:cubicBezTo>
                    <a:pt x="525440" y="1226023"/>
                    <a:pt x="545911" y="1213513"/>
                    <a:pt x="590266" y="1206689"/>
                  </a:cubicBezTo>
                  <a:cubicBezTo>
                    <a:pt x="634621" y="1199865"/>
                    <a:pt x="677839" y="1188492"/>
                    <a:pt x="713096" y="1179394"/>
                  </a:cubicBezTo>
                  <a:cubicBezTo>
                    <a:pt x="748353" y="1170296"/>
                    <a:pt x="776785" y="1168020"/>
                    <a:pt x="801806" y="1152098"/>
                  </a:cubicBezTo>
                  <a:cubicBezTo>
                    <a:pt x="826827" y="1136176"/>
                    <a:pt x="849573" y="1114567"/>
                    <a:pt x="863221" y="1083860"/>
                  </a:cubicBezTo>
                  <a:cubicBezTo>
                    <a:pt x="876869" y="1053153"/>
                    <a:pt x="881418" y="1007660"/>
                    <a:pt x="883693" y="967854"/>
                  </a:cubicBezTo>
                  <a:cubicBezTo>
                    <a:pt x="885968" y="928048"/>
                    <a:pt x="878006" y="898478"/>
                    <a:pt x="876869" y="845024"/>
                  </a:cubicBezTo>
                  <a:cubicBezTo>
                    <a:pt x="875732" y="791570"/>
                    <a:pt x="863221" y="729018"/>
                    <a:pt x="876869" y="647131"/>
                  </a:cubicBezTo>
                  <a:cubicBezTo>
                    <a:pt x="890517" y="565244"/>
                    <a:pt x="942834" y="427629"/>
                    <a:pt x="958756" y="353704"/>
                  </a:cubicBezTo>
                  <a:cubicBezTo>
                    <a:pt x="974679" y="279779"/>
                    <a:pt x="970129" y="250209"/>
                    <a:pt x="972404" y="203579"/>
                  </a:cubicBezTo>
                  <a:cubicBezTo>
                    <a:pt x="974679" y="156949"/>
                    <a:pt x="986052" y="106907"/>
                    <a:pt x="972404" y="73925"/>
                  </a:cubicBezTo>
                  <a:cubicBezTo>
                    <a:pt x="958756" y="40943"/>
                    <a:pt x="924636" y="11372"/>
                    <a:pt x="890517" y="5686"/>
                  </a:cubicBezTo>
                  <a:cubicBezTo>
                    <a:pt x="856398" y="0"/>
                    <a:pt x="813179" y="32982"/>
                    <a:pt x="767687" y="39806"/>
                  </a:cubicBezTo>
                  <a:cubicBezTo>
                    <a:pt x="722195" y="46630"/>
                    <a:pt x="658505" y="45493"/>
                    <a:pt x="617562" y="46630"/>
                  </a:cubicBezTo>
                  <a:cubicBezTo>
                    <a:pt x="576619" y="47767"/>
                    <a:pt x="522027" y="46630"/>
                    <a:pt x="522027" y="46630"/>
                  </a:cubicBezTo>
                  <a:lnTo>
                    <a:pt x="419669" y="80749"/>
                  </a:lnTo>
                  <a:close/>
                </a:path>
              </a:pathLst>
            </a:custGeom>
            <a:solidFill>
              <a:srgbClr val="FFC000">
                <a:alpha val="48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6781800" y="1752600"/>
              <a:ext cx="1981200" cy="369332"/>
            </a:xfrm>
            <a:prstGeom prst="rect">
              <a:avLst/>
            </a:prstGeom>
            <a:noFill/>
          </p:spPr>
          <p:txBody>
            <a:bodyPr wrap="square" rtlCol="0">
              <a:spAutoFit/>
            </a:bodyPr>
            <a:lstStyle/>
            <a:p>
              <a:r>
                <a:rPr lang="en-US" b="1" dirty="0" err="1" smtClean="0">
                  <a:solidFill>
                    <a:srgbClr val="FFC000"/>
                  </a:solidFill>
                </a:rPr>
                <a:t>Capitate</a:t>
              </a:r>
              <a:endParaRPr lang="en-US" b="1" dirty="0" smtClean="0">
                <a:solidFill>
                  <a:srgbClr val="FFC000"/>
                </a:solidFill>
              </a:endParaRPr>
            </a:p>
          </p:txBody>
        </p:sp>
        <p:cxnSp>
          <p:nvCxnSpPr>
            <p:cNvPr id="20" name="Straight Arrow Connector 19"/>
            <p:cNvCxnSpPr/>
            <p:nvPr/>
          </p:nvCxnSpPr>
          <p:spPr>
            <a:xfrm rot="10800000" flipV="1">
              <a:off x="4419600" y="2057400"/>
              <a:ext cx="2362200" cy="1447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4645926" y="3962400"/>
            <a:ext cx="4269474" cy="958461"/>
            <a:chOff x="4645926" y="3982871"/>
            <a:chExt cx="4269474" cy="958461"/>
          </a:xfrm>
        </p:grpSpPr>
        <p:sp>
          <p:nvSpPr>
            <p:cNvPr id="8" name="Freeform 7"/>
            <p:cNvSpPr/>
            <p:nvPr/>
          </p:nvSpPr>
          <p:spPr>
            <a:xfrm>
              <a:off x="4645926" y="3982871"/>
              <a:ext cx="1050877" cy="673291"/>
            </a:xfrm>
            <a:custGeom>
              <a:avLst/>
              <a:gdLst>
                <a:gd name="connsiteX0" fmla="*/ 164910 w 1050877"/>
                <a:gd name="connsiteY0" fmla="*/ 70514 h 673291"/>
                <a:gd name="connsiteX1" fmla="*/ 42080 w 1050877"/>
                <a:gd name="connsiteY1" fmla="*/ 104633 h 673291"/>
                <a:gd name="connsiteX2" fmla="*/ 1137 w 1050877"/>
                <a:gd name="connsiteY2" fmla="*/ 125105 h 673291"/>
                <a:gd name="connsiteX3" fmla="*/ 35256 w 1050877"/>
                <a:gd name="connsiteY3" fmla="*/ 261583 h 673291"/>
                <a:gd name="connsiteX4" fmla="*/ 83023 w 1050877"/>
                <a:gd name="connsiteY4" fmla="*/ 384413 h 673291"/>
                <a:gd name="connsiteX5" fmla="*/ 123967 w 1050877"/>
                <a:gd name="connsiteY5" fmla="*/ 452651 h 673291"/>
                <a:gd name="connsiteX6" fmla="*/ 226325 w 1050877"/>
                <a:gd name="connsiteY6" fmla="*/ 514066 h 673291"/>
                <a:gd name="connsiteX7" fmla="*/ 321859 w 1050877"/>
                <a:gd name="connsiteY7" fmla="*/ 589129 h 673291"/>
                <a:gd name="connsiteX8" fmla="*/ 506104 w 1050877"/>
                <a:gd name="connsiteY8" fmla="*/ 636896 h 673291"/>
                <a:gd name="connsiteX9" fmla="*/ 724468 w 1050877"/>
                <a:gd name="connsiteY9" fmla="*/ 671016 h 673291"/>
                <a:gd name="connsiteX10" fmla="*/ 929184 w 1050877"/>
                <a:gd name="connsiteY10" fmla="*/ 650544 h 673291"/>
                <a:gd name="connsiteX11" fmla="*/ 1024719 w 1050877"/>
                <a:gd name="connsiteY11" fmla="*/ 595953 h 673291"/>
                <a:gd name="connsiteX12" fmla="*/ 1038367 w 1050877"/>
                <a:gd name="connsiteY12" fmla="*/ 555010 h 673291"/>
                <a:gd name="connsiteX13" fmla="*/ 949656 w 1050877"/>
                <a:gd name="connsiteY13" fmla="*/ 473123 h 673291"/>
                <a:gd name="connsiteX14" fmla="*/ 806355 w 1050877"/>
                <a:gd name="connsiteY14" fmla="*/ 363941 h 673291"/>
                <a:gd name="connsiteX15" fmla="*/ 683525 w 1050877"/>
                <a:gd name="connsiteY15" fmla="*/ 172872 h 673291"/>
                <a:gd name="connsiteX16" fmla="*/ 581167 w 1050877"/>
                <a:gd name="connsiteY16" fmla="*/ 77338 h 673291"/>
                <a:gd name="connsiteX17" fmla="*/ 512928 w 1050877"/>
                <a:gd name="connsiteY17" fmla="*/ 9099 h 673291"/>
                <a:gd name="connsiteX18" fmla="*/ 321859 w 1050877"/>
                <a:gd name="connsiteY18" fmla="*/ 22747 h 673291"/>
                <a:gd name="connsiteX19" fmla="*/ 164910 w 1050877"/>
                <a:gd name="connsiteY19" fmla="*/ 70514 h 6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50877" h="673291">
                  <a:moveTo>
                    <a:pt x="164910" y="70514"/>
                  </a:moveTo>
                  <a:cubicBezTo>
                    <a:pt x="118280" y="84162"/>
                    <a:pt x="69375" y="95535"/>
                    <a:pt x="42080" y="104633"/>
                  </a:cubicBezTo>
                  <a:cubicBezTo>
                    <a:pt x="14785" y="113731"/>
                    <a:pt x="2274" y="98947"/>
                    <a:pt x="1137" y="125105"/>
                  </a:cubicBezTo>
                  <a:cubicBezTo>
                    <a:pt x="0" y="151263"/>
                    <a:pt x="21608" y="218365"/>
                    <a:pt x="35256" y="261583"/>
                  </a:cubicBezTo>
                  <a:cubicBezTo>
                    <a:pt x="48904" y="304801"/>
                    <a:pt x="68238" y="352568"/>
                    <a:pt x="83023" y="384413"/>
                  </a:cubicBezTo>
                  <a:cubicBezTo>
                    <a:pt x="97808" y="416258"/>
                    <a:pt x="100083" y="431042"/>
                    <a:pt x="123967" y="452651"/>
                  </a:cubicBezTo>
                  <a:cubicBezTo>
                    <a:pt x="147851" y="474260"/>
                    <a:pt x="193343" y="491320"/>
                    <a:pt x="226325" y="514066"/>
                  </a:cubicBezTo>
                  <a:cubicBezTo>
                    <a:pt x="259307" y="536812"/>
                    <a:pt x="275229" y="568657"/>
                    <a:pt x="321859" y="589129"/>
                  </a:cubicBezTo>
                  <a:cubicBezTo>
                    <a:pt x="368489" y="609601"/>
                    <a:pt x="439002" y="623248"/>
                    <a:pt x="506104" y="636896"/>
                  </a:cubicBezTo>
                  <a:cubicBezTo>
                    <a:pt x="573206" y="650544"/>
                    <a:pt x="653955" y="668741"/>
                    <a:pt x="724468" y="671016"/>
                  </a:cubicBezTo>
                  <a:cubicBezTo>
                    <a:pt x="794981" y="673291"/>
                    <a:pt x="879142" y="663054"/>
                    <a:pt x="929184" y="650544"/>
                  </a:cubicBezTo>
                  <a:cubicBezTo>
                    <a:pt x="979226" y="638034"/>
                    <a:pt x="1006522" y="611875"/>
                    <a:pt x="1024719" y="595953"/>
                  </a:cubicBezTo>
                  <a:cubicBezTo>
                    <a:pt x="1042916" y="580031"/>
                    <a:pt x="1050877" y="575482"/>
                    <a:pt x="1038367" y="555010"/>
                  </a:cubicBezTo>
                  <a:cubicBezTo>
                    <a:pt x="1025857" y="534538"/>
                    <a:pt x="988325" y="504968"/>
                    <a:pt x="949656" y="473123"/>
                  </a:cubicBezTo>
                  <a:cubicBezTo>
                    <a:pt x="910987" y="441278"/>
                    <a:pt x="850710" y="413983"/>
                    <a:pt x="806355" y="363941"/>
                  </a:cubicBezTo>
                  <a:cubicBezTo>
                    <a:pt x="762000" y="313899"/>
                    <a:pt x="721056" y="220639"/>
                    <a:pt x="683525" y="172872"/>
                  </a:cubicBezTo>
                  <a:cubicBezTo>
                    <a:pt x="645994" y="125105"/>
                    <a:pt x="609600" y="104634"/>
                    <a:pt x="581167" y="77338"/>
                  </a:cubicBezTo>
                  <a:cubicBezTo>
                    <a:pt x="552734" y="50043"/>
                    <a:pt x="556146" y="18198"/>
                    <a:pt x="512928" y="9099"/>
                  </a:cubicBezTo>
                  <a:cubicBezTo>
                    <a:pt x="469710" y="0"/>
                    <a:pt x="387823" y="10237"/>
                    <a:pt x="321859" y="22747"/>
                  </a:cubicBezTo>
                  <a:cubicBezTo>
                    <a:pt x="255895" y="35258"/>
                    <a:pt x="211540" y="56866"/>
                    <a:pt x="164910" y="70514"/>
                  </a:cubicBezTo>
                  <a:close/>
                </a:path>
              </a:pathLst>
            </a:custGeom>
            <a:solidFill>
              <a:srgbClr val="FFFF00">
                <a:alpha val="3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934200" y="4572000"/>
              <a:ext cx="1981200" cy="369332"/>
            </a:xfrm>
            <a:prstGeom prst="rect">
              <a:avLst/>
            </a:prstGeom>
            <a:noFill/>
          </p:spPr>
          <p:txBody>
            <a:bodyPr wrap="square" rtlCol="0">
              <a:spAutoFit/>
            </a:bodyPr>
            <a:lstStyle/>
            <a:p>
              <a:r>
                <a:rPr lang="en-US" b="1" dirty="0" err="1" smtClean="0">
                  <a:solidFill>
                    <a:srgbClr val="FFFF00"/>
                  </a:solidFill>
                </a:rPr>
                <a:t>Lunate</a:t>
              </a:r>
              <a:endParaRPr lang="en-US" b="1" dirty="0" smtClean="0">
                <a:solidFill>
                  <a:srgbClr val="FFFF00"/>
                </a:solidFill>
              </a:endParaRPr>
            </a:p>
          </p:txBody>
        </p:sp>
        <p:cxnSp>
          <p:nvCxnSpPr>
            <p:cNvPr id="22" name="Straight Arrow Connector 21"/>
            <p:cNvCxnSpPr/>
            <p:nvPr/>
          </p:nvCxnSpPr>
          <p:spPr>
            <a:xfrm rot="10800000">
              <a:off x="5029200" y="4343400"/>
              <a:ext cx="1905000" cy="381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4840406" y="2590800"/>
            <a:ext cx="4074994" cy="1361364"/>
            <a:chOff x="4840406" y="2590800"/>
            <a:chExt cx="4074994" cy="1361364"/>
          </a:xfrm>
        </p:grpSpPr>
        <p:sp>
          <p:nvSpPr>
            <p:cNvPr id="10" name="Freeform 9"/>
            <p:cNvSpPr/>
            <p:nvPr/>
          </p:nvSpPr>
          <p:spPr>
            <a:xfrm>
              <a:off x="4840406" y="2912660"/>
              <a:ext cx="1073624" cy="1039504"/>
            </a:xfrm>
            <a:custGeom>
              <a:avLst/>
              <a:gdLst>
                <a:gd name="connsiteX0" fmla="*/ 332095 w 1073624"/>
                <a:gd name="connsiteY0" fmla="*/ 89847 h 1039504"/>
                <a:gd name="connsiteX1" fmla="*/ 202442 w 1073624"/>
                <a:gd name="connsiteY1" fmla="*/ 55728 h 1039504"/>
                <a:gd name="connsiteX2" fmla="*/ 141027 w 1073624"/>
                <a:gd name="connsiteY2" fmla="*/ 62552 h 1039504"/>
                <a:gd name="connsiteX3" fmla="*/ 127379 w 1073624"/>
                <a:gd name="connsiteY3" fmla="*/ 199030 h 1039504"/>
                <a:gd name="connsiteX4" fmla="*/ 86436 w 1073624"/>
                <a:gd name="connsiteY4" fmla="*/ 396922 h 1039504"/>
                <a:gd name="connsiteX5" fmla="*/ 38669 w 1073624"/>
                <a:gd name="connsiteY5" fmla="*/ 628934 h 1039504"/>
                <a:gd name="connsiteX6" fmla="*/ 4549 w 1073624"/>
                <a:gd name="connsiteY6" fmla="*/ 772236 h 1039504"/>
                <a:gd name="connsiteX7" fmla="*/ 11373 w 1073624"/>
                <a:gd name="connsiteY7" fmla="*/ 936009 h 1039504"/>
                <a:gd name="connsiteX8" fmla="*/ 59140 w 1073624"/>
                <a:gd name="connsiteY8" fmla="*/ 1024719 h 1039504"/>
                <a:gd name="connsiteX9" fmla="*/ 168322 w 1073624"/>
                <a:gd name="connsiteY9" fmla="*/ 1024719 h 1039504"/>
                <a:gd name="connsiteX10" fmla="*/ 277504 w 1073624"/>
                <a:gd name="connsiteY10" fmla="*/ 1004247 h 1039504"/>
                <a:gd name="connsiteX11" fmla="*/ 386687 w 1073624"/>
                <a:gd name="connsiteY11" fmla="*/ 970128 h 1039504"/>
                <a:gd name="connsiteX12" fmla="*/ 475397 w 1073624"/>
                <a:gd name="connsiteY12" fmla="*/ 901889 h 1039504"/>
                <a:gd name="connsiteX13" fmla="*/ 570931 w 1073624"/>
                <a:gd name="connsiteY13" fmla="*/ 854122 h 1039504"/>
                <a:gd name="connsiteX14" fmla="*/ 680113 w 1073624"/>
                <a:gd name="connsiteY14" fmla="*/ 785883 h 1039504"/>
                <a:gd name="connsiteX15" fmla="*/ 802943 w 1073624"/>
                <a:gd name="connsiteY15" fmla="*/ 751764 h 1039504"/>
                <a:gd name="connsiteX16" fmla="*/ 891654 w 1073624"/>
                <a:gd name="connsiteY16" fmla="*/ 683525 h 1039504"/>
                <a:gd name="connsiteX17" fmla="*/ 966716 w 1073624"/>
                <a:gd name="connsiteY17" fmla="*/ 663053 h 1039504"/>
                <a:gd name="connsiteX18" fmla="*/ 1034955 w 1073624"/>
                <a:gd name="connsiteY18" fmla="*/ 608462 h 1039504"/>
                <a:gd name="connsiteX19" fmla="*/ 1062251 w 1073624"/>
                <a:gd name="connsiteY19" fmla="*/ 390098 h 1039504"/>
                <a:gd name="connsiteX20" fmla="*/ 1069075 w 1073624"/>
                <a:gd name="connsiteY20" fmla="*/ 253621 h 1039504"/>
                <a:gd name="connsiteX21" fmla="*/ 1034955 w 1073624"/>
                <a:gd name="connsiteY21" fmla="*/ 144439 h 1039504"/>
                <a:gd name="connsiteX22" fmla="*/ 932597 w 1073624"/>
                <a:gd name="connsiteY22" fmla="*/ 76200 h 1039504"/>
                <a:gd name="connsiteX23" fmla="*/ 823415 w 1073624"/>
                <a:gd name="connsiteY23" fmla="*/ 7961 h 1039504"/>
                <a:gd name="connsiteX24" fmla="*/ 714233 w 1073624"/>
                <a:gd name="connsiteY24" fmla="*/ 28433 h 1039504"/>
                <a:gd name="connsiteX25" fmla="*/ 584579 w 1073624"/>
                <a:gd name="connsiteY25" fmla="*/ 48904 h 1039504"/>
                <a:gd name="connsiteX26" fmla="*/ 495869 w 1073624"/>
                <a:gd name="connsiteY26" fmla="*/ 89847 h 1039504"/>
                <a:gd name="connsiteX27" fmla="*/ 332095 w 1073624"/>
                <a:gd name="connsiteY27" fmla="*/ 89847 h 103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73624" h="1039504">
                  <a:moveTo>
                    <a:pt x="332095" y="89847"/>
                  </a:moveTo>
                  <a:cubicBezTo>
                    <a:pt x="283191" y="84161"/>
                    <a:pt x="234287" y="60277"/>
                    <a:pt x="202442" y="55728"/>
                  </a:cubicBezTo>
                  <a:cubicBezTo>
                    <a:pt x="170597" y="51179"/>
                    <a:pt x="153537" y="38668"/>
                    <a:pt x="141027" y="62552"/>
                  </a:cubicBezTo>
                  <a:cubicBezTo>
                    <a:pt x="128517" y="86436"/>
                    <a:pt x="136478" y="143302"/>
                    <a:pt x="127379" y="199030"/>
                  </a:cubicBezTo>
                  <a:cubicBezTo>
                    <a:pt x="118280" y="254758"/>
                    <a:pt x="101221" y="325271"/>
                    <a:pt x="86436" y="396922"/>
                  </a:cubicBezTo>
                  <a:cubicBezTo>
                    <a:pt x="71651" y="468573"/>
                    <a:pt x="52317" y="566382"/>
                    <a:pt x="38669" y="628934"/>
                  </a:cubicBezTo>
                  <a:cubicBezTo>
                    <a:pt x="25021" y="691486"/>
                    <a:pt x="9098" y="721057"/>
                    <a:pt x="4549" y="772236"/>
                  </a:cubicBezTo>
                  <a:cubicBezTo>
                    <a:pt x="0" y="823415"/>
                    <a:pt x="2275" y="893929"/>
                    <a:pt x="11373" y="936009"/>
                  </a:cubicBezTo>
                  <a:cubicBezTo>
                    <a:pt x="20472" y="978090"/>
                    <a:pt x="32982" y="1009934"/>
                    <a:pt x="59140" y="1024719"/>
                  </a:cubicBezTo>
                  <a:cubicBezTo>
                    <a:pt x="85298" y="1039504"/>
                    <a:pt x="131928" y="1028131"/>
                    <a:pt x="168322" y="1024719"/>
                  </a:cubicBezTo>
                  <a:cubicBezTo>
                    <a:pt x="204716" y="1021307"/>
                    <a:pt x="241110" y="1013346"/>
                    <a:pt x="277504" y="1004247"/>
                  </a:cubicBezTo>
                  <a:cubicBezTo>
                    <a:pt x="313898" y="995149"/>
                    <a:pt x="353705" y="987188"/>
                    <a:pt x="386687" y="970128"/>
                  </a:cubicBezTo>
                  <a:cubicBezTo>
                    <a:pt x="419669" y="953068"/>
                    <a:pt x="444690" y="921223"/>
                    <a:pt x="475397" y="901889"/>
                  </a:cubicBezTo>
                  <a:cubicBezTo>
                    <a:pt x="506104" y="882555"/>
                    <a:pt x="536812" y="873456"/>
                    <a:pt x="570931" y="854122"/>
                  </a:cubicBezTo>
                  <a:cubicBezTo>
                    <a:pt x="605050" y="834788"/>
                    <a:pt x="641445" y="802943"/>
                    <a:pt x="680113" y="785883"/>
                  </a:cubicBezTo>
                  <a:cubicBezTo>
                    <a:pt x="718781" y="768823"/>
                    <a:pt x="767686" y="768824"/>
                    <a:pt x="802943" y="751764"/>
                  </a:cubicBezTo>
                  <a:cubicBezTo>
                    <a:pt x="838200" y="734704"/>
                    <a:pt x="864359" y="698310"/>
                    <a:pt x="891654" y="683525"/>
                  </a:cubicBezTo>
                  <a:cubicBezTo>
                    <a:pt x="918950" y="668740"/>
                    <a:pt x="942833" y="675564"/>
                    <a:pt x="966716" y="663053"/>
                  </a:cubicBezTo>
                  <a:cubicBezTo>
                    <a:pt x="990600" y="650543"/>
                    <a:pt x="1019032" y="653955"/>
                    <a:pt x="1034955" y="608462"/>
                  </a:cubicBezTo>
                  <a:cubicBezTo>
                    <a:pt x="1050878" y="562969"/>
                    <a:pt x="1056564" y="449238"/>
                    <a:pt x="1062251" y="390098"/>
                  </a:cubicBezTo>
                  <a:cubicBezTo>
                    <a:pt x="1067938" y="330958"/>
                    <a:pt x="1073624" y="294564"/>
                    <a:pt x="1069075" y="253621"/>
                  </a:cubicBezTo>
                  <a:cubicBezTo>
                    <a:pt x="1064526" y="212678"/>
                    <a:pt x="1057701" y="174009"/>
                    <a:pt x="1034955" y="144439"/>
                  </a:cubicBezTo>
                  <a:cubicBezTo>
                    <a:pt x="1012209" y="114869"/>
                    <a:pt x="967854" y="98946"/>
                    <a:pt x="932597" y="76200"/>
                  </a:cubicBezTo>
                  <a:cubicBezTo>
                    <a:pt x="897340" y="53454"/>
                    <a:pt x="859809" y="15922"/>
                    <a:pt x="823415" y="7961"/>
                  </a:cubicBezTo>
                  <a:cubicBezTo>
                    <a:pt x="787021" y="0"/>
                    <a:pt x="754039" y="21609"/>
                    <a:pt x="714233" y="28433"/>
                  </a:cubicBezTo>
                  <a:cubicBezTo>
                    <a:pt x="674427" y="35257"/>
                    <a:pt x="620973" y="38668"/>
                    <a:pt x="584579" y="48904"/>
                  </a:cubicBezTo>
                  <a:cubicBezTo>
                    <a:pt x="548185" y="59140"/>
                    <a:pt x="537950" y="83023"/>
                    <a:pt x="495869" y="89847"/>
                  </a:cubicBezTo>
                  <a:cubicBezTo>
                    <a:pt x="453788" y="96671"/>
                    <a:pt x="380999" y="95533"/>
                    <a:pt x="332095" y="89847"/>
                  </a:cubicBezTo>
                  <a:close/>
                </a:path>
              </a:pathLst>
            </a:custGeom>
            <a:solidFill>
              <a:srgbClr val="FF0000">
                <a:alpha val="45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934200" y="2590800"/>
              <a:ext cx="1981200" cy="369332"/>
            </a:xfrm>
            <a:prstGeom prst="rect">
              <a:avLst/>
            </a:prstGeom>
            <a:noFill/>
          </p:spPr>
          <p:txBody>
            <a:bodyPr wrap="square" rtlCol="0">
              <a:spAutoFit/>
            </a:bodyPr>
            <a:lstStyle/>
            <a:p>
              <a:r>
                <a:rPr lang="en-US" b="1" dirty="0" err="1" smtClean="0">
                  <a:solidFill>
                    <a:srgbClr val="FF0000"/>
                  </a:solidFill>
                </a:rPr>
                <a:t>Hamate</a:t>
              </a:r>
              <a:endParaRPr lang="en-US" b="1" dirty="0" smtClean="0">
                <a:solidFill>
                  <a:srgbClr val="FF0000"/>
                </a:solidFill>
              </a:endParaRPr>
            </a:p>
          </p:txBody>
        </p:sp>
        <p:cxnSp>
          <p:nvCxnSpPr>
            <p:cNvPr id="24" name="Straight Arrow Connector 23"/>
            <p:cNvCxnSpPr/>
            <p:nvPr/>
          </p:nvCxnSpPr>
          <p:spPr>
            <a:xfrm rot="10800000" flipV="1">
              <a:off x="5562600" y="2895600"/>
              <a:ext cx="1371600" cy="457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5283958" y="3429000"/>
            <a:ext cx="3631442" cy="1089546"/>
            <a:chOff x="5283958" y="3429000"/>
            <a:chExt cx="3631442" cy="1089546"/>
          </a:xfrm>
        </p:grpSpPr>
        <p:sp>
          <p:nvSpPr>
            <p:cNvPr id="11" name="Freeform 10"/>
            <p:cNvSpPr/>
            <p:nvPr/>
          </p:nvSpPr>
          <p:spPr>
            <a:xfrm>
              <a:off x="5283958" y="3433550"/>
              <a:ext cx="843887" cy="1084996"/>
            </a:xfrm>
            <a:custGeom>
              <a:avLst/>
              <a:gdLst>
                <a:gd name="connsiteX0" fmla="*/ 666466 w 843887"/>
                <a:gd name="connsiteY0" fmla="*/ 87572 h 1084996"/>
                <a:gd name="connsiteX1" fmla="*/ 509517 w 843887"/>
                <a:gd name="connsiteY1" fmla="*/ 237698 h 1084996"/>
                <a:gd name="connsiteX2" fmla="*/ 386687 w 843887"/>
                <a:gd name="connsiteY2" fmla="*/ 292289 h 1084996"/>
                <a:gd name="connsiteX3" fmla="*/ 257033 w 843887"/>
                <a:gd name="connsiteY3" fmla="*/ 374175 h 1084996"/>
                <a:gd name="connsiteX4" fmla="*/ 141027 w 843887"/>
                <a:gd name="connsiteY4" fmla="*/ 442414 h 1084996"/>
                <a:gd name="connsiteX5" fmla="*/ 52317 w 843887"/>
                <a:gd name="connsiteY5" fmla="*/ 510653 h 1084996"/>
                <a:gd name="connsiteX6" fmla="*/ 4549 w 843887"/>
                <a:gd name="connsiteY6" fmla="*/ 558420 h 1084996"/>
                <a:gd name="connsiteX7" fmla="*/ 79612 w 843887"/>
                <a:gd name="connsiteY7" fmla="*/ 647131 h 1084996"/>
                <a:gd name="connsiteX8" fmla="*/ 161499 w 843887"/>
                <a:gd name="connsiteY8" fmla="*/ 735841 h 1084996"/>
                <a:gd name="connsiteX9" fmla="*/ 250209 w 843887"/>
                <a:gd name="connsiteY9" fmla="*/ 838199 h 1084996"/>
                <a:gd name="connsiteX10" fmla="*/ 325272 w 843887"/>
                <a:gd name="connsiteY10" fmla="*/ 926910 h 1084996"/>
                <a:gd name="connsiteX11" fmla="*/ 420806 w 843887"/>
                <a:gd name="connsiteY11" fmla="*/ 1029268 h 1084996"/>
                <a:gd name="connsiteX12" fmla="*/ 475397 w 843887"/>
                <a:gd name="connsiteY12" fmla="*/ 1077035 h 1084996"/>
                <a:gd name="connsiteX13" fmla="*/ 591403 w 843887"/>
                <a:gd name="connsiteY13" fmla="*/ 981501 h 1084996"/>
                <a:gd name="connsiteX14" fmla="*/ 721057 w 843887"/>
                <a:gd name="connsiteY14" fmla="*/ 790432 h 1084996"/>
                <a:gd name="connsiteX15" fmla="*/ 796120 w 843887"/>
                <a:gd name="connsiteY15" fmla="*/ 640307 h 1084996"/>
                <a:gd name="connsiteX16" fmla="*/ 796120 w 843887"/>
                <a:gd name="connsiteY16" fmla="*/ 524301 h 1084996"/>
                <a:gd name="connsiteX17" fmla="*/ 768824 w 843887"/>
                <a:gd name="connsiteY17" fmla="*/ 415119 h 1084996"/>
                <a:gd name="connsiteX18" fmla="*/ 823415 w 843887"/>
                <a:gd name="connsiteY18" fmla="*/ 244522 h 1084996"/>
                <a:gd name="connsiteX19" fmla="*/ 837063 w 843887"/>
                <a:gd name="connsiteY19" fmla="*/ 169459 h 1084996"/>
                <a:gd name="connsiteX20" fmla="*/ 782472 w 843887"/>
                <a:gd name="connsiteY20" fmla="*/ 80749 h 1084996"/>
                <a:gd name="connsiteX21" fmla="*/ 721057 w 843887"/>
                <a:gd name="connsiteY21" fmla="*/ 12510 h 1084996"/>
                <a:gd name="connsiteX22" fmla="*/ 673290 w 843887"/>
                <a:gd name="connsiteY22" fmla="*/ 12510 h 1084996"/>
                <a:gd name="connsiteX23" fmla="*/ 666466 w 843887"/>
                <a:gd name="connsiteY23" fmla="*/ 87572 h 10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3887" h="1084996">
                  <a:moveTo>
                    <a:pt x="666466" y="87572"/>
                  </a:moveTo>
                  <a:cubicBezTo>
                    <a:pt x="639170" y="125103"/>
                    <a:pt x="556147" y="203579"/>
                    <a:pt x="509517" y="237698"/>
                  </a:cubicBezTo>
                  <a:cubicBezTo>
                    <a:pt x="462887" y="271818"/>
                    <a:pt x="428768" y="269543"/>
                    <a:pt x="386687" y="292289"/>
                  </a:cubicBezTo>
                  <a:cubicBezTo>
                    <a:pt x="344606" y="315035"/>
                    <a:pt x="297976" y="349154"/>
                    <a:pt x="257033" y="374175"/>
                  </a:cubicBezTo>
                  <a:cubicBezTo>
                    <a:pt x="216090" y="399196"/>
                    <a:pt x="175146" y="419668"/>
                    <a:pt x="141027" y="442414"/>
                  </a:cubicBezTo>
                  <a:cubicBezTo>
                    <a:pt x="106908" y="465160"/>
                    <a:pt x="75063" y="491319"/>
                    <a:pt x="52317" y="510653"/>
                  </a:cubicBezTo>
                  <a:cubicBezTo>
                    <a:pt x="29571" y="529987"/>
                    <a:pt x="0" y="535674"/>
                    <a:pt x="4549" y="558420"/>
                  </a:cubicBezTo>
                  <a:cubicBezTo>
                    <a:pt x="9098" y="581166"/>
                    <a:pt x="53454" y="617561"/>
                    <a:pt x="79612" y="647131"/>
                  </a:cubicBezTo>
                  <a:cubicBezTo>
                    <a:pt x="105770" y="676701"/>
                    <a:pt x="133066" y="703996"/>
                    <a:pt x="161499" y="735841"/>
                  </a:cubicBezTo>
                  <a:cubicBezTo>
                    <a:pt x="189932" y="767686"/>
                    <a:pt x="222913" y="806354"/>
                    <a:pt x="250209" y="838199"/>
                  </a:cubicBezTo>
                  <a:cubicBezTo>
                    <a:pt x="277505" y="870044"/>
                    <a:pt x="296839" y="895065"/>
                    <a:pt x="325272" y="926910"/>
                  </a:cubicBezTo>
                  <a:cubicBezTo>
                    <a:pt x="353705" y="958755"/>
                    <a:pt x="395785" y="1004247"/>
                    <a:pt x="420806" y="1029268"/>
                  </a:cubicBezTo>
                  <a:cubicBezTo>
                    <a:pt x="445827" y="1054289"/>
                    <a:pt x="446964" y="1084996"/>
                    <a:pt x="475397" y="1077035"/>
                  </a:cubicBezTo>
                  <a:cubicBezTo>
                    <a:pt x="503830" y="1069074"/>
                    <a:pt x="550460" y="1029268"/>
                    <a:pt x="591403" y="981501"/>
                  </a:cubicBezTo>
                  <a:cubicBezTo>
                    <a:pt x="632346" y="933734"/>
                    <a:pt x="686938" y="847298"/>
                    <a:pt x="721057" y="790432"/>
                  </a:cubicBezTo>
                  <a:cubicBezTo>
                    <a:pt x="755176" y="733566"/>
                    <a:pt x="783610" y="684662"/>
                    <a:pt x="796120" y="640307"/>
                  </a:cubicBezTo>
                  <a:cubicBezTo>
                    <a:pt x="808631" y="595952"/>
                    <a:pt x="800669" y="561832"/>
                    <a:pt x="796120" y="524301"/>
                  </a:cubicBezTo>
                  <a:cubicBezTo>
                    <a:pt x="791571" y="486770"/>
                    <a:pt x="764275" y="461749"/>
                    <a:pt x="768824" y="415119"/>
                  </a:cubicBezTo>
                  <a:cubicBezTo>
                    <a:pt x="773373" y="368489"/>
                    <a:pt x="812042" y="285465"/>
                    <a:pt x="823415" y="244522"/>
                  </a:cubicBezTo>
                  <a:cubicBezTo>
                    <a:pt x="834788" y="203579"/>
                    <a:pt x="843887" y="196755"/>
                    <a:pt x="837063" y="169459"/>
                  </a:cubicBezTo>
                  <a:cubicBezTo>
                    <a:pt x="830239" y="142163"/>
                    <a:pt x="801806" y="106907"/>
                    <a:pt x="782472" y="80749"/>
                  </a:cubicBezTo>
                  <a:cubicBezTo>
                    <a:pt x="763138" y="54591"/>
                    <a:pt x="739254" y="23883"/>
                    <a:pt x="721057" y="12510"/>
                  </a:cubicBezTo>
                  <a:cubicBezTo>
                    <a:pt x="702860" y="1137"/>
                    <a:pt x="682388" y="0"/>
                    <a:pt x="673290" y="12510"/>
                  </a:cubicBezTo>
                  <a:cubicBezTo>
                    <a:pt x="664192" y="25020"/>
                    <a:pt x="693762" y="50041"/>
                    <a:pt x="666466" y="87572"/>
                  </a:cubicBezTo>
                  <a:close/>
                </a:path>
              </a:pathLst>
            </a:custGeom>
            <a:solidFill>
              <a:schemeClr val="accent6">
                <a:lumMod val="50000"/>
                <a:alpha val="49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934200" y="3429000"/>
              <a:ext cx="1981200" cy="369332"/>
            </a:xfrm>
            <a:prstGeom prst="rect">
              <a:avLst/>
            </a:prstGeom>
            <a:noFill/>
          </p:spPr>
          <p:txBody>
            <a:bodyPr wrap="square" rtlCol="0">
              <a:spAutoFit/>
            </a:bodyPr>
            <a:lstStyle/>
            <a:p>
              <a:r>
                <a:rPr lang="en-US" b="1" dirty="0" err="1" smtClean="0">
                  <a:solidFill>
                    <a:schemeClr val="accent6">
                      <a:lumMod val="50000"/>
                    </a:schemeClr>
                  </a:solidFill>
                </a:rPr>
                <a:t>Triquetrum</a:t>
              </a:r>
              <a:endParaRPr lang="en-US" b="1" dirty="0" smtClean="0">
                <a:solidFill>
                  <a:schemeClr val="accent6">
                    <a:lumMod val="50000"/>
                  </a:schemeClr>
                </a:solidFill>
              </a:endParaRPr>
            </a:p>
          </p:txBody>
        </p:sp>
        <p:cxnSp>
          <p:nvCxnSpPr>
            <p:cNvPr id="26" name="Straight Arrow Connector 25"/>
            <p:cNvCxnSpPr/>
            <p:nvPr/>
          </p:nvCxnSpPr>
          <p:spPr>
            <a:xfrm rot="10800000" flipV="1">
              <a:off x="5867400" y="3657600"/>
              <a:ext cx="1066800" cy="3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33400" y="2895600"/>
            <a:ext cx="2883090" cy="1740932"/>
            <a:chOff x="533400" y="2895600"/>
            <a:chExt cx="2883090" cy="1740932"/>
          </a:xfrm>
        </p:grpSpPr>
        <p:sp>
          <p:nvSpPr>
            <p:cNvPr id="5" name="Freeform 4"/>
            <p:cNvSpPr/>
            <p:nvPr/>
          </p:nvSpPr>
          <p:spPr>
            <a:xfrm>
              <a:off x="2510051" y="2895600"/>
              <a:ext cx="906439" cy="1248770"/>
            </a:xfrm>
            <a:custGeom>
              <a:avLst/>
              <a:gdLst>
                <a:gd name="connsiteX0" fmla="*/ 458337 w 906439"/>
                <a:gd name="connsiteY0" fmla="*/ 4549 h 1248770"/>
                <a:gd name="connsiteX1" fmla="*/ 390098 w 906439"/>
                <a:gd name="connsiteY1" fmla="*/ 106907 h 1248770"/>
                <a:gd name="connsiteX2" fmla="*/ 349155 w 906439"/>
                <a:gd name="connsiteY2" fmla="*/ 195618 h 1248770"/>
                <a:gd name="connsiteX3" fmla="*/ 355979 w 906439"/>
                <a:gd name="connsiteY3" fmla="*/ 304800 h 1248770"/>
                <a:gd name="connsiteX4" fmla="*/ 355979 w 906439"/>
                <a:gd name="connsiteY4" fmla="*/ 441278 h 1248770"/>
                <a:gd name="connsiteX5" fmla="*/ 335507 w 906439"/>
                <a:gd name="connsiteY5" fmla="*/ 584579 h 1248770"/>
                <a:gd name="connsiteX6" fmla="*/ 274092 w 906439"/>
                <a:gd name="connsiteY6" fmla="*/ 680113 h 1248770"/>
                <a:gd name="connsiteX7" fmla="*/ 212677 w 906439"/>
                <a:gd name="connsiteY7" fmla="*/ 707409 h 1248770"/>
                <a:gd name="connsiteX8" fmla="*/ 164910 w 906439"/>
                <a:gd name="connsiteY8" fmla="*/ 714233 h 1248770"/>
                <a:gd name="connsiteX9" fmla="*/ 48904 w 906439"/>
                <a:gd name="connsiteY9" fmla="*/ 741528 h 1248770"/>
                <a:gd name="connsiteX10" fmla="*/ 21609 w 906439"/>
                <a:gd name="connsiteY10" fmla="*/ 762000 h 1248770"/>
                <a:gd name="connsiteX11" fmla="*/ 14785 w 906439"/>
                <a:gd name="connsiteY11" fmla="*/ 843887 h 1248770"/>
                <a:gd name="connsiteX12" fmla="*/ 110319 w 906439"/>
                <a:gd name="connsiteY12" fmla="*/ 918949 h 1248770"/>
                <a:gd name="connsiteX13" fmla="*/ 192206 w 906439"/>
                <a:gd name="connsiteY13" fmla="*/ 1041779 h 1248770"/>
                <a:gd name="connsiteX14" fmla="*/ 294564 w 906439"/>
                <a:gd name="connsiteY14" fmla="*/ 1130490 h 1248770"/>
                <a:gd name="connsiteX15" fmla="*/ 396922 w 906439"/>
                <a:gd name="connsiteY15" fmla="*/ 1178257 h 1248770"/>
                <a:gd name="connsiteX16" fmla="*/ 540224 w 906439"/>
                <a:gd name="connsiteY16" fmla="*/ 1219200 h 1248770"/>
                <a:gd name="connsiteX17" fmla="*/ 635758 w 906439"/>
                <a:gd name="connsiteY17" fmla="*/ 1000836 h 1248770"/>
                <a:gd name="connsiteX18" fmla="*/ 813179 w 906439"/>
                <a:gd name="connsiteY18" fmla="*/ 816591 h 1248770"/>
                <a:gd name="connsiteX19" fmla="*/ 888242 w 906439"/>
                <a:gd name="connsiteY19" fmla="*/ 755176 h 1248770"/>
                <a:gd name="connsiteX20" fmla="*/ 703997 w 906439"/>
                <a:gd name="connsiteY20" fmla="*/ 489045 h 1248770"/>
                <a:gd name="connsiteX21" fmla="*/ 690349 w 906439"/>
                <a:gd name="connsiteY21" fmla="*/ 297976 h 1248770"/>
                <a:gd name="connsiteX22" fmla="*/ 676701 w 906439"/>
                <a:gd name="connsiteY22" fmla="*/ 134203 h 1248770"/>
                <a:gd name="connsiteX23" fmla="*/ 458337 w 906439"/>
                <a:gd name="connsiteY23" fmla="*/ 4549 h 124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6439" h="1248770">
                  <a:moveTo>
                    <a:pt x="458337" y="4549"/>
                  </a:moveTo>
                  <a:cubicBezTo>
                    <a:pt x="410570" y="0"/>
                    <a:pt x="408295" y="75062"/>
                    <a:pt x="390098" y="106907"/>
                  </a:cubicBezTo>
                  <a:cubicBezTo>
                    <a:pt x="371901" y="138752"/>
                    <a:pt x="354841" y="162636"/>
                    <a:pt x="349155" y="195618"/>
                  </a:cubicBezTo>
                  <a:cubicBezTo>
                    <a:pt x="343469" y="228600"/>
                    <a:pt x="354842" y="263857"/>
                    <a:pt x="355979" y="304800"/>
                  </a:cubicBezTo>
                  <a:cubicBezTo>
                    <a:pt x="357116" y="345743"/>
                    <a:pt x="359391" y="394648"/>
                    <a:pt x="355979" y="441278"/>
                  </a:cubicBezTo>
                  <a:cubicBezTo>
                    <a:pt x="352567" y="487908"/>
                    <a:pt x="349155" y="544773"/>
                    <a:pt x="335507" y="584579"/>
                  </a:cubicBezTo>
                  <a:cubicBezTo>
                    <a:pt x="321859" y="624385"/>
                    <a:pt x="294564" y="659641"/>
                    <a:pt x="274092" y="680113"/>
                  </a:cubicBezTo>
                  <a:cubicBezTo>
                    <a:pt x="253620" y="700585"/>
                    <a:pt x="230874" y="701722"/>
                    <a:pt x="212677" y="707409"/>
                  </a:cubicBezTo>
                  <a:cubicBezTo>
                    <a:pt x="194480" y="713096"/>
                    <a:pt x="192205" y="708547"/>
                    <a:pt x="164910" y="714233"/>
                  </a:cubicBezTo>
                  <a:cubicBezTo>
                    <a:pt x="137615" y="719919"/>
                    <a:pt x="72787" y="733567"/>
                    <a:pt x="48904" y="741528"/>
                  </a:cubicBezTo>
                  <a:cubicBezTo>
                    <a:pt x="25021" y="749489"/>
                    <a:pt x="27295" y="744940"/>
                    <a:pt x="21609" y="762000"/>
                  </a:cubicBezTo>
                  <a:cubicBezTo>
                    <a:pt x="15923" y="779060"/>
                    <a:pt x="0" y="817729"/>
                    <a:pt x="14785" y="843887"/>
                  </a:cubicBezTo>
                  <a:cubicBezTo>
                    <a:pt x="29570" y="870045"/>
                    <a:pt x="80749" y="885967"/>
                    <a:pt x="110319" y="918949"/>
                  </a:cubicBezTo>
                  <a:cubicBezTo>
                    <a:pt x="139889" y="951931"/>
                    <a:pt x="161499" y="1006522"/>
                    <a:pt x="192206" y="1041779"/>
                  </a:cubicBezTo>
                  <a:cubicBezTo>
                    <a:pt x="222914" y="1077036"/>
                    <a:pt x="260445" y="1107744"/>
                    <a:pt x="294564" y="1130490"/>
                  </a:cubicBezTo>
                  <a:cubicBezTo>
                    <a:pt x="328683" y="1153236"/>
                    <a:pt x="355979" y="1163472"/>
                    <a:pt x="396922" y="1178257"/>
                  </a:cubicBezTo>
                  <a:cubicBezTo>
                    <a:pt x="437865" y="1193042"/>
                    <a:pt x="500418" y="1248770"/>
                    <a:pt x="540224" y="1219200"/>
                  </a:cubicBezTo>
                  <a:cubicBezTo>
                    <a:pt x="580030" y="1189630"/>
                    <a:pt x="590266" y="1067937"/>
                    <a:pt x="635758" y="1000836"/>
                  </a:cubicBezTo>
                  <a:cubicBezTo>
                    <a:pt x="681250" y="933735"/>
                    <a:pt x="771098" y="857534"/>
                    <a:pt x="813179" y="816591"/>
                  </a:cubicBezTo>
                  <a:cubicBezTo>
                    <a:pt x="855260" y="775648"/>
                    <a:pt x="906439" y="809767"/>
                    <a:pt x="888242" y="755176"/>
                  </a:cubicBezTo>
                  <a:cubicBezTo>
                    <a:pt x="870045" y="700585"/>
                    <a:pt x="736979" y="565245"/>
                    <a:pt x="703997" y="489045"/>
                  </a:cubicBezTo>
                  <a:cubicBezTo>
                    <a:pt x="671015" y="412845"/>
                    <a:pt x="694898" y="357116"/>
                    <a:pt x="690349" y="297976"/>
                  </a:cubicBezTo>
                  <a:cubicBezTo>
                    <a:pt x="685800" y="238836"/>
                    <a:pt x="709683" y="180833"/>
                    <a:pt x="676701" y="134203"/>
                  </a:cubicBezTo>
                  <a:cubicBezTo>
                    <a:pt x="643719" y="87573"/>
                    <a:pt x="506104" y="9098"/>
                    <a:pt x="458337" y="4549"/>
                  </a:cubicBezTo>
                  <a:close/>
                </a:path>
              </a:pathLst>
            </a:custGeom>
            <a:solidFill>
              <a:srgbClr val="7030A0">
                <a:alpha val="53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33400" y="4267200"/>
              <a:ext cx="2362200" cy="369332"/>
            </a:xfrm>
            <a:prstGeom prst="rect">
              <a:avLst/>
            </a:prstGeom>
            <a:noFill/>
          </p:spPr>
          <p:txBody>
            <a:bodyPr wrap="square" rtlCol="0">
              <a:spAutoFit/>
            </a:bodyPr>
            <a:lstStyle/>
            <a:p>
              <a:r>
                <a:rPr lang="en-US" b="1" dirty="0" smtClean="0">
                  <a:solidFill>
                    <a:srgbClr val="7030A0"/>
                  </a:solidFill>
                </a:rPr>
                <a:t>Trapezium</a:t>
              </a:r>
            </a:p>
          </p:txBody>
        </p:sp>
        <p:cxnSp>
          <p:nvCxnSpPr>
            <p:cNvPr id="34" name="Straight Arrow Connector 33"/>
            <p:cNvCxnSpPr/>
            <p:nvPr/>
          </p:nvCxnSpPr>
          <p:spPr>
            <a:xfrm flipV="1">
              <a:off x="1752600" y="3733800"/>
              <a:ext cx="1143000" cy="685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533400" y="2805753"/>
            <a:ext cx="3406253" cy="2516579"/>
            <a:chOff x="533400" y="2805753"/>
            <a:chExt cx="3406253" cy="2516579"/>
          </a:xfrm>
        </p:grpSpPr>
        <p:sp>
          <p:nvSpPr>
            <p:cNvPr id="6" name="Freeform 5"/>
            <p:cNvSpPr/>
            <p:nvPr/>
          </p:nvSpPr>
          <p:spPr>
            <a:xfrm>
              <a:off x="3199262" y="2805753"/>
              <a:ext cx="740391" cy="882554"/>
            </a:xfrm>
            <a:custGeom>
              <a:avLst/>
              <a:gdLst>
                <a:gd name="connsiteX0" fmla="*/ 622111 w 740391"/>
                <a:gd name="connsiteY0" fmla="*/ 742665 h 882554"/>
                <a:gd name="connsiteX1" fmla="*/ 649407 w 740391"/>
                <a:gd name="connsiteY1" fmla="*/ 640307 h 882554"/>
                <a:gd name="connsiteX2" fmla="*/ 663054 w 740391"/>
                <a:gd name="connsiteY2" fmla="*/ 592540 h 882554"/>
                <a:gd name="connsiteX3" fmla="*/ 697174 w 740391"/>
                <a:gd name="connsiteY3" fmla="*/ 537948 h 882554"/>
                <a:gd name="connsiteX4" fmla="*/ 710822 w 740391"/>
                <a:gd name="connsiteY4" fmla="*/ 421943 h 882554"/>
                <a:gd name="connsiteX5" fmla="*/ 731293 w 740391"/>
                <a:gd name="connsiteY5" fmla="*/ 285465 h 882554"/>
                <a:gd name="connsiteX6" fmla="*/ 731293 w 740391"/>
                <a:gd name="connsiteY6" fmla="*/ 196754 h 882554"/>
                <a:gd name="connsiteX7" fmla="*/ 676702 w 740391"/>
                <a:gd name="connsiteY7" fmla="*/ 101220 h 882554"/>
                <a:gd name="connsiteX8" fmla="*/ 574344 w 740391"/>
                <a:gd name="connsiteY8" fmla="*/ 39805 h 882554"/>
                <a:gd name="connsiteX9" fmla="*/ 437866 w 740391"/>
                <a:gd name="connsiteY9" fmla="*/ 19334 h 882554"/>
                <a:gd name="connsiteX10" fmla="*/ 321860 w 740391"/>
                <a:gd name="connsiteY10" fmla="*/ 19334 h 882554"/>
                <a:gd name="connsiteX11" fmla="*/ 212678 w 740391"/>
                <a:gd name="connsiteY11" fmla="*/ 135340 h 882554"/>
                <a:gd name="connsiteX12" fmla="*/ 96672 w 740391"/>
                <a:gd name="connsiteY12" fmla="*/ 244522 h 882554"/>
                <a:gd name="connsiteX13" fmla="*/ 28434 w 740391"/>
                <a:gd name="connsiteY13" fmla="*/ 346880 h 882554"/>
                <a:gd name="connsiteX14" fmla="*/ 28434 w 740391"/>
                <a:gd name="connsiteY14" fmla="*/ 497005 h 882554"/>
                <a:gd name="connsiteX15" fmla="*/ 35257 w 740391"/>
                <a:gd name="connsiteY15" fmla="*/ 592540 h 882554"/>
                <a:gd name="connsiteX16" fmla="*/ 239974 w 740391"/>
                <a:gd name="connsiteY16" fmla="*/ 838199 h 882554"/>
                <a:gd name="connsiteX17" fmla="*/ 267269 w 740391"/>
                <a:gd name="connsiteY17" fmla="*/ 858671 h 882554"/>
                <a:gd name="connsiteX18" fmla="*/ 478810 w 740391"/>
                <a:gd name="connsiteY18" fmla="*/ 783608 h 882554"/>
                <a:gd name="connsiteX19" fmla="*/ 622111 w 740391"/>
                <a:gd name="connsiteY19" fmla="*/ 742665 h 88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0391" h="882554">
                  <a:moveTo>
                    <a:pt x="622111" y="742665"/>
                  </a:moveTo>
                  <a:cubicBezTo>
                    <a:pt x="650544" y="718782"/>
                    <a:pt x="642583" y="665328"/>
                    <a:pt x="649407" y="640307"/>
                  </a:cubicBezTo>
                  <a:cubicBezTo>
                    <a:pt x="656231" y="615286"/>
                    <a:pt x="655093" y="609600"/>
                    <a:pt x="663054" y="592540"/>
                  </a:cubicBezTo>
                  <a:cubicBezTo>
                    <a:pt x="671015" y="575480"/>
                    <a:pt x="689213" y="566381"/>
                    <a:pt x="697174" y="537948"/>
                  </a:cubicBezTo>
                  <a:cubicBezTo>
                    <a:pt x="705135" y="509515"/>
                    <a:pt x="705136" y="464023"/>
                    <a:pt x="710822" y="421943"/>
                  </a:cubicBezTo>
                  <a:cubicBezTo>
                    <a:pt x="716508" y="379863"/>
                    <a:pt x="727881" y="322997"/>
                    <a:pt x="731293" y="285465"/>
                  </a:cubicBezTo>
                  <a:cubicBezTo>
                    <a:pt x="734705" y="247934"/>
                    <a:pt x="740391" y="227461"/>
                    <a:pt x="731293" y="196754"/>
                  </a:cubicBezTo>
                  <a:cubicBezTo>
                    <a:pt x="722195" y="166047"/>
                    <a:pt x="702860" y="127378"/>
                    <a:pt x="676702" y="101220"/>
                  </a:cubicBezTo>
                  <a:cubicBezTo>
                    <a:pt x="650544" y="75062"/>
                    <a:pt x="614150" y="53453"/>
                    <a:pt x="574344" y="39805"/>
                  </a:cubicBezTo>
                  <a:cubicBezTo>
                    <a:pt x="534538" y="26157"/>
                    <a:pt x="479947" y="22746"/>
                    <a:pt x="437866" y="19334"/>
                  </a:cubicBezTo>
                  <a:cubicBezTo>
                    <a:pt x="395785" y="15922"/>
                    <a:pt x="359391" y="0"/>
                    <a:pt x="321860" y="19334"/>
                  </a:cubicBezTo>
                  <a:cubicBezTo>
                    <a:pt x="284329" y="38668"/>
                    <a:pt x="250209" y="97809"/>
                    <a:pt x="212678" y="135340"/>
                  </a:cubicBezTo>
                  <a:cubicBezTo>
                    <a:pt x="175147" y="172871"/>
                    <a:pt x="127379" y="209265"/>
                    <a:pt x="96672" y="244522"/>
                  </a:cubicBezTo>
                  <a:cubicBezTo>
                    <a:pt x="65965" y="279779"/>
                    <a:pt x="39807" y="304800"/>
                    <a:pt x="28434" y="346880"/>
                  </a:cubicBezTo>
                  <a:cubicBezTo>
                    <a:pt x="17061" y="388960"/>
                    <a:pt x="27297" y="456062"/>
                    <a:pt x="28434" y="497005"/>
                  </a:cubicBezTo>
                  <a:cubicBezTo>
                    <a:pt x="29571" y="537948"/>
                    <a:pt x="0" y="535674"/>
                    <a:pt x="35257" y="592540"/>
                  </a:cubicBezTo>
                  <a:cubicBezTo>
                    <a:pt x="70514" y="649406"/>
                    <a:pt x="201305" y="793844"/>
                    <a:pt x="239974" y="838199"/>
                  </a:cubicBezTo>
                  <a:cubicBezTo>
                    <a:pt x="278643" y="882554"/>
                    <a:pt x="227463" y="867769"/>
                    <a:pt x="267269" y="858671"/>
                  </a:cubicBezTo>
                  <a:cubicBezTo>
                    <a:pt x="307075" y="849573"/>
                    <a:pt x="418532" y="801805"/>
                    <a:pt x="478810" y="783608"/>
                  </a:cubicBezTo>
                  <a:cubicBezTo>
                    <a:pt x="539088" y="765411"/>
                    <a:pt x="593678" y="766548"/>
                    <a:pt x="622111" y="742665"/>
                  </a:cubicBezTo>
                  <a:close/>
                </a:path>
              </a:pathLst>
            </a:cu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33400" y="4953000"/>
              <a:ext cx="2362200" cy="369332"/>
            </a:xfrm>
            <a:prstGeom prst="rect">
              <a:avLst/>
            </a:prstGeom>
            <a:noFill/>
          </p:spPr>
          <p:txBody>
            <a:bodyPr wrap="square" rtlCol="0">
              <a:spAutoFit/>
            </a:bodyPr>
            <a:lstStyle/>
            <a:p>
              <a:r>
                <a:rPr lang="en-US" b="1" dirty="0" smtClean="0">
                  <a:solidFill>
                    <a:srgbClr val="0070C0"/>
                  </a:solidFill>
                </a:rPr>
                <a:t>Trapezoid</a:t>
              </a:r>
            </a:p>
          </p:txBody>
        </p:sp>
        <p:cxnSp>
          <p:nvCxnSpPr>
            <p:cNvPr id="36" name="Straight Arrow Connector 35"/>
            <p:cNvCxnSpPr/>
            <p:nvPr/>
          </p:nvCxnSpPr>
          <p:spPr>
            <a:xfrm rot="5400000" flipH="1" flipV="1">
              <a:off x="1752600" y="3352800"/>
              <a:ext cx="1828800" cy="1828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1" name="Group 40"/>
          <p:cNvGrpSpPr/>
          <p:nvPr/>
        </p:nvGrpSpPr>
        <p:grpSpPr>
          <a:xfrm>
            <a:off x="533400" y="3630304"/>
            <a:ext cx="4218295" cy="2301628"/>
            <a:chOff x="533400" y="3630304"/>
            <a:chExt cx="4218295" cy="2301628"/>
          </a:xfrm>
        </p:grpSpPr>
        <p:sp>
          <p:nvSpPr>
            <p:cNvPr id="7" name="Freeform 6"/>
            <p:cNvSpPr/>
            <p:nvPr/>
          </p:nvSpPr>
          <p:spPr>
            <a:xfrm>
              <a:off x="3086669" y="3630304"/>
              <a:ext cx="1665026" cy="1193042"/>
            </a:xfrm>
            <a:custGeom>
              <a:avLst/>
              <a:gdLst>
                <a:gd name="connsiteX0" fmla="*/ 700585 w 1665026"/>
                <a:gd name="connsiteY0" fmla="*/ 40944 h 1193042"/>
                <a:gd name="connsiteX1" fmla="*/ 564107 w 1665026"/>
                <a:gd name="connsiteY1" fmla="*/ 0 h 1193042"/>
                <a:gd name="connsiteX2" fmla="*/ 454925 w 1665026"/>
                <a:gd name="connsiteY2" fmla="*/ 40944 h 1193042"/>
                <a:gd name="connsiteX3" fmla="*/ 311624 w 1665026"/>
                <a:gd name="connsiteY3" fmla="*/ 116006 h 1193042"/>
                <a:gd name="connsiteX4" fmla="*/ 195618 w 1665026"/>
                <a:gd name="connsiteY4" fmla="*/ 225189 h 1193042"/>
                <a:gd name="connsiteX5" fmla="*/ 93259 w 1665026"/>
                <a:gd name="connsiteY5" fmla="*/ 327547 h 1193042"/>
                <a:gd name="connsiteX6" fmla="*/ 4549 w 1665026"/>
                <a:gd name="connsiteY6" fmla="*/ 525439 h 1193042"/>
                <a:gd name="connsiteX7" fmla="*/ 65964 w 1665026"/>
                <a:gd name="connsiteY7" fmla="*/ 648269 h 1193042"/>
                <a:gd name="connsiteX8" fmla="*/ 161498 w 1665026"/>
                <a:gd name="connsiteY8" fmla="*/ 743803 h 1193042"/>
                <a:gd name="connsiteX9" fmla="*/ 311624 w 1665026"/>
                <a:gd name="connsiteY9" fmla="*/ 812042 h 1193042"/>
                <a:gd name="connsiteX10" fmla="*/ 468573 w 1665026"/>
                <a:gd name="connsiteY10" fmla="*/ 880281 h 1193042"/>
                <a:gd name="connsiteX11" fmla="*/ 570931 w 1665026"/>
                <a:gd name="connsiteY11" fmla="*/ 948520 h 1193042"/>
                <a:gd name="connsiteX12" fmla="*/ 618698 w 1665026"/>
                <a:gd name="connsiteY12" fmla="*/ 982639 h 1193042"/>
                <a:gd name="connsiteX13" fmla="*/ 768824 w 1665026"/>
                <a:gd name="connsiteY13" fmla="*/ 996287 h 1193042"/>
                <a:gd name="connsiteX14" fmla="*/ 946244 w 1665026"/>
                <a:gd name="connsiteY14" fmla="*/ 982639 h 1193042"/>
                <a:gd name="connsiteX15" fmla="*/ 1075898 w 1665026"/>
                <a:gd name="connsiteY15" fmla="*/ 982639 h 1193042"/>
                <a:gd name="connsiteX16" fmla="*/ 1239671 w 1665026"/>
                <a:gd name="connsiteY16" fmla="*/ 1030406 h 1193042"/>
                <a:gd name="connsiteX17" fmla="*/ 1389797 w 1665026"/>
                <a:gd name="connsiteY17" fmla="*/ 1119117 h 1193042"/>
                <a:gd name="connsiteX18" fmla="*/ 1505803 w 1665026"/>
                <a:gd name="connsiteY18" fmla="*/ 1153236 h 1193042"/>
                <a:gd name="connsiteX19" fmla="*/ 1587689 w 1665026"/>
                <a:gd name="connsiteY19" fmla="*/ 1180532 h 1193042"/>
                <a:gd name="connsiteX20" fmla="*/ 1655928 w 1665026"/>
                <a:gd name="connsiteY20" fmla="*/ 1078174 h 1193042"/>
                <a:gd name="connsiteX21" fmla="*/ 1642280 w 1665026"/>
                <a:gd name="connsiteY21" fmla="*/ 852986 h 1193042"/>
                <a:gd name="connsiteX22" fmla="*/ 1587689 w 1665026"/>
                <a:gd name="connsiteY22" fmla="*/ 689212 h 1193042"/>
                <a:gd name="connsiteX23" fmla="*/ 1526274 w 1665026"/>
                <a:gd name="connsiteY23" fmla="*/ 559559 h 1193042"/>
                <a:gd name="connsiteX24" fmla="*/ 1478507 w 1665026"/>
                <a:gd name="connsiteY24" fmla="*/ 498144 h 1193042"/>
                <a:gd name="connsiteX25" fmla="*/ 1328382 w 1665026"/>
                <a:gd name="connsiteY25" fmla="*/ 504968 h 1193042"/>
                <a:gd name="connsiteX26" fmla="*/ 1171432 w 1665026"/>
                <a:gd name="connsiteY26" fmla="*/ 511792 h 1193042"/>
                <a:gd name="connsiteX27" fmla="*/ 953068 w 1665026"/>
                <a:gd name="connsiteY27" fmla="*/ 491320 h 1193042"/>
                <a:gd name="connsiteX28" fmla="*/ 823415 w 1665026"/>
                <a:gd name="connsiteY28" fmla="*/ 388962 h 1193042"/>
                <a:gd name="connsiteX29" fmla="*/ 762000 w 1665026"/>
                <a:gd name="connsiteY29" fmla="*/ 218365 h 1193042"/>
                <a:gd name="connsiteX30" fmla="*/ 734704 w 1665026"/>
                <a:gd name="connsiteY30" fmla="*/ 81887 h 1193042"/>
                <a:gd name="connsiteX31" fmla="*/ 700585 w 1665026"/>
                <a:gd name="connsiteY31" fmla="*/ 40944 h 119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65026" h="1193042">
                  <a:moveTo>
                    <a:pt x="700585" y="40944"/>
                  </a:moveTo>
                  <a:cubicBezTo>
                    <a:pt x="672152" y="27296"/>
                    <a:pt x="605050" y="0"/>
                    <a:pt x="564107" y="0"/>
                  </a:cubicBezTo>
                  <a:cubicBezTo>
                    <a:pt x="523164" y="0"/>
                    <a:pt x="497006" y="21610"/>
                    <a:pt x="454925" y="40944"/>
                  </a:cubicBezTo>
                  <a:cubicBezTo>
                    <a:pt x="412844" y="60278"/>
                    <a:pt x="354842" y="85299"/>
                    <a:pt x="311624" y="116006"/>
                  </a:cubicBezTo>
                  <a:cubicBezTo>
                    <a:pt x="268406" y="146713"/>
                    <a:pt x="232012" y="189932"/>
                    <a:pt x="195618" y="225189"/>
                  </a:cubicBezTo>
                  <a:cubicBezTo>
                    <a:pt x="159224" y="260446"/>
                    <a:pt x="125104" y="277505"/>
                    <a:pt x="93259" y="327547"/>
                  </a:cubicBezTo>
                  <a:cubicBezTo>
                    <a:pt x="61414" y="377589"/>
                    <a:pt x="9098" y="471985"/>
                    <a:pt x="4549" y="525439"/>
                  </a:cubicBezTo>
                  <a:cubicBezTo>
                    <a:pt x="0" y="578893"/>
                    <a:pt x="39806" y="611875"/>
                    <a:pt x="65964" y="648269"/>
                  </a:cubicBezTo>
                  <a:cubicBezTo>
                    <a:pt x="92122" y="684663"/>
                    <a:pt x="120555" y="716508"/>
                    <a:pt x="161498" y="743803"/>
                  </a:cubicBezTo>
                  <a:cubicBezTo>
                    <a:pt x="202441" y="771098"/>
                    <a:pt x="311624" y="812042"/>
                    <a:pt x="311624" y="812042"/>
                  </a:cubicBezTo>
                  <a:cubicBezTo>
                    <a:pt x="362803" y="834788"/>
                    <a:pt x="425355" y="857535"/>
                    <a:pt x="468573" y="880281"/>
                  </a:cubicBezTo>
                  <a:cubicBezTo>
                    <a:pt x="511791" y="903027"/>
                    <a:pt x="545910" y="931460"/>
                    <a:pt x="570931" y="948520"/>
                  </a:cubicBezTo>
                  <a:cubicBezTo>
                    <a:pt x="595952" y="965580"/>
                    <a:pt x="585716" y="974678"/>
                    <a:pt x="618698" y="982639"/>
                  </a:cubicBezTo>
                  <a:cubicBezTo>
                    <a:pt x="651680" y="990600"/>
                    <a:pt x="714233" y="996287"/>
                    <a:pt x="768824" y="996287"/>
                  </a:cubicBezTo>
                  <a:cubicBezTo>
                    <a:pt x="823415" y="996287"/>
                    <a:pt x="895065" y="984914"/>
                    <a:pt x="946244" y="982639"/>
                  </a:cubicBezTo>
                  <a:cubicBezTo>
                    <a:pt x="997423" y="980364"/>
                    <a:pt x="1026994" y="974678"/>
                    <a:pt x="1075898" y="982639"/>
                  </a:cubicBezTo>
                  <a:cubicBezTo>
                    <a:pt x="1124802" y="990600"/>
                    <a:pt x="1187355" y="1007660"/>
                    <a:pt x="1239671" y="1030406"/>
                  </a:cubicBezTo>
                  <a:cubicBezTo>
                    <a:pt x="1291987" y="1053152"/>
                    <a:pt x="1345442" y="1098645"/>
                    <a:pt x="1389797" y="1119117"/>
                  </a:cubicBezTo>
                  <a:cubicBezTo>
                    <a:pt x="1434152" y="1139589"/>
                    <a:pt x="1472821" y="1143000"/>
                    <a:pt x="1505803" y="1153236"/>
                  </a:cubicBezTo>
                  <a:cubicBezTo>
                    <a:pt x="1538785" y="1163472"/>
                    <a:pt x="1562668" y="1193042"/>
                    <a:pt x="1587689" y="1180532"/>
                  </a:cubicBezTo>
                  <a:cubicBezTo>
                    <a:pt x="1612710" y="1168022"/>
                    <a:pt x="1646830" y="1132765"/>
                    <a:pt x="1655928" y="1078174"/>
                  </a:cubicBezTo>
                  <a:cubicBezTo>
                    <a:pt x="1665026" y="1023583"/>
                    <a:pt x="1653653" y="917813"/>
                    <a:pt x="1642280" y="852986"/>
                  </a:cubicBezTo>
                  <a:cubicBezTo>
                    <a:pt x="1630907" y="788159"/>
                    <a:pt x="1607023" y="738116"/>
                    <a:pt x="1587689" y="689212"/>
                  </a:cubicBezTo>
                  <a:cubicBezTo>
                    <a:pt x="1568355" y="640308"/>
                    <a:pt x="1544471" y="591403"/>
                    <a:pt x="1526274" y="559559"/>
                  </a:cubicBezTo>
                  <a:cubicBezTo>
                    <a:pt x="1508077" y="527715"/>
                    <a:pt x="1511489" y="507243"/>
                    <a:pt x="1478507" y="498144"/>
                  </a:cubicBezTo>
                  <a:cubicBezTo>
                    <a:pt x="1445525" y="489045"/>
                    <a:pt x="1328382" y="504968"/>
                    <a:pt x="1328382" y="504968"/>
                  </a:cubicBezTo>
                  <a:cubicBezTo>
                    <a:pt x="1277203" y="507243"/>
                    <a:pt x="1233984" y="514067"/>
                    <a:pt x="1171432" y="511792"/>
                  </a:cubicBezTo>
                  <a:cubicBezTo>
                    <a:pt x="1108880" y="509517"/>
                    <a:pt x="1011071" y="511792"/>
                    <a:pt x="953068" y="491320"/>
                  </a:cubicBezTo>
                  <a:cubicBezTo>
                    <a:pt x="895065" y="470848"/>
                    <a:pt x="855260" y="434455"/>
                    <a:pt x="823415" y="388962"/>
                  </a:cubicBezTo>
                  <a:cubicBezTo>
                    <a:pt x="791570" y="343470"/>
                    <a:pt x="776785" y="269544"/>
                    <a:pt x="762000" y="218365"/>
                  </a:cubicBezTo>
                  <a:cubicBezTo>
                    <a:pt x="747215" y="167186"/>
                    <a:pt x="746077" y="116006"/>
                    <a:pt x="734704" y="81887"/>
                  </a:cubicBezTo>
                  <a:cubicBezTo>
                    <a:pt x="723331" y="47768"/>
                    <a:pt x="729018" y="54592"/>
                    <a:pt x="700585" y="40944"/>
                  </a:cubicBezTo>
                  <a:close/>
                </a:path>
              </a:pathLst>
            </a:custGeom>
            <a:solidFill>
              <a:srgbClr val="00B050">
                <a:alpha val="4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33400" y="5562600"/>
              <a:ext cx="2362200" cy="369332"/>
            </a:xfrm>
            <a:prstGeom prst="rect">
              <a:avLst/>
            </a:prstGeom>
            <a:noFill/>
          </p:spPr>
          <p:txBody>
            <a:bodyPr wrap="square" rtlCol="0">
              <a:spAutoFit/>
            </a:bodyPr>
            <a:lstStyle/>
            <a:p>
              <a:r>
                <a:rPr lang="en-US" b="1" dirty="0" err="1" smtClean="0">
                  <a:solidFill>
                    <a:srgbClr val="00B050"/>
                  </a:solidFill>
                </a:rPr>
                <a:t>Scaphoid</a:t>
              </a:r>
              <a:endParaRPr lang="en-US" b="1" dirty="0" smtClean="0">
                <a:solidFill>
                  <a:srgbClr val="00B050"/>
                </a:solidFill>
              </a:endParaRPr>
            </a:p>
          </p:txBody>
        </p:sp>
        <p:cxnSp>
          <p:nvCxnSpPr>
            <p:cNvPr id="38" name="Straight Arrow Connector 37"/>
            <p:cNvCxnSpPr/>
            <p:nvPr/>
          </p:nvCxnSpPr>
          <p:spPr>
            <a:xfrm flipV="1">
              <a:off x="1752600" y="4191000"/>
              <a:ext cx="1828800" cy="1600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10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10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10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right)">
                                      <p:cBhvr>
                                        <p:cTn id="27" dur="10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10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down)">
                                      <p:cBhvr>
                                        <p:cTn id="3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palmar_view.jpg"/>
          <p:cNvPicPr>
            <a:picLocks noGrp="1" noChangeAspect="1"/>
          </p:cNvPicPr>
          <p:nvPr>
            <p:ph idx="1"/>
          </p:nvPr>
        </p:nvPicPr>
        <p:blipFill>
          <a:blip r:embed="rId3"/>
          <a:srcRect l="28113" t="65661" r="34847" b="4034"/>
          <a:stretch>
            <a:fillRect/>
          </a:stretch>
        </p:blipFill>
        <p:spPr>
          <a:xfrm>
            <a:off x="1066800" y="1219200"/>
            <a:ext cx="6587067" cy="5389418"/>
          </a:xfrm>
        </p:spPr>
      </p:pic>
      <p:sp>
        <p:nvSpPr>
          <p:cNvPr id="2" name="Title 1"/>
          <p:cNvSpPr>
            <a:spLocks noGrp="1"/>
          </p:cNvSpPr>
          <p:nvPr>
            <p:ph type="title"/>
          </p:nvPr>
        </p:nvSpPr>
        <p:spPr>
          <a:xfrm>
            <a:off x="2362200" y="152400"/>
            <a:ext cx="4495800" cy="1143000"/>
          </a:xfrm>
        </p:spPr>
        <p:txBody>
          <a:bodyPr>
            <a:normAutofit/>
          </a:bodyPr>
          <a:lstStyle/>
          <a:p>
            <a:r>
              <a:rPr lang="en-US" sz="2400" dirty="0" smtClean="0"/>
              <a:t>The Carpal Bones</a:t>
            </a:r>
            <a:br>
              <a:rPr lang="en-US" sz="2400" dirty="0" smtClean="0"/>
            </a:br>
            <a:r>
              <a:rPr lang="en-US" sz="2400" dirty="0" smtClean="0"/>
              <a:t>(</a:t>
            </a:r>
            <a:r>
              <a:rPr lang="en-US" sz="2400" b="1" dirty="0" err="1" smtClean="0"/>
              <a:t>palmar</a:t>
            </a:r>
            <a:r>
              <a:rPr lang="en-US" sz="2400" b="1" dirty="0" smtClean="0"/>
              <a:t> view</a:t>
            </a:r>
            <a:r>
              <a:rPr lang="en-US" sz="2400" dirty="0" smtClean="0"/>
              <a:t>)</a:t>
            </a:r>
            <a:endParaRPr lang="en-US" sz="2400" dirty="0"/>
          </a:p>
        </p:txBody>
      </p:sp>
      <p:grpSp>
        <p:nvGrpSpPr>
          <p:cNvPr id="42" name="Group 41"/>
          <p:cNvGrpSpPr/>
          <p:nvPr/>
        </p:nvGrpSpPr>
        <p:grpSpPr>
          <a:xfrm>
            <a:off x="381000" y="2671313"/>
            <a:ext cx="3693544" cy="1429110"/>
            <a:chOff x="381000" y="2671313"/>
            <a:chExt cx="3693544" cy="1429110"/>
          </a:xfrm>
        </p:grpSpPr>
        <p:sp>
          <p:nvSpPr>
            <p:cNvPr id="10" name="Freeform 9"/>
            <p:cNvSpPr/>
            <p:nvPr/>
          </p:nvSpPr>
          <p:spPr>
            <a:xfrm>
              <a:off x="2817962" y="2671313"/>
              <a:ext cx="1256582" cy="1429110"/>
            </a:xfrm>
            <a:custGeom>
              <a:avLst/>
              <a:gdLst>
                <a:gd name="connsiteX0" fmla="*/ 1184695 w 1256582"/>
                <a:gd name="connsiteY0" fmla="*/ 227162 h 1429110"/>
                <a:gd name="connsiteX1" fmla="*/ 994913 w 1256582"/>
                <a:gd name="connsiteY1" fmla="*/ 184030 h 1429110"/>
                <a:gd name="connsiteX2" fmla="*/ 839638 w 1256582"/>
                <a:gd name="connsiteY2" fmla="*/ 175404 h 1429110"/>
                <a:gd name="connsiteX3" fmla="*/ 787880 w 1256582"/>
                <a:gd name="connsiteY3" fmla="*/ 54634 h 1429110"/>
                <a:gd name="connsiteX4" fmla="*/ 692989 w 1256582"/>
                <a:gd name="connsiteY4" fmla="*/ 11502 h 1429110"/>
                <a:gd name="connsiteX5" fmla="*/ 649857 w 1256582"/>
                <a:gd name="connsiteY5" fmla="*/ 11502 h 1429110"/>
                <a:gd name="connsiteX6" fmla="*/ 598098 w 1256582"/>
                <a:gd name="connsiteY6" fmla="*/ 80513 h 1429110"/>
                <a:gd name="connsiteX7" fmla="*/ 511834 w 1256582"/>
                <a:gd name="connsiteY7" fmla="*/ 106393 h 1429110"/>
                <a:gd name="connsiteX8" fmla="*/ 425570 w 1256582"/>
                <a:gd name="connsiteY8" fmla="*/ 184030 h 1429110"/>
                <a:gd name="connsiteX9" fmla="*/ 296174 w 1256582"/>
                <a:gd name="connsiteY9" fmla="*/ 304800 h 1429110"/>
                <a:gd name="connsiteX10" fmla="*/ 175404 w 1256582"/>
                <a:gd name="connsiteY10" fmla="*/ 391064 h 1429110"/>
                <a:gd name="connsiteX11" fmla="*/ 89140 w 1256582"/>
                <a:gd name="connsiteY11" fmla="*/ 451449 h 1429110"/>
                <a:gd name="connsiteX12" fmla="*/ 28755 w 1256582"/>
                <a:gd name="connsiteY12" fmla="*/ 485955 h 1429110"/>
                <a:gd name="connsiteX13" fmla="*/ 28755 w 1256582"/>
                <a:gd name="connsiteY13" fmla="*/ 537713 h 1429110"/>
                <a:gd name="connsiteX14" fmla="*/ 201283 w 1256582"/>
                <a:gd name="connsiteY14" fmla="*/ 494581 h 1429110"/>
                <a:gd name="connsiteX15" fmla="*/ 382438 w 1256582"/>
                <a:gd name="connsiteY15" fmla="*/ 494581 h 1429110"/>
                <a:gd name="connsiteX16" fmla="*/ 529087 w 1256582"/>
                <a:gd name="connsiteY16" fmla="*/ 554966 h 1429110"/>
                <a:gd name="connsiteX17" fmla="*/ 615351 w 1256582"/>
                <a:gd name="connsiteY17" fmla="*/ 684362 h 1429110"/>
                <a:gd name="connsiteX18" fmla="*/ 684363 w 1256582"/>
                <a:gd name="connsiteY18" fmla="*/ 865517 h 1429110"/>
                <a:gd name="connsiteX19" fmla="*/ 710242 w 1256582"/>
                <a:gd name="connsiteY19" fmla="*/ 1012166 h 1429110"/>
                <a:gd name="connsiteX20" fmla="*/ 710242 w 1256582"/>
                <a:gd name="connsiteY20" fmla="*/ 1132936 h 1429110"/>
                <a:gd name="connsiteX21" fmla="*/ 710242 w 1256582"/>
                <a:gd name="connsiteY21" fmla="*/ 1219200 h 1429110"/>
                <a:gd name="connsiteX22" fmla="*/ 727495 w 1256582"/>
                <a:gd name="connsiteY22" fmla="*/ 1270959 h 1429110"/>
                <a:gd name="connsiteX23" fmla="*/ 822385 w 1256582"/>
                <a:gd name="connsiteY23" fmla="*/ 1383102 h 1429110"/>
                <a:gd name="connsiteX24" fmla="*/ 934529 w 1256582"/>
                <a:gd name="connsiteY24" fmla="*/ 1391729 h 1429110"/>
                <a:gd name="connsiteX25" fmla="*/ 1046672 w 1256582"/>
                <a:gd name="connsiteY25" fmla="*/ 1417608 h 1429110"/>
                <a:gd name="connsiteX26" fmla="*/ 1141563 w 1256582"/>
                <a:gd name="connsiteY26" fmla="*/ 1322717 h 1429110"/>
                <a:gd name="connsiteX27" fmla="*/ 1184695 w 1256582"/>
                <a:gd name="connsiteY27" fmla="*/ 1132936 h 1429110"/>
                <a:gd name="connsiteX28" fmla="*/ 1210574 w 1256582"/>
                <a:gd name="connsiteY28" fmla="*/ 934529 h 1429110"/>
                <a:gd name="connsiteX29" fmla="*/ 1245080 w 1256582"/>
                <a:gd name="connsiteY29" fmla="*/ 787879 h 1429110"/>
                <a:gd name="connsiteX30" fmla="*/ 1253706 w 1256582"/>
                <a:gd name="connsiteY30" fmla="*/ 580845 h 1429110"/>
                <a:gd name="connsiteX31" fmla="*/ 1245080 w 1256582"/>
                <a:gd name="connsiteY31" fmla="*/ 408317 h 1429110"/>
                <a:gd name="connsiteX32" fmla="*/ 1184695 w 1256582"/>
                <a:gd name="connsiteY32" fmla="*/ 227162 h 142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6582" h="1429110">
                  <a:moveTo>
                    <a:pt x="1184695" y="227162"/>
                  </a:moveTo>
                  <a:cubicBezTo>
                    <a:pt x="1143001" y="189781"/>
                    <a:pt x="1052422" y="192656"/>
                    <a:pt x="994913" y="184030"/>
                  </a:cubicBezTo>
                  <a:cubicBezTo>
                    <a:pt x="937404" y="175404"/>
                    <a:pt x="874143" y="196970"/>
                    <a:pt x="839638" y="175404"/>
                  </a:cubicBezTo>
                  <a:cubicBezTo>
                    <a:pt x="805133" y="153838"/>
                    <a:pt x="812322" y="81951"/>
                    <a:pt x="787880" y="54634"/>
                  </a:cubicBezTo>
                  <a:cubicBezTo>
                    <a:pt x="763439" y="27317"/>
                    <a:pt x="715993" y="18691"/>
                    <a:pt x="692989" y="11502"/>
                  </a:cubicBezTo>
                  <a:cubicBezTo>
                    <a:pt x="669985" y="4313"/>
                    <a:pt x="665672" y="0"/>
                    <a:pt x="649857" y="11502"/>
                  </a:cubicBezTo>
                  <a:cubicBezTo>
                    <a:pt x="634042" y="23004"/>
                    <a:pt x="621102" y="64698"/>
                    <a:pt x="598098" y="80513"/>
                  </a:cubicBezTo>
                  <a:cubicBezTo>
                    <a:pt x="575094" y="96328"/>
                    <a:pt x="540589" y="89140"/>
                    <a:pt x="511834" y="106393"/>
                  </a:cubicBezTo>
                  <a:cubicBezTo>
                    <a:pt x="483079" y="123646"/>
                    <a:pt x="461513" y="150962"/>
                    <a:pt x="425570" y="184030"/>
                  </a:cubicBezTo>
                  <a:cubicBezTo>
                    <a:pt x="389627" y="217098"/>
                    <a:pt x="337868" y="270294"/>
                    <a:pt x="296174" y="304800"/>
                  </a:cubicBezTo>
                  <a:cubicBezTo>
                    <a:pt x="254480" y="339306"/>
                    <a:pt x="175404" y="391064"/>
                    <a:pt x="175404" y="391064"/>
                  </a:cubicBezTo>
                  <a:cubicBezTo>
                    <a:pt x="140898" y="415505"/>
                    <a:pt x="113582" y="435634"/>
                    <a:pt x="89140" y="451449"/>
                  </a:cubicBezTo>
                  <a:cubicBezTo>
                    <a:pt x="64698" y="467264"/>
                    <a:pt x="38819" y="471578"/>
                    <a:pt x="28755" y="485955"/>
                  </a:cubicBezTo>
                  <a:cubicBezTo>
                    <a:pt x="18691" y="500332"/>
                    <a:pt x="0" y="536275"/>
                    <a:pt x="28755" y="537713"/>
                  </a:cubicBezTo>
                  <a:cubicBezTo>
                    <a:pt x="57510" y="539151"/>
                    <a:pt x="142336" y="501770"/>
                    <a:pt x="201283" y="494581"/>
                  </a:cubicBezTo>
                  <a:cubicBezTo>
                    <a:pt x="260230" y="487392"/>
                    <a:pt x="327804" y="484517"/>
                    <a:pt x="382438" y="494581"/>
                  </a:cubicBezTo>
                  <a:cubicBezTo>
                    <a:pt x="437072" y="504645"/>
                    <a:pt x="490268" y="523336"/>
                    <a:pt x="529087" y="554966"/>
                  </a:cubicBezTo>
                  <a:cubicBezTo>
                    <a:pt x="567906" y="586596"/>
                    <a:pt x="589472" y="632604"/>
                    <a:pt x="615351" y="684362"/>
                  </a:cubicBezTo>
                  <a:cubicBezTo>
                    <a:pt x="641230" y="736120"/>
                    <a:pt x="668548" y="810883"/>
                    <a:pt x="684363" y="865517"/>
                  </a:cubicBezTo>
                  <a:cubicBezTo>
                    <a:pt x="700178" y="920151"/>
                    <a:pt x="705929" y="967596"/>
                    <a:pt x="710242" y="1012166"/>
                  </a:cubicBezTo>
                  <a:cubicBezTo>
                    <a:pt x="714555" y="1056736"/>
                    <a:pt x="710242" y="1132936"/>
                    <a:pt x="710242" y="1132936"/>
                  </a:cubicBezTo>
                  <a:cubicBezTo>
                    <a:pt x="710242" y="1167442"/>
                    <a:pt x="707367" y="1196196"/>
                    <a:pt x="710242" y="1219200"/>
                  </a:cubicBezTo>
                  <a:cubicBezTo>
                    <a:pt x="713118" y="1242204"/>
                    <a:pt x="708804" y="1243642"/>
                    <a:pt x="727495" y="1270959"/>
                  </a:cubicBezTo>
                  <a:cubicBezTo>
                    <a:pt x="746186" y="1298276"/>
                    <a:pt x="787879" y="1362974"/>
                    <a:pt x="822385" y="1383102"/>
                  </a:cubicBezTo>
                  <a:cubicBezTo>
                    <a:pt x="856891" y="1403230"/>
                    <a:pt x="897148" y="1385978"/>
                    <a:pt x="934529" y="1391729"/>
                  </a:cubicBezTo>
                  <a:cubicBezTo>
                    <a:pt x="971910" y="1397480"/>
                    <a:pt x="1012166" y="1429110"/>
                    <a:pt x="1046672" y="1417608"/>
                  </a:cubicBezTo>
                  <a:cubicBezTo>
                    <a:pt x="1081178" y="1406106"/>
                    <a:pt x="1118559" y="1370162"/>
                    <a:pt x="1141563" y="1322717"/>
                  </a:cubicBezTo>
                  <a:cubicBezTo>
                    <a:pt x="1164567" y="1275272"/>
                    <a:pt x="1173193" y="1197634"/>
                    <a:pt x="1184695" y="1132936"/>
                  </a:cubicBezTo>
                  <a:cubicBezTo>
                    <a:pt x="1196197" y="1068238"/>
                    <a:pt x="1200510" y="992038"/>
                    <a:pt x="1210574" y="934529"/>
                  </a:cubicBezTo>
                  <a:cubicBezTo>
                    <a:pt x="1220638" y="877020"/>
                    <a:pt x="1237891" y="846826"/>
                    <a:pt x="1245080" y="787879"/>
                  </a:cubicBezTo>
                  <a:cubicBezTo>
                    <a:pt x="1252269" y="728932"/>
                    <a:pt x="1253706" y="644105"/>
                    <a:pt x="1253706" y="580845"/>
                  </a:cubicBezTo>
                  <a:cubicBezTo>
                    <a:pt x="1253706" y="517585"/>
                    <a:pt x="1256582" y="468702"/>
                    <a:pt x="1245080" y="408317"/>
                  </a:cubicBezTo>
                  <a:cubicBezTo>
                    <a:pt x="1233578" y="347932"/>
                    <a:pt x="1226389" y="264543"/>
                    <a:pt x="1184695" y="227162"/>
                  </a:cubicBezTo>
                  <a:close/>
                </a:path>
              </a:pathLst>
            </a:custGeom>
            <a:solidFill>
              <a:srgbClr val="FF0000">
                <a:alpha val="5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1981200" y="2971800"/>
              <a:ext cx="144780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81000" y="2971800"/>
              <a:ext cx="2133600" cy="646331"/>
            </a:xfrm>
            <a:prstGeom prst="rect">
              <a:avLst/>
            </a:prstGeom>
            <a:noFill/>
          </p:spPr>
          <p:txBody>
            <a:bodyPr wrap="square" rtlCol="0">
              <a:spAutoFit/>
            </a:bodyPr>
            <a:lstStyle/>
            <a:p>
              <a:r>
                <a:rPr lang="en-US" b="1" dirty="0" err="1" smtClean="0">
                  <a:solidFill>
                    <a:srgbClr val="FF0000"/>
                  </a:solidFill>
                </a:rPr>
                <a:t>Hamate</a:t>
              </a:r>
              <a:endParaRPr lang="en-US" b="1" dirty="0" smtClean="0">
                <a:solidFill>
                  <a:srgbClr val="FF0000"/>
                </a:solidFill>
              </a:endParaRPr>
            </a:p>
            <a:p>
              <a:r>
                <a:rPr lang="en-US" dirty="0" smtClean="0"/>
                <a:t>(hook of </a:t>
              </a:r>
              <a:r>
                <a:rPr lang="en-US" dirty="0" err="1" smtClean="0"/>
                <a:t>hamate</a:t>
              </a:r>
              <a:r>
                <a:rPr lang="en-US" dirty="0" smtClean="0"/>
                <a:t>)</a:t>
              </a:r>
            </a:p>
          </p:txBody>
        </p:sp>
      </p:grpSp>
      <p:grpSp>
        <p:nvGrpSpPr>
          <p:cNvPr id="49" name="Group 48"/>
          <p:cNvGrpSpPr/>
          <p:nvPr/>
        </p:nvGrpSpPr>
        <p:grpSpPr>
          <a:xfrm>
            <a:off x="5302370" y="2553419"/>
            <a:ext cx="4756030" cy="1667774"/>
            <a:chOff x="5302370" y="2553419"/>
            <a:chExt cx="4756030" cy="1667774"/>
          </a:xfrm>
        </p:grpSpPr>
        <p:sp>
          <p:nvSpPr>
            <p:cNvPr id="13" name="Freeform 12"/>
            <p:cNvSpPr/>
            <p:nvPr/>
          </p:nvSpPr>
          <p:spPr>
            <a:xfrm>
              <a:off x="5302370" y="2553419"/>
              <a:ext cx="1434860" cy="1667774"/>
            </a:xfrm>
            <a:custGeom>
              <a:avLst/>
              <a:gdLst>
                <a:gd name="connsiteX0" fmla="*/ 606724 w 1434860"/>
                <a:gd name="connsiteY0" fmla="*/ 8626 h 1667774"/>
                <a:gd name="connsiteX1" fmla="*/ 485955 w 1434860"/>
                <a:gd name="connsiteY1" fmla="*/ 86264 h 1667774"/>
                <a:gd name="connsiteX2" fmla="*/ 391064 w 1434860"/>
                <a:gd name="connsiteY2" fmla="*/ 198407 h 1667774"/>
                <a:gd name="connsiteX3" fmla="*/ 330679 w 1434860"/>
                <a:gd name="connsiteY3" fmla="*/ 276045 h 1667774"/>
                <a:gd name="connsiteX4" fmla="*/ 244415 w 1434860"/>
                <a:gd name="connsiteY4" fmla="*/ 517585 h 1667774"/>
                <a:gd name="connsiteX5" fmla="*/ 175404 w 1434860"/>
                <a:gd name="connsiteY5" fmla="*/ 733245 h 1667774"/>
                <a:gd name="connsiteX6" fmla="*/ 106392 w 1434860"/>
                <a:gd name="connsiteY6" fmla="*/ 854015 h 1667774"/>
                <a:gd name="connsiteX7" fmla="*/ 54634 w 1434860"/>
                <a:gd name="connsiteY7" fmla="*/ 931653 h 1667774"/>
                <a:gd name="connsiteX8" fmla="*/ 2875 w 1434860"/>
                <a:gd name="connsiteY8" fmla="*/ 1017917 h 1667774"/>
                <a:gd name="connsiteX9" fmla="*/ 71887 w 1434860"/>
                <a:gd name="connsiteY9" fmla="*/ 1147313 h 1667774"/>
                <a:gd name="connsiteX10" fmla="*/ 192656 w 1434860"/>
                <a:gd name="connsiteY10" fmla="*/ 1276709 h 1667774"/>
                <a:gd name="connsiteX11" fmla="*/ 244415 w 1434860"/>
                <a:gd name="connsiteY11" fmla="*/ 1362973 h 1667774"/>
                <a:gd name="connsiteX12" fmla="*/ 270294 w 1434860"/>
                <a:gd name="connsiteY12" fmla="*/ 1492370 h 1667774"/>
                <a:gd name="connsiteX13" fmla="*/ 330679 w 1434860"/>
                <a:gd name="connsiteY13" fmla="*/ 1595887 h 1667774"/>
                <a:gd name="connsiteX14" fmla="*/ 425570 w 1434860"/>
                <a:gd name="connsiteY14" fmla="*/ 1656272 h 1667774"/>
                <a:gd name="connsiteX15" fmla="*/ 529087 w 1434860"/>
                <a:gd name="connsiteY15" fmla="*/ 1664898 h 1667774"/>
                <a:gd name="connsiteX16" fmla="*/ 606724 w 1434860"/>
                <a:gd name="connsiteY16" fmla="*/ 1639019 h 1667774"/>
                <a:gd name="connsiteX17" fmla="*/ 649856 w 1434860"/>
                <a:gd name="connsiteY17" fmla="*/ 1587260 h 1667774"/>
                <a:gd name="connsiteX18" fmla="*/ 718868 w 1434860"/>
                <a:gd name="connsiteY18" fmla="*/ 1595887 h 1667774"/>
                <a:gd name="connsiteX19" fmla="*/ 796505 w 1434860"/>
                <a:gd name="connsiteY19" fmla="*/ 1544128 h 1667774"/>
                <a:gd name="connsiteX20" fmla="*/ 917275 w 1434860"/>
                <a:gd name="connsiteY20" fmla="*/ 1483743 h 1667774"/>
                <a:gd name="connsiteX21" fmla="*/ 1038045 w 1434860"/>
                <a:gd name="connsiteY21" fmla="*/ 1414732 h 1667774"/>
                <a:gd name="connsiteX22" fmla="*/ 1176068 w 1434860"/>
                <a:gd name="connsiteY22" fmla="*/ 1302589 h 1667774"/>
                <a:gd name="connsiteX23" fmla="*/ 1279585 w 1434860"/>
                <a:gd name="connsiteY23" fmla="*/ 1181819 h 1667774"/>
                <a:gd name="connsiteX24" fmla="*/ 1365849 w 1434860"/>
                <a:gd name="connsiteY24" fmla="*/ 1069675 h 1667774"/>
                <a:gd name="connsiteX25" fmla="*/ 1426234 w 1434860"/>
                <a:gd name="connsiteY25" fmla="*/ 923026 h 1667774"/>
                <a:gd name="connsiteX26" fmla="*/ 1417607 w 1434860"/>
                <a:gd name="connsiteY26" fmla="*/ 785004 h 1667774"/>
                <a:gd name="connsiteX27" fmla="*/ 1339970 w 1434860"/>
                <a:gd name="connsiteY27" fmla="*/ 724619 h 1667774"/>
                <a:gd name="connsiteX28" fmla="*/ 1210573 w 1434860"/>
                <a:gd name="connsiteY28" fmla="*/ 715992 h 1667774"/>
                <a:gd name="connsiteX29" fmla="*/ 1012166 w 1434860"/>
                <a:gd name="connsiteY29" fmla="*/ 629728 h 1667774"/>
                <a:gd name="connsiteX30" fmla="*/ 839638 w 1434860"/>
                <a:gd name="connsiteY30" fmla="*/ 508958 h 1667774"/>
                <a:gd name="connsiteX31" fmla="*/ 770626 w 1434860"/>
                <a:gd name="connsiteY31" fmla="*/ 345056 h 1667774"/>
                <a:gd name="connsiteX32" fmla="*/ 736121 w 1434860"/>
                <a:gd name="connsiteY32" fmla="*/ 138023 h 1667774"/>
                <a:gd name="connsiteX33" fmla="*/ 753373 w 1434860"/>
                <a:gd name="connsiteY33" fmla="*/ 34506 h 1667774"/>
                <a:gd name="connsiteX34" fmla="*/ 606724 w 1434860"/>
                <a:gd name="connsiteY34" fmla="*/ 8626 h 166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34860" h="1667774">
                  <a:moveTo>
                    <a:pt x="606724" y="8626"/>
                  </a:moveTo>
                  <a:cubicBezTo>
                    <a:pt x="562154" y="17252"/>
                    <a:pt x="521898" y="54634"/>
                    <a:pt x="485955" y="86264"/>
                  </a:cubicBezTo>
                  <a:cubicBezTo>
                    <a:pt x="450012" y="117894"/>
                    <a:pt x="416943" y="166777"/>
                    <a:pt x="391064" y="198407"/>
                  </a:cubicBezTo>
                  <a:cubicBezTo>
                    <a:pt x="365185" y="230037"/>
                    <a:pt x="355120" y="222849"/>
                    <a:pt x="330679" y="276045"/>
                  </a:cubicBezTo>
                  <a:cubicBezTo>
                    <a:pt x="306238" y="329241"/>
                    <a:pt x="270294" y="441385"/>
                    <a:pt x="244415" y="517585"/>
                  </a:cubicBezTo>
                  <a:cubicBezTo>
                    <a:pt x="218536" y="593785"/>
                    <a:pt x="198408" y="677173"/>
                    <a:pt x="175404" y="733245"/>
                  </a:cubicBezTo>
                  <a:cubicBezTo>
                    <a:pt x="152400" y="789317"/>
                    <a:pt x="126520" y="820947"/>
                    <a:pt x="106392" y="854015"/>
                  </a:cubicBezTo>
                  <a:cubicBezTo>
                    <a:pt x="86264" y="887083"/>
                    <a:pt x="71887" y="904336"/>
                    <a:pt x="54634" y="931653"/>
                  </a:cubicBezTo>
                  <a:cubicBezTo>
                    <a:pt x="37381" y="958970"/>
                    <a:pt x="0" y="981974"/>
                    <a:pt x="2875" y="1017917"/>
                  </a:cubicBezTo>
                  <a:cubicBezTo>
                    <a:pt x="5751" y="1053860"/>
                    <a:pt x="40257" y="1104181"/>
                    <a:pt x="71887" y="1147313"/>
                  </a:cubicBezTo>
                  <a:cubicBezTo>
                    <a:pt x="103517" y="1190445"/>
                    <a:pt x="163901" y="1240766"/>
                    <a:pt x="192656" y="1276709"/>
                  </a:cubicBezTo>
                  <a:cubicBezTo>
                    <a:pt x="221411" y="1312652"/>
                    <a:pt x="231475" y="1327030"/>
                    <a:pt x="244415" y="1362973"/>
                  </a:cubicBezTo>
                  <a:cubicBezTo>
                    <a:pt x="257355" y="1398916"/>
                    <a:pt x="255917" y="1453551"/>
                    <a:pt x="270294" y="1492370"/>
                  </a:cubicBezTo>
                  <a:cubicBezTo>
                    <a:pt x="284671" y="1531189"/>
                    <a:pt x="304800" y="1568570"/>
                    <a:pt x="330679" y="1595887"/>
                  </a:cubicBezTo>
                  <a:cubicBezTo>
                    <a:pt x="356558" y="1623204"/>
                    <a:pt x="392502" y="1644770"/>
                    <a:pt x="425570" y="1656272"/>
                  </a:cubicBezTo>
                  <a:cubicBezTo>
                    <a:pt x="458638" y="1667774"/>
                    <a:pt x="498895" y="1667774"/>
                    <a:pt x="529087" y="1664898"/>
                  </a:cubicBezTo>
                  <a:cubicBezTo>
                    <a:pt x="559279" y="1662023"/>
                    <a:pt x="586596" y="1651959"/>
                    <a:pt x="606724" y="1639019"/>
                  </a:cubicBezTo>
                  <a:cubicBezTo>
                    <a:pt x="626852" y="1626079"/>
                    <a:pt x="631165" y="1594449"/>
                    <a:pt x="649856" y="1587260"/>
                  </a:cubicBezTo>
                  <a:cubicBezTo>
                    <a:pt x="668547" y="1580071"/>
                    <a:pt x="694427" y="1603076"/>
                    <a:pt x="718868" y="1595887"/>
                  </a:cubicBezTo>
                  <a:cubicBezTo>
                    <a:pt x="743309" y="1588698"/>
                    <a:pt x="763437" y="1562819"/>
                    <a:pt x="796505" y="1544128"/>
                  </a:cubicBezTo>
                  <a:cubicBezTo>
                    <a:pt x="829573" y="1525437"/>
                    <a:pt x="877018" y="1505309"/>
                    <a:pt x="917275" y="1483743"/>
                  </a:cubicBezTo>
                  <a:cubicBezTo>
                    <a:pt x="957532" y="1462177"/>
                    <a:pt x="994913" y="1444924"/>
                    <a:pt x="1038045" y="1414732"/>
                  </a:cubicBezTo>
                  <a:cubicBezTo>
                    <a:pt x="1081177" y="1384540"/>
                    <a:pt x="1135811" y="1341408"/>
                    <a:pt x="1176068" y="1302589"/>
                  </a:cubicBezTo>
                  <a:cubicBezTo>
                    <a:pt x="1216325" y="1263770"/>
                    <a:pt x="1247955" y="1220638"/>
                    <a:pt x="1279585" y="1181819"/>
                  </a:cubicBezTo>
                  <a:cubicBezTo>
                    <a:pt x="1311215" y="1143000"/>
                    <a:pt x="1341407" y="1112807"/>
                    <a:pt x="1365849" y="1069675"/>
                  </a:cubicBezTo>
                  <a:cubicBezTo>
                    <a:pt x="1390291" y="1026543"/>
                    <a:pt x="1417608" y="970471"/>
                    <a:pt x="1426234" y="923026"/>
                  </a:cubicBezTo>
                  <a:cubicBezTo>
                    <a:pt x="1434860" y="875581"/>
                    <a:pt x="1431984" y="818072"/>
                    <a:pt x="1417607" y="785004"/>
                  </a:cubicBezTo>
                  <a:cubicBezTo>
                    <a:pt x="1403230" y="751936"/>
                    <a:pt x="1374476" y="736121"/>
                    <a:pt x="1339970" y="724619"/>
                  </a:cubicBezTo>
                  <a:cubicBezTo>
                    <a:pt x="1305464" y="713117"/>
                    <a:pt x="1265207" y="731807"/>
                    <a:pt x="1210573" y="715992"/>
                  </a:cubicBezTo>
                  <a:cubicBezTo>
                    <a:pt x="1155939" y="700177"/>
                    <a:pt x="1073988" y="664234"/>
                    <a:pt x="1012166" y="629728"/>
                  </a:cubicBezTo>
                  <a:cubicBezTo>
                    <a:pt x="950344" y="595222"/>
                    <a:pt x="879895" y="556403"/>
                    <a:pt x="839638" y="508958"/>
                  </a:cubicBezTo>
                  <a:cubicBezTo>
                    <a:pt x="799381" y="461513"/>
                    <a:pt x="787879" y="406878"/>
                    <a:pt x="770626" y="345056"/>
                  </a:cubicBezTo>
                  <a:cubicBezTo>
                    <a:pt x="753373" y="283234"/>
                    <a:pt x="738996" y="189781"/>
                    <a:pt x="736121" y="138023"/>
                  </a:cubicBezTo>
                  <a:cubicBezTo>
                    <a:pt x="733246" y="86265"/>
                    <a:pt x="769188" y="56072"/>
                    <a:pt x="753373" y="34506"/>
                  </a:cubicBezTo>
                  <a:cubicBezTo>
                    <a:pt x="737558" y="12940"/>
                    <a:pt x="651294" y="0"/>
                    <a:pt x="606724" y="8626"/>
                  </a:cubicBezTo>
                  <a:close/>
                </a:path>
              </a:pathLst>
            </a:custGeom>
            <a:solidFill>
              <a:srgbClr val="7030A0">
                <a:alpha val="49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rot="10800000" flipV="1">
              <a:off x="6553200" y="2971800"/>
              <a:ext cx="1066800" cy="457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620000" y="2667000"/>
              <a:ext cx="2438400" cy="923330"/>
            </a:xfrm>
            <a:prstGeom prst="rect">
              <a:avLst/>
            </a:prstGeom>
            <a:noFill/>
          </p:spPr>
          <p:txBody>
            <a:bodyPr wrap="square" rtlCol="0">
              <a:spAutoFit/>
            </a:bodyPr>
            <a:lstStyle/>
            <a:p>
              <a:r>
                <a:rPr lang="en-US" b="1" dirty="0" smtClean="0">
                  <a:solidFill>
                    <a:srgbClr val="7030A0"/>
                  </a:solidFill>
                </a:rPr>
                <a:t>Trapezium</a:t>
              </a:r>
            </a:p>
            <a:p>
              <a:r>
                <a:rPr lang="en-US" dirty="0" smtClean="0"/>
                <a:t>(tubercle of trapezium)</a:t>
              </a:r>
            </a:p>
          </p:txBody>
        </p:sp>
      </p:grpSp>
      <p:grpSp>
        <p:nvGrpSpPr>
          <p:cNvPr id="43" name="Group 42"/>
          <p:cNvGrpSpPr/>
          <p:nvPr/>
        </p:nvGrpSpPr>
        <p:grpSpPr>
          <a:xfrm>
            <a:off x="304800" y="3204713"/>
            <a:ext cx="3191773" cy="1387885"/>
            <a:chOff x="304800" y="3204713"/>
            <a:chExt cx="3191773" cy="1387885"/>
          </a:xfrm>
        </p:grpSpPr>
        <p:sp>
          <p:nvSpPr>
            <p:cNvPr id="7" name="Freeform 6"/>
            <p:cNvSpPr/>
            <p:nvPr/>
          </p:nvSpPr>
          <p:spPr>
            <a:xfrm>
              <a:off x="2705819" y="3204713"/>
              <a:ext cx="790754" cy="923026"/>
            </a:xfrm>
            <a:custGeom>
              <a:avLst/>
              <a:gdLst>
                <a:gd name="connsiteX0" fmla="*/ 80513 w 790754"/>
                <a:gd name="connsiteY0" fmla="*/ 56072 h 923026"/>
                <a:gd name="connsiteX1" fmla="*/ 11502 w 790754"/>
                <a:gd name="connsiteY1" fmla="*/ 150962 h 923026"/>
                <a:gd name="connsiteX2" fmla="*/ 11502 w 790754"/>
                <a:gd name="connsiteY2" fmla="*/ 288985 h 923026"/>
                <a:gd name="connsiteX3" fmla="*/ 11502 w 790754"/>
                <a:gd name="connsiteY3" fmla="*/ 418381 h 923026"/>
                <a:gd name="connsiteX4" fmla="*/ 28755 w 790754"/>
                <a:gd name="connsiteY4" fmla="*/ 539151 h 923026"/>
                <a:gd name="connsiteX5" fmla="*/ 71887 w 790754"/>
                <a:gd name="connsiteY5" fmla="*/ 659921 h 923026"/>
                <a:gd name="connsiteX6" fmla="*/ 123645 w 790754"/>
                <a:gd name="connsiteY6" fmla="*/ 754812 h 923026"/>
                <a:gd name="connsiteX7" fmla="*/ 201283 w 790754"/>
                <a:gd name="connsiteY7" fmla="*/ 815196 h 923026"/>
                <a:gd name="connsiteX8" fmla="*/ 278921 w 790754"/>
                <a:gd name="connsiteY8" fmla="*/ 884208 h 923026"/>
                <a:gd name="connsiteX9" fmla="*/ 391064 w 790754"/>
                <a:gd name="connsiteY9" fmla="*/ 910087 h 923026"/>
                <a:gd name="connsiteX10" fmla="*/ 477328 w 790754"/>
                <a:gd name="connsiteY10" fmla="*/ 918713 h 923026"/>
                <a:gd name="connsiteX11" fmla="*/ 606724 w 790754"/>
                <a:gd name="connsiteY11" fmla="*/ 884208 h 923026"/>
                <a:gd name="connsiteX12" fmla="*/ 701615 w 790754"/>
                <a:gd name="connsiteY12" fmla="*/ 815196 h 923026"/>
                <a:gd name="connsiteX13" fmla="*/ 753373 w 790754"/>
                <a:gd name="connsiteY13" fmla="*/ 746185 h 923026"/>
                <a:gd name="connsiteX14" fmla="*/ 779253 w 790754"/>
                <a:gd name="connsiteY14" fmla="*/ 599536 h 923026"/>
                <a:gd name="connsiteX15" fmla="*/ 787879 w 790754"/>
                <a:gd name="connsiteY15" fmla="*/ 478766 h 923026"/>
                <a:gd name="connsiteX16" fmla="*/ 762000 w 790754"/>
                <a:gd name="connsiteY16" fmla="*/ 323491 h 923026"/>
                <a:gd name="connsiteX17" fmla="*/ 710241 w 790754"/>
                <a:gd name="connsiteY17" fmla="*/ 211347 h 923026"/>
                <a:gd name="connsiteX18" fmla="*/ 649856 w 790754"/>
                <a:gd name="connsiteY18" fmla="*/ 150962 h 923026"/>
                <a:gd name="connsiteX19" fmla="*/ 554966 w 790754"/>
                <a:gd name="connsiteY19" fmla="*/ 30193 h 923026"/>
                <a:gd name="connsiteX20" fmla="*/ 408317 w 790754"/>
                <a:gd name="connsiteY20" fmla="*/ 4313 h 923026"/>
                <a:gd name="connsiteX21" fmla="*/ 278921 w 790754"/>
                <a:gd name="connsiteY21" fmla="*/ 4313 h 923026"/>
                <a:gd name="connsiteX22" fmla="*/ 166777 w 790754"/>
                <a:gd name="connsiteY22" fmla="*/ 21566 h 923026"/>
                <a:gd name="connsiteX23" fmla="*/ 80513 w 790754"/>
                <a:gd name="connsiteY23" fmla="*/ 56072 h 92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0754" h="923026">
                  <a:moveTo>
                    <a:pt x="80513" y="56072"/>
                  </a:moveTo>
                  <a:cubicBezTo>
                    <a:pt x="54634" y="77638"/>
                    <a:pt x="23004" y="112143"/>
                    <a:pt x="11502" y="150962"/>
                  </a:cubicBezTo>
                  <a:cubicBezTo>
                    <a:pt x="0" y="189781"/>
                    <a:pt x="11502" y="288985"/>
                    <a:pt x="11502" y="288985"/>
                  </a:cubicBezTo>
                  <a:cubicBezTo>
                    <a:pt x="11502" y="333555"/>
                    <a:pt x="8627" y="376687"/>
                    <a:pt x="11502" y="418381"/>
                  </a:cubicBezTo>
                  <a:cubicBezTo>
                    <a:pt x="14377" y="460075"/>
                    <a:pt x="18691" y="498894"/>
                    <a:pt x="28755" y="539151"/>
                  </a:cubicBezTo>
                  <a:cubicBezTo>
                    <a:pt x="38819" y="579408"/>
                    <a:pt x="56072" y="623978"/>
                    <a:pt x="71887" y="659921"/>
                  </a:cubicBezTo>
                  <a:cubicBezTo>
                    <a:pt x="87702" y="695864"/>
                    <a:pt x="102079" y="728933"/>
                    <a:pt x="123645" y="754812"/>
                  </a:cubicBezTo>
                  <a:cubicBezTo>
                    <a:pt x="145211" y="780691"/>
                    <a:pt x="175404" y="793630"/>
                    <a:pt x="201283" y="815196"/>
                  </a:cubicBezTo>
                  <a:cubicBezTo>
                    <a:pt x="227162" y="836762"/>
                    <a:pt x="247291" y="868393"/>
                    <a:pt x="278921" y="884208"/>
                  </a:cubicBezTo>
                  <a:cubicBezTo>
                    <a:pt x="310551" y="900023"/>
                    <a:pt x="357996" y="904336"/>
                    <a:pt x="391064" y="910087"/>
                  </a:cubicBezTo>
                  <a:cubicBezTo>
                    <a:pt x="424132" y="915838"/>
                    <a:pt x="441385" y="923026"/>
                    <a:pt x="477328" y="918713"/>
                  </a:cubicBezTo>
                  <a:cubicBezTo>
                    <a:pt x="513271" y="914400"/>
                    <a:pt x="569343" y="901461"/>
                    <a:pt x="606724" y="884208"/>
                  </a:cubicBezTo>
                  <a:cubicBezTo>
                    <a:pt x="644105" y="866955"/>
                    <a:pt x="677174" y="838200"/>
                    <a:pt x="701615" y="815196"/>
                  </a:cubicBezTo>
                  <a:cubicBezTo>
                    <a:pt x="726057" y="792192"/>
                    <a:pt x="740433" y="782128"/>
                    <a:pt x="753373" y="746185"/>
                  </a:cubicBezTo>
                  <a:cubicBezTo>
                    <a:pt x="766313" y="710242"/>
                    <a:pt x="773502" y="644106"/>
                    <a:pt x="779253" y="599536"/>
                  </a:cubicBezTo>
                  <a:cubicBezTo>
                    <a:pt x="785004" y="554966"/>
                    <a:pt x="790754" y="524773"/>
                    <a:pt x="787879" y="478766"/>
                  </a:cubicBezTo>
                  <a:cubicBezTo>
                    <a:pt x="785004" y="432759"/>
                    <a:pt x="774940" y="368061"/>
                    <a:pt x="762000" y="323491"/>
                  </a:cubicBezTo>
                  <a:cubicBezTo>
                    <a:pt x="749060" y="278921"/>
                    <a:pt x="728932" y="240102"/>
                    <a:pt x="710241" y="211347"/>
                  </a:cubicBezTo>
                  <a:cubicBezTo>
                    <a:pt x="691550" y="182592"/>
                    <a:pt x="675735" y="181154"/>
                    <a:pt x="649856" y="150962"/>
                  </a:cubicBezTo>
                  <a:cubicBezTo>
                    <a:pt x="623977" y="120770"/>
                    <a:pt x="595223" y="54635"/>
                    <a:pt x="554966" y="30193"/>
                  </a:cubicBezTo>
                  <a:cubicBezTo>
                    <a:pt x="514710" y="5752"/>
                    <a:pt x="454325" y="8626"/>
                    <a:pt x="408317" y="4313"/>
                  </a:cubicBezTo>
                  <a:cubicBezTo>
                    <a:pt x="362310" y="0"/>
                    <a:pt x="319178" y="1438"/>
                    <a:pt x="278921" y="4313"/>
                  </a:cubicBezTo>
                  <a:cubicBezTo>
                    <a:pt x="238664" y="7189"/>
                    <a:pt x="202720" y="11502"/>
                    <a:pt x="166777" y="21566"/>
                  </a:cubicBezTo>
                  <a:cubicBezTo>
                    <a:pt x="130834" y="31630"/>
                    <a:pt x="106392" y="34506"/>
                    <a:pt x="80513" y="56072"/>
                  </a:cubicBezTo>
                  <a:close/>
                </a:path>
              </a:pathLst>
            </a:custGeom>
            <a:solidFill>
              <a:schemeClr val="accent3">
                <a:lumMod val="75000"/>
                <a:alpha val="49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04800" y="4038600"/>
              <a:ext cx="2133600" cy="553998"/>
            </a:xfrm>
            <a:prstGeom prst="rect">
              <a:avLst/>
            </a:prstGeom>
            <a:noFill/>
          </p:spPr>
          <p:txBody>
            <a:bodyPr wrap="square" rtlCol="0">
              <a:spAutoFit/>
            </a:bodyPr>
            <a:lstStyle/>
            <a:p>
              <a:r>
                <a:rPr lang="en-US" b="1" dirty="0" err="1" smtClean="0">
                  <a:solidFill>
                    <a:schemeClr val="accent3">
                      <a:lumMod val="75000"/>
                    </a:schemeClr>
                  </a:solidFill>
                </a:rPr>
                <a:t>Pisiform</a:t>
              </a:r>
              <a:endParaRPr lang="en-US" b="1" dirty="0" smtClean="0">
                <a:solidFill>
                  <a:schemeClr val="accent3">
                    <a:lumMod val="75000"/>
                  </a:schemeClr>
                </a:solidFill>
              </a:endParaRPr>
            </a:p>
            <a:p>
              <a:r>
                <a:rPr lang="en-US" sz="1200" dirty="0" smtClean="0"/>
                <a:t>(*not visible on dorsal view)</a:t>
              </a:r>
              <a:endParaRPr lang="en-US" dirty="0" smtClean="0"/>
            </a:p>
          </p:txBody>
        </p:sp>
        <p:cxnSp>
          <p:nvCxnSpPr>
            <p:cNvPr id="26" name="Straight Arrow Connector 25"/>
            <p:cNvCxnSpPr/>
            <p:nvPr/>
          </p:nvCxnSpPr>
          <p:spPr>
            <a:xfrm flipV="1">
              <a:off x="2133600" y="3733800"/>
              <a:ext cx="106680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304800" y="3361427"/>
            <a:ext cx="3267973" cy="1884705"/>
            <a:chOff x="304800" y="3361427"/>
            <a:chExt cx="3267973" cy="1884705"/>
          </a:xfrm>
        </p:grpSpPr>
        <p:sp>
          <p:nvSpPr>
            <p:cNvPr id="8" name="Freeform 7"/>
            <p:cNvSpPr/>
            <p:nvPr/>
          </p:nvSpPr>
          <p:spPr>
            <a:xfrm>
              <a:off x="2537603" y="3361427"/>
              <a:ext cx="1035170" cy="1219199"/>
            </a:xfrm>
            <a:custGeom>
              <a:avLst/>
              <a:gdLst>
                <a:gd name="connsiteX0" fmla="*/ 136586 w 1035170"/>
                <a:gd name="connsiteY0" fmla="*/ 2875 h 1219199"/>
                <a:gd name="connsiteX1" fmla="*/ 50322 w 1035170"/>
                <a:gd name="connsiteY1" fmla="*/ 106392 h 1219199"/>
                <a:gd name="connsiteX2" fmla="*/ 7189 w 1035170"/>
                <a:gd name="connsiteY2" fmla="*/ 166777 h 1219199"/>
                <a:gd name="connsiteX3" fmla="*/ 7189 w 1035170"/>
                <a:gd name="connsiteY3" fmla="*/ 278920 h 1219199"/>
                <a:gd name="connsiteX4" fmla="*/ 50322 w 1035170"/>
                <a:gd name="connsiteY4" fmla="*/ 347931 h 1219199"/>
                <a:gd name="connsiteX5" fmla="*/ 84827 w 1035170"/>
                <a:gd name="connsiteY5" fmla="*/ 451448 h 1219199"/>
                <a:gd name="connsiteX6" fmla="*/ 110706 w 1035170"/>
                <a:gd name="connsiteY6" fmla="*/ 537713 h 1219199"/>
                <a:gd name="connsiteX7" fmla="*/ 93454 w 1035170"/>
                <a:gd name="connsiteY7" fmla="*/ 675735 h 1219199"/>
                <a:gd name="connsiteX8" fmla="*/ 93454 w 1035170"/>
                <a:gd name="connsiteY8" fmla="*/ 744747 h 1219199"/>
                <a:gd name="connsiteX9" fmla="*/ 145212 w 1035170"/>
                <a:gd name="connsiteY9" fmla="*/ 865516 h 1219199"/>
                <a:gd name="connsiteX10" fmla="*/ 214223 w 1035170"/>
                <a:gd name="connsiteY10" fmla="*/ 986286 h 1219199"/>
                <a:gd name="connsiteX11" fmla="*/ 291861 w 1035170"/>
                <a:gd name="connsiteY11" fmla="*/ 1107056 h 1219199"/>
                <a:gd name="connsiteX12" fmla="*/ 352246 w 1035170"/>
                <a:gd name="connsiteY12" fmla="*/ 1184694 h 1219199"/>
                <a:gd name="connsiteX13" fmla="*/ 386752 w 1035170"/>
                <a:gd name="connsiteY13" fmla="*/ 1210573 h 1219199"/>
                <a:gd name="connsiteX14" fmla="*/ 498895 w 1035170"/>
                <a:gd name="connsiteY14" fmla="*/ 1132935 h 1219199"/>
                <a:gd name="connsiteX15" fmla="*/ 585159 w 1035170"/>
                <a:gd name="connsiteY15" fmla="*/ 1046671 h 1219199"/>
                <a:gd name="connsiteX16" fmla="*/ 688676 w 1035170"/>
                <a:gd name="connsiteY16" fmla="*/ 969033 h 1219199"/>
                <a:gd name="connsiteX17" fmla="*/ 783567 w 1035170"/>
                <a:gd name="connsiteY17" fmla="*/ 951781 h 1219199"/>
                <a:gd name="connsiteX18" fmla="*/ 887084 w 1035170"/>
                <a:gd name="connsiteY18" fmla="*/ 891396 h 1219199"/>
                <a:gd name="connsiteX19" fmla="*/ 973348 w 1035170"/>
                <a:gd name="connsiteY19" fmla="*/ 831011 h 1219199"/>
                <a:gd name="connsiteX20" fmla="*/ 1025106 w 1035170"/>
                <a:gd name="connsiteY20" fmla="*/ 770626 h 1219199"/>
                <a:gd name="connsiteX21" fmla="*/ 1025106 w 1035170"/>
                <a:gd name="connsiteY21" fmla="*/ 667109 h 1219199"/>
                <a:gd name="connsiteX22" fmla="*/ 964722 w 1035170"/>
                <a:gd name="connsiteY22" fmla="*/ 580845 h 1219199"/>
                <a:gd name="connsiteX23" fmla="*/ 895710 w 1035170"/>
                <a:gd name="connsiteY23" fmla="*/ 675735 h 1219199"/>
                <a:gd name="connsiteX24" fmla="*/ 800820 w 1035170"/>
                <a:gd name="connsiteY24" fmla="*/ 744747 h 1219199"/>
                <a:gd name="connsiteX25" fmla="*/ 688676 w 1035170"/>
                <a:gd name="connsiteY25" fmla="*/ 787879 h 1219199"/>
                <a:gd name="connsiteX26" fmla="*/ 602412 w 1035170"/>
                <a:gd name="connsiteY26" fmla="*/ 796505 h 1219199"/>
                <a:gd name="connsiteX27" fmla="*/ 455763 w 1035170"/>
                <a:gd name="connsiteY27" fmla="*/ 761999 h 1219199"/>
                <a:gd name="connsiteX28" fmla="*/ 352246 w 1035170"/>
                <a:gd name="connsiteY28" fmla="*/ 692988 h 1219199"/>
                <a:gd name="connsiteX29" fmla="*/ 291861 w 1035170"/>
                <a:gd name="connsiteY29" fmla="*/ 623977 h 1219199"/>
                <a:gd name="connsiteX30" fmla="*/ 214223 w 1035170"/>
                <a:gd name="connsiteY30" fmla="*/ 511833 h 1219199"/>
                <a:gd name="connsiteX31" fmla="*/ 179718 w 1035170"/>
                <a:gd name="connsiteY31" fmla="*/ 382437 h 1219199"/>
                <a:gd name="connsiteX32" fmla="*/ 145212 w 1035170"/>
                <a:gd name="connsiteY32" fmla="*/ 244415 h 1219199"/>
                <a:gd name="connsiteX33" fmla="*/ 136586 w 1035170"/>
                <a:gd name="connsiteY33" fmla="*/ 123645 h 1219199"/>
                <a:gd name="connsiteX34" fmla="*/ 136586 w 1035170"/>
                <a:gd name="connsiteY34" fmla="*/ 2875 h 1219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35170" h="1219199">
                  <a:moveTo>
                    <a:pt x="136586" y="2875"/>
                  </a:moveTo>
                  <a:cubicBezTo>
                    <a:pt x="122209" y="0"/>
                    <a:pt x="71888" y="79075"/>
                    <a:pt x="50322" y="106392"/>
                  </a:cubicBezTo>
                  <a:cubicBezTo>
                    <a:pt x="28756" y="133709"/>
                    <a:pt x="14378" y="138022"/>
                    <a:pt x="7189" y="166777"/>
                  </a:cubicBezTo>
                  <a:cubicBezTo>
                    <a:pt x="0" y="195532"/>
                    <a:pt x="0" y="248728"/>
                    <a:pt x="7189" y="278920"/>
                  </a:cubicBezTo>
                  <a:cubicBezTo>
                    <a:pt x="14378" y="309112"/>
                    <a:pt x="37382" y="319176"/>
                    <a:pt x="50322" y="347931"/>
                  </a:cubicBezTo>
                  <a:cubicBezTo>
                    <a:pt x="63262" y="376686"/>
                    <a:pt x="74763" y="419818"/>
                    <a:pt x="84827" y="451448"/>
                  </a:cubicBezTo>
                  <a:cubicBezTo>
                    <a:pt x="94891" y="483078"/>
                    <a:pt x="109268" y="500332"/>
                    <a:pt x="110706" y="537713"/>
                  </a:cubicBezTo>
                  <a:cubicBezTo>
                    <a:pt x="112144" y="575094"/>
                    <a:pt x="96329" y="641229"/>
                    <a:pt x="93454" y="675735"/>
                  </a:cubicBezTo>
                  <a:cubicBezTo>
                    <a:pt x="90579" y="710241"/>
                    <a:pt x="84828" y="713117"/>
                    <a:pt x="93454" y="744747"/>
                  </a:cubicBezTo>
                  <a:cubicBezTo>
                    <a:pt x="102080" y="776377"/>
                    <a:pt x="125084" y="825260"/>
                    <a:pt x="145212" y="865516"/>
                  </a:cubicBezTo>
                  <a:cubicBezTo>
                    <a:pt x="165340" y="905772"/>
                    <a:pt x="189782" y="946029"/>
                    <a:pt x="214223" y="986286"/>
                  </a:cubicBezTo>
                  <a:cubicBezTo>
                    <a:pt x="238665" y="1026543"/>
                    <a:pt x="268857" y="1073988"/>
                    <a:pt x="291861" y="1107056"/>
                  </a:cubicBezTo>
                  <a:cubicBezTo>
                    <a:pt x="314865" y="1140124"/>
                    <a:pt x="336431" y="1167441"/>
                    <a:pt x="352246" y="1184694"/>
                  </a:cubicBezTo>
                  <a:cubicBezTo>
                    <a:pt x="368061" y="1201947"/>
                    <a:pt x="362311" y="1219199"/>
                    <a:pt x="386752" y="1210573"/>
                  </a:cubicBezTo>
                  <a:cubicBezTo>
                    <a:pt x="411193" y="1201947"/>
                    <a:pt x="465827" y="1160252"/>
                    <a:pt x="498895" y="1132935"/>
                  </a:cubicBezTo>
                  <a:cubicBezTo>
                    <a:pt x="531963" y="1105618"/>
                    <a:pt x="553529" y="1073988"/>
                    <a:pt x="585159" y="1046671"/>
                  </a:cubicBezTo>
                  <a:cubicBezTo>
                    <a:pt x="616789" y="1019354"/>
                    <a:pt x="655608" y="984848"/>
                    <a:pt x="688676" y="969033"/>
                  </a:cubicBezTo>
                  <a:cubicBezTo>
                    <a:pt x="721744" y="953218"/>
                    <a:pt x="750499" y="964720"/>
                    <a:pt x="783567" y="951781"/>
                  </a:cubicBezTo>
                  <a:cubicBezTo>
                    <a:pt x="816635" y="938842"/>
                    <a:pt x="855454" y="911524"/>
                    <a:pt x="887084" y="891396"/>
                  </a:cubicBezTo>
                  <a:cubicBezTo>
                    <a:pt x="918714" y="871268"/>
                    <a:pt x="950344" y="851139"/>
                    <a:pt x="973348" y="831011"/>
                  </a:cubicBezTo>
                  <a:cubicBezTo>
                    <a:pt x="996352" y="810883"/>
                    <a:pt x="1016480" y="797943"/>
                    <a:pt x="1025106" y="770626"/>
                  </a:cubicBezTo>
                  <a:cubicBezTo>
                    <a:pt x="1033732" y="743309"/>
                    <a:pt x="1035170" y="698739"/>
                    <a:pt x="1025106" y="667109"/>
                  </a:cubicBezTo>
                  <a:cubicBezTo>
                    <a:pt x="1015042" y="635479"/>
                    <a:pt x="986288" y="579407"/>
                    <a:pt x="964722" y="580845"/>
                  </a:cubicBezTo>
                  <a:cubicBezTo>
                    <a:pt x="943156" y="582283"/>
                    <a:pt x="923027" y="648418"/>
                    <a:pt x="895710" y="675735"/>
                  </a:cubicBezTo>
                  <a:cubicBezTo>
                    <a:pt x="868393" y="703052"/>
                    <a:pt x="835326" y="726056"/>
                    <a:pt x="800820" y="744747"/>
                  </a:cubicBezTo>
                  <a:cubicBezTo>
                    <a:pt x="766314" y="763438"/>
                    <a:pt x="721744" y="779253"/>
                    <a:pt x="688676" y="787879"/>
                  </a:cubicBezTo>
                  <a:cubicBezTo>
                    <a:pt x="655608" y="796505"/>
                    <a:pt x="641231" y="800818"/>
                    <a:pt x="602412" y="796505"/>
                  </a:cubicBezTo>
                  <a:cubicBezTo>
                    <a:pt x="563593" y="792192"/>
                    <a:pt x="497457" y="779252"/>
                    <a:pt x="455763" y="761999"/>
                  </a:cubicBezTo>
                  <a:cubicBezTo>
                    <a:pt x="414069" y="744746"/>
                    <a:pt x="379563" y="715992"/>
                    <a:pt x="352246" y="692988"/>
                  </a:cubicBezTo>
                  <a:cubicBezTo>
                    <a:pt x="324929" y="669984"/>
                    <a:pt x="314865" y="654170"/>
                    <a:pt x="291861" y="623977"/>
                  </a:cubicBezTo>
                  <a:cubicBezTo>
                    <a:pt x="268857" y="593785"/>
                    <a:pt x="232913" y="552090"/>
                    <a:pt x="214223" y="511833"/>
                  </a:cubicBezTo>
                  <a:cubicBezTo>
                    <a:pt x="195533" y="471576"/>
                    <a:pt x="191220" y="427007"/>
                    <a:pt x="179718" y="382437"/>
                  </a:cubicBezTo>
                  <a:cubicBezTo>
                    <a:pt x="168216" y="337867"/>
                    <a:pt x="152401" y="287547"/>
                    <a:pt x="145212" y="244415"/>
                  </a:cubicBezTo>
                  <a:cubicBezTo>
                    <a:pt x="138023" y="201283"/>
                    <a:pt x="138024" y="158151"/>
                    <a:pt x="136586" y="123645"/>
                  </a:cubicBezTo>
                  <a:cubicBezTo>
                    <a:pt x="135148" y="89139"/>
                    <a:pt x="150963" y="5750"/>
                    <a:pt x="136586" y="2875"/>
                  </a:cubicBezTo>
                  <a:close/>
                </a:path>
              </a:pathLst>
            </a:custGeom>
            <a:solidFill>
              <a:schemeClr val="accent6">
                <a:lumMod val="50000"/>
                <a:alpha val="71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04800" y="4876800"/>
              <a:ext cx="2133600" cy="369332"/>
            </a:xfrm>
            <a:prstGeom prst="rect">
              <a:avLst/>
            </a:prstGeom>
            <a:noFill/>
          </p:spPr>
          <p:txBody>
            <a:bodyPr wrap="square" rtlCol="0">
              <a:spAutoFit/>
            </a:bodyPr>
            <a:lstStyle/>
            <a:p>
              <a:r>
                <a:rPr lang="en-US" b="1" dirty="0" err="1" smtClean="0">
                  <a:solidFill>
                    <a:schemeClr val="accent6">
                      <a:lumMod val="50000"/>
                    </a:schemeClr>
                  </a:solidFill>
                </a:rPr>
                <a:t>Triquetrum</a:t>
              </a:r>
              <a:endParaRPr lang="en-US" b="1" dirty="0" smtClean="0">
                <a:solidFill>
                  <a:schemeClr val="accent6">
                    <a:lumMod val="50000"/>
                  </a:schemeClr>
                </a:solidFill>
              </a:endParaRPr>
            </a:p>
          </p:txBody>
        </p:sp>
        <p:cxnSp>
          <p:nvCxnSpPr>
            <p:cNvPr id="28" name="Straight Arrow Connector 27"/>
            <p:cNvCxnSpPr>
              <a:endCxn id="8" idx="10"/>
            </p:cNvCxnSpPr>
            <p:nvPr/>
          </p:nvCxnSpPr>
          <p:spPr>
            <a:xfrm flipV="1">
              <a:off x="1676400" y="4347713"/>
              <a:ext cx="1075426" cy="75768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5" name="Group 44"/>
          <p:cNvGrpSpPr/>
          <p:nvPr/>
        </p:nvGrpSpPr>
        <p:grpSpPr>
          <a:xfrm>
            <a:off x="304800" y="4103298"/>
            <a:ext cx="3966713" cy="1981034"/>
            <a:chOff x="304800" y="4103298"/>
            <a:chExt cx="3966713" cy="1981034"/>
          </a:xfrm>
        </p:grpSpPr>
        <p:sp>
          <p:nvSpPr>
            <p:cNvPr id="5" name="TextBox 4"/>
            <p:cNvSpPr txBox="1"/>
            <p:nvPr/>
          </p:nvSpPr>
          <p:spPr>
            <a:xfrm>
              <a:off x="304800" y="5715000"/>
              <a:ext cx="2133600" cy="369332"/>
            </a:xfrm>
            <a:prstGeom prst="rect">
              <a:avLst/>
            </a:prstGeom>
            <a:noFill/>
          </p:spPr>
          <p:txBody>
            <a:bodyPr wrap="square" rtlCol="0">
              <a:spAutoFit/>
            </a:bodyPr>
            <a:lstStyle/>
            <a:p>
              <a:r>
                <a:rPr lang="en-US" b="1" dirty="0" err="1" smtClean="0">
                  <a:solidFill>
                    <a:srgbClr val="FFFF00"/>
                  </a:solidFill>
                </a:rPr>
                <a:t>Lunate</a:t>
              </a:r>
              <a:endParaRPr lang="en-US" b="1" dirty="0">
                <a:solidFill>
                  <a:srgbClr val="FFFF00"/>
                </a:solidFill>
              </a:endParaRPr>
            </a:p>
          </p:txBody>
        </p:sp>
        <p:sp>
          <p:nvSpPr>
            <p:cNvPr id="9" name="Freeform 8"/>
            <p:cNvSpPr/>
            <p:nvPr/>
          </p:nvSpPr>
          <p:spPr>
            <a:xfrm>
              <a:off x="3066691" y="4103298"/>
              <a:ext cx="1204822" cy="703052"/>
            </a:xfrm>
            <a:custGeom>
              <a:avLst/>
              <a:gdLst>
                <a:gd name="connsiteX0" fmla="*/ 642667 w 1204822"/>
                <a:gd name="connsiteY0" fmla="*/ 11502 h 703052"/>
                <a:gd name="connsiteX1" fmla="*/ 496018 w 1204822"/>
                <a:gd name="connsiteY1" fmla="*/ 132272 h 703052"/>
                <a:gd name="connsiteX2" fmla="*/ 349369 w 1204822"/>
                <a:gd name="connsiteY2" fmla="*/ 209910 h 703052"/>
                <a:gd name="connsiteX3" fmla="*/ 194094 w 1204822"/>
                <a:gd name="connsiteY3" fmla="*/ 322053 h 703052"/>
                <a:gd name="connsiteX4" fmla="*/ 56071 w 1204822"/>
                <a:gd name="connsiteY4" fmla="*/ 399691 h 703052"/>
                <a:gd name="connsiteX5" fmla="*/ 4313 w 1204822"/>
                <a:gd name="connsiteY5" fmla="*/ 485955 h 703052"/>
                <a:gd name="connsiteX6" fmla="*/ 81951 w 1204822"/>
                <a:gd name="connsiteY6" fmla="*/ 572219 h 703052"/>
                <a:gd name="connsiteX7" fmla="*/ 288984 w 1204822"/>
                <a:gd name="connsiteY7" fmla="*/ 623977 h 703052"/>
                <a:gd name="connsiteX8" fmla="*/ 487392 w 1204822"/>
                <a:gd name="connsiteY8" fmla="*/ 667110 h 703052"/>
                <a:gd name="connsiteX9" fmla="*/ 685800 w 1204822"/>
                <a:gd name="connsiteY9" fmla="*/ 675736 h 703052"/>
                <a:gd name="connsiteX10" fmla="*/ 892834 w 1204822"/>
                <a:gd name="connsiteY10" fmla="*/ 684362 h 703052"/>
                <a:gd name="connsiteX11" fmla="*/ 1048109 w 1204822"/>
                <a:gd name="connsiteY11" fmla="*/ 684362 h 703052"/>
                <a:gd name="connsiteX12" fmla="*/ 1143000 w 1204822"/>
                <a:gd name="connsiteY12" fmla="*/ 572219 h 703052"/>
                <a:gd name="connsiteX13" fmla="*/ 1177505 w 1204822"/>
                <a:gd name="connsiteY13" fmla="*/ 408317 h 703052"/>
                <a:gd name="connsiteX14" fmla="*/ 1194758 w 1204822"/>
                <a:gd name="connsiteY14" fmla="*/ 313427 h 703052"/>
                <a:gd name="connsiteX15" fmla="*/ 1117120 w 1204822"/>
                <a:gd name="connsiteY15" fmla="*/ 166777 h 703052"/>
                <a:gd name="connsiteX16" fmla="*/ 1004977 w 1204822"/>
                <a:gd name="connsiteY16" fmla="*/ 97766 h 703052"/>
                <a:gd name="connsiteX17" fmla="*/ 875581 w 1204822"/>
                <a:gd name="connsiteY17" fmla="*/ 63260 h 703052"/>
                <a:gd name="connsiteX18" fmla="*/ 728932 w 1204822"/>
                <a:gd name="connsiteY18" fmla="*/ 63260 h 703052"/>
                <a:gd name="connsiteX19" fmla="*/ 642667 w 1204822"/>
                <a:gd name="connsiteY19" fmla="*/ 11502 h 70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4822" h="703052">
                  <a:moveTo>
                    <a:pt x="642667" y="11502"/>
                  </a:moveTo>
                  <a:cubicBezTo>
                    <a:pt x="603848" y="23004"/>
                    <a:pt x="544901" y="99204"/>
                    <a:pt x="496018" y="132272"/>
                  </a:cubicBezTo>
                  <a:cubicBezTo>
                    <a:pt x="447135" y="165340"/>
                    <a:pt x="399690" y="178280"/>
                    <a:pt x="349369" y="209910"/>
                  </a:cubicBezTo>
                  <a:cubicBezTo>
                    <a:pt x="299048" y="241540"/>
                    <a:pt x="242977" y="290423"/>
                    <a:pt x="194094" y="322053"/>
                  </a:cubicBezTo>
                  <a:cubicBezTo>
                    <a:pt x="145211" y="353683"/>
                    <a:pt x="87701" y="372374"/>
                    <a:pt x="56071" y="399691"/>
                  </a:cubicBezTo>
                  <a:cubicBezTo>
                    <a:pt x="24441" y="427008"/>
                    <a:pt x="0" y="457200"/>
                    <a:pt x="4313" y="485955"/>
                  </a:cubicBezTo>
                  <a:cubicBezTo>
                    <a:pt x="8626" y="514710"/>
                    <a:pt x="34506" y="549215"/>
                    <a:pt x="81951" y="572219"/>
                  </a:cubicBezTo>
                  <a:cubicBezTo>
                    <a:pt x="129396" y="595223"/>
                    <a:pt x="221411" y="608162"/>
                    <a:pt x="288984" y="623977"/>
                  </a:cubicBezTo>
                  <a:cubicBezTo>
                    <a:pt x="356558" y="639792"/>
                    <a:pt x="421256" y="658484"/>
                    <a:pt x="487392" y="667110"/>
                  </a:cubicBezTo>
                  <a:cubicBezTo>
                    <a:pt x="553528" y="675736"/>
                    <a:pt x="685800" y="675736"/>
                    <a:pt x="685800" y="675736"/>
                  </a:cubicBezTo>
                  <a:lnTo>
                    <a:pt x="892834" y="684362"/>
                  </a:lnTo>
                  <a:cubicBezTo>
                    <a:pt x="953219" y="685800"/>
                    <a:pt x="1006415" y="703052"/>
                    <a:pt x="1048109" y="684362"/>
                  </a:cubicBezTo>
                  <a:cubicBezTo>
                    <a:pt x="1089803" y="665672"/>
                    <a:pt x="1121434" y="618226"/>
                    <a:pt x="1143000" y="572219"/>
                  </a:cubicBezTo>
                  <a:cubicBezTo>
                    <a:pt x="1164566" y="526212"/>
                    <a:pt x="1168879" y="451449"/>
                    <a:pt x="1177505" y="408317"/>
                  </a:cubicBezTo>
                  <a:cubicBezTo>
                    <a:pt x="1186131" y="365185"/>
                    <a:pt x="1204822" y="353684"/>
                    <a:pt x="1194758" y="313427"/>
                  </a:cubicBezTo>
                  <a:cubicBezTo>
                    <a:pt x="1184694" y="273170"/>
                    <a:pt x="1148750" y="202721"/>
                    <a:pt x="1117120" y="166777"/>
                  </a:cubicBezTo>
                  <a:cubicBezTo>
                    <a:pt x="1085490" y="130834"/>
                    <a:pt x="1045233" y="115019"/>
                    <a:pt x="1004977" y="97766"/>
                  </a:cubicBezTo>
                  <a:cubicBezTo>
                    <a:pt x="964721" y="80513"/>
                    <a:pt x="921589" y="69011"/>
                    <a:pt x="875581" y="63260"/>
                  </a:cubicBezTo>
                  <a:cubicBezTo>
                    <a:pt x="829574" y="57509"/>
                    <a:pt x="767751" y="69011"/>
                    <a:pt x="728932" y="63260"/>
                  </a:cubicBezTo>
                  <a:cubicBezTo>
                    <a:pt x="690113" y="57509"/>
                    <a:pt x="681486" y="0"/>
                    <a:pt x="642667" y="11502"/>
                  </a:cubicBezTo>
                  <a:close/>
                </a:path>
              </a:pathLst>
            </a:custGeom>
            <a:solidFill>
              <a:srgbClr val="FFFF00">
                <a:alpha val="46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V="1">
              <a:off x="1295400" y="4495800"/>
              <a:ext cx="2362200" cy="1447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3992592" y="2728822"/>
            <a:ext cx="5913408" cy="2288710"/>
            <a:chOff x="3992592" y="2728822"/>
            <a:chExt cx="5913408" cy="2288710"/>
          </a:xfrm>
        </p:grpSpPr>
        <p:sp>
          <p:nvSpPr>
            <p:cNvPr id="11" name="Freeform 10"/>
            <p:cNvSpPr/>
            <p:nvPr/>
          </p:nvSpPr>
          <p:spPr>
            <a:xfrm>
              <a:off x="3992592" y="2728822"/>
              <a:ext cx="1141563" cy="1735348"/>
            </a:xfrm>
            <a:custGeom>
              <a:avLst/>
              <a:gdLst>
                <a:gd name="connsiteX0" fmla="*/ 139461 w 1141563"/>
                <a:gd name="connsiteY0" fmla="*/ 169653 h 1735348"/>
                <a:gd name="connsiteX1" fmla="*/ 165340 w 1141563"/>
                <a:gd name="connsiteY1" fmla="*/ 488831 h 1735348"/>
                <a:gd name="connsiteX2" fmla="*/ 113582 w 1141563"/>
                <a:gd name="connsiteY2" fmla="*/ 747623 h 1735348"/>
                <a:gd name="connsiteX3" fmla="*/ 87702 w 1141563"/>
                <a:gd name="connsiteY3" fmla="*/ 1023669 h 1735348"/>
                <a:gd name="connsiteX4" fmla="*/ 87702 w 1141563"/>
                <a:gd name="connsiteY4" fmla="*/ 1170318 h 1735348"/>
                <a:gd name="connsiteX5" fmla="*/ 27317 w 1141563"/>
                <a:gd name="connsiteY5" fmla="*/ 1368725 h 1735348"/>
                <a:gd name="connsiteX6" fmla="*/ 251604 w 1141563"/>
                <a:gd name="connsiteY6" fmla="*/ 1446363 h 1735348"/>
                <a:gd name="connsiteX7" fmla="*/ 346495 w 1141563"/>
                <a:gd name="connsiteY7" fmla="*/ 1653397 h 1735348"/>
                <a:gd name="connsiteX8" fmla="*/ 510397 w 1141563"/>
                <a:gd name="connsiteY8" fmla="*/ 1687903 h 1735348"/>
                <a:gd name="connsiteX9" fmla="*/ 691551 w 1141563"/>
                <a:gd name="connsiteY9" fmla="*/ 1713782 h 1735348"/>
                <a:gd name="connsiteX10" fmla="*/ 872706 w 1141563"/>
                <a:gd name="connsiteY10" fmla="*/ 1558506 h 1735348"/>
                <a:gd name="connsiteX11" fmla="*/ 984850 w 1141563"/>
                <a:gd name="connsiteY11" fmla="*/ 1411857 h 1735348"/>
                <a:gd name="connsiteX12" fmla="*/ 1045234 w 1141563"/>
                <a:gd name="connsiteY12" fmla="*/ 1239329 h 1735348"/>
                <a:gd name="connsiteX13" fmla="*/ 1079740 w 1141563"/>
                <a:gd name="connsiteY13" fmla="*/ 1092680 h 1735348"/>
                <a:gd name="connsiteX14" fmla="*/ 1114246 w 1141563"/>
                <a:gd name="connsiteY14" fmla="*/ 946031 h 1735348"/>
                <a:gd name="connsiteX15" fmla="*/ 1122872 w 1141563"/>
                <a:gd name="connsiteY15" fmla="*/ 833887 h 1735348"/>
                <a:gd name="connsiteX16" fmla="*/ 1002102 w 1141563"/>
                <a:gd name="connsiteY16" fmla="*/ 790755 h 1735348"/>
                <a:gd name="connsiteX17" fmla="*/ 889959 w 1141563"/>
                <a:gd name="connsiteY17" fmla="*/ 652733 h 1735348"/>
                <a:gd name="connsiteX18" fmla="*/ 872706 w 1141563"/>
                <a:gd name="connsiteY18" fmla="*/ 497457 h 1735348"/>
                <a:gd name="connsiteX19" fmla="*/ 803695 w 1141563"/>
                <a:gd name="connsiteY19" fmla="*/ 333555 h 1735348"/>
                <a:gd name="connsiteX20" fmla="*/ 803695 w 1141563"/>
                <a:gd name="connsiteY20" fmla="*/ 135148 h 1735348"/>
                <a:gd name="connsiteX21" fmla="*/ 717431 w 1141563"/>
                <a:gd name="connsiteY21" fmla="*/ 23004 h 1735348"/>
                <a:gd name="connsiteX22" fmla="*/ 605287 w 1141563"/>
                <a:gd name="connsiteY22" fmla="*/ 23004 h 1735348"/>
                <a:gd name="connsiteX23" fmla="*/ 139461 w 1141563"/>
                <a:gd name="connsiteY23" fmla="*/ 169653 h 173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41563" h="1735348">
                  <a:moveTo>
                    <a:pt x="139461" y="169653"/>
                  </a:moveTo>
                  <a:cubicBezTo>
                    <a:pt x="66137" y="247291"/>
                    <a:pt x="169653" y="392503"/>
                    <a:pt x="165340" y="488831"/>
                  </a:cubicBezTo>
                  <a:cubicBezTo>
                    <a:pt x="161027" y="585159"/>
                    <a:pt x="126522" y="658483"/>
                    <a:pt x="113582" y="747623"/>
                  </a:cubicBezTo>
                  <a:cubicBezTo>
                    <a:pt x="100642" y="836763"/>
                    <a:pt x="92015" y="953220"/>
                    <a:pt x="87702" y="1023669"/>
                  </a:cubicBezTo>
                  <a:cubicBezTo>
                    <a:pt x="83389" y="1094118"/>
                    <a:pt x="97766" y="1112809"/>
                    <a:pt x="87702" y="1170318"/>
                  </a:cubicBezTo>
                  <a:cubicBezTo>
                    <a:pt x="77638" y="1227827"/>
                    <a:pt x="0" y="1322718"/>
                    <a:pt x="27317" y="1368725"/>
                  </a:cubicBezTo>
                  <a:cubicBezTo>
                    <a:pt x="54634" y="1414733"/>
                    <a:pt x="198408" y="1398918"/>
                    <a:pt x="251604" y="1446363"/>
                  </a:cubicBezTo>
                  <a:cubicBezTo>
                    <a:pt x="304800" y="1493808"/>
                    <a:pt x="303363" y="1613140"/>
                    <a:pt x="346495" y="1653397"/>
                  </a:cubicBezTo>
                  <a:cubicBezTo>
                    <a:pt x="389627" y="1693654"/>
                    <a:pt x="452888" y="1677839"/>
                    <a:pt x="510397" y="1687903"/>
                  </a:cubicBezTo>
                  <a:cubicBezTo>
                    <a:pt x="567906" y="1697967"/>
                    <a:pt x="631166" y="1735348"/>
                    <a:pt x="691551" y="1713782"/>
                  </a:cubicBezTo>
                  <a:cubicBezTo>
                    <a:pt x="751936" y="1692216"/>
                    <a:pt x="823823" y="1608827"/>
                    <a:pt x="872706" y="1558506"/>
                  </a:cubicBezTo>
                  <a:cubicBezTo>
                    <a:pt x="921589" y="1508185"/>
                    <a:pt x="956095" y="1465053"/>
                    <a:pt x="984850" y="1411857"/>
                  </a:cubicBezTo>
                  <a:cubicBezTo>
                    <a:pt x="1013605" y="1358661"/>
                    <a:pt x="1029419" y="1292525"/>
                    <a:pt x="1045234" y="1239329"/>
                  </a:cubicBezTo>
                  <a:cubicBezTo>
                    <a:pt x="1061049" y="1186133"/>
                    <a:pt x="1079740" y="1092680"/>
                    <a:pt x="1079740" y="1092680"/>
                  </a:cubicBezTo>
                  <a:cubicBezTo>
                    <a:pt x="1091242" y="1043797"/>
                    <a:pt x="1107057" y="989163"/>
                    <a:pt x="1114246" y="946031"/>
                  </a:cubicBezTo>
                  <a:cubicBezTo>
                    <a:pt x="1121435" y="902899"/>
                    <a:pt x="1141563" y="859766"/>
                    <a:pt x="1122872" y="833887"/>
                  </a:cubicBezTo>
                  <a:cubicBezTo>
                    <a:pt x="1104181" y="808008"/>
                    <a:pt x="1040921" y="820947"/>
                    <a:pt x="1002102" y="790755"/>
                  </a:cubicBezTo>
                  <a:cubicBezTo>
                    <a:pt x="963283" y="760563"/>
                    <a:pt x="911525" y="701616"/>
                    <a:pt x="889959" y="652733"/>
                  </a:cubicBezTo>
                  <a:cubicBezTo>
                    <a:pt x="868393" y="603850"/>
                    <a:pt x="887083" y="550653"/>
                    <a:pt x="872706" y="497457"/>
                  </a:cubicBezTo>
                  <a:cubicBezTo>
                    <a:pt x="858329" y="444261"/>
                    <a:pt x="815197" y="393940"/>
                    <a:pt x="803695" y="333555"/>
                  </a:cubicBezTo>
                  <a:cubicBezTo>
                    <a:pt x="792193" y="273170"/>
                    <a:pt x="818072" y="186906"/>
                    <a:pt x="803695" y="135148"/>
                  </a:cubicBezTo>
                  <a:cubicBezTo>
                    <a:pt x="789318" y="83390"/>
                    <a:pt x="750499" y="41695"/>
                    <a:pt x="717431" y="23004"/>
                  </a:cubicBezTo>
                  <a:cubicBezTo>
                    <a:pt x="684363" y="4313"/>
                    <a:pt x="708804" y="0"/>
                    <a:pt x="605287" y="23004"/>
                  </a:cubicBezTo>
                  <a:cubicBezTo>
                    <a:pt x="501770" y="46008"/>
                    <a:pt x="212786" y="92015"/>
                    <a:pt x="139461" y="169653"/>
                  </a:cubicBezTo>
                  <a:close/>
                </a:path>
              </a:pathLst>
            </a:custGeom>
            <a:solidFill>
              <a:srgbClr val="FFC000">
                <a:alpha val="68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467600" y="4648200"/>
              <a:ext cx="2438400" cy="369332"/>
            </a:xfrm>
            <a:prstGeom prst="rect">
              <a:avLst/>
            </a:prstGeom>
            <a:noFill/>
          </p:spPr>
          <p:txBody>
            <a:bodyPr wrap="square" rtlCol="0">
              <a:spAutoFit/>
            </a:bodyPr>
            <a:lstStyle/>
            <a:p>
              <a:r>
                <a:rPr lang="en-US" b="1" dirty="0" err="1" smtClean="0">
                  <a:solidFill>
                    <a:srgbClr val="FFC000"/>
                  </a:solidFill>
                </a:rPr>
                <a:t>Capitate</a:t>
              </a:r>
              <a:endParaRPr lang="en-US" b="1" dirty="0">
                <a:solidFill>
                  <a:srgbClr val="00B050"/>
                </a:solidFill>
              </a:endParaRPr>
            </a:p>
          </p:txBody>
        </p:sp>
        <p:cxnSp>
          <p:nvCxnSpPr>
            <p:cNvPr id="32" name="Straight Arrow Connector 31"/>
            <p:cNvCxnSpPr/>
            <p:nvPr/>
          </p:nvCxnSpPr>
          <p:spPr>
            <a:xfrm rot="10800000">
              <a:off x="4648200" y="3886200"/>
              <a:ext cx="274320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8" name="Group 47"/>
          <p:cNvGrpSpPr/>
          <p:nvPr/>
        </p:nvGrpSpPr>
        <p:grpSpPr>
          <a:xfrm>
            <a:off x="4842295" y="2743200"/>
            <a:ext cx="5139905" cy="1520958"/>
            <a:chOff x="4842295" y="2734574"/>
            <a:chExt cx="5139905" cy="1520958"/>
          </a:xfrm>
        </p:grpSpPr>
        <p:sp>
          <p:nvSpPr>
            <p:cNvPr id="12" name="Freeform 11"/>
            <p:cNvSpPr/>
            <p:nvPr/>
          </p:nvSpPr>
          <p:spPr>
            <a:xfrm>
              <a:off x="4842295" y="2734574"/>
              <a:ext cx="753373" cy="793630"/>
            </a:xfrm>
            <a:custGeom>
              <a:avLst/>
              <a:gdLst>
                <a:gd name="connsiteX0" fmla="*/ 57509 w 753373"/>
                <a:gd name="connsiteY0" fmla="*/ 112143 h 793630"/>
                <a:gd name="connsiteX1" fmla="*/ 376686 w 753373"/>
                <a:gd name="connsiteY1" fmla="*/ 60384 h 793630"/>
                <a:gd name="connsiteX2" fmla="*/ 454324 w 753373"/>
                <a:gd name="connsiteY2" fmla="*/ 8626 h 793630"/>
                <a:gd name="connsiteX3" fmla="*/ 575094 w 753373"/>
                <a:gd name="connsiteY3" fmla="*/ 8626 h 793630"/>
                <a:gd name="connsiteX4" fmla="*/ 678611 w 753373"/>
                <a:gd name="connsiteY4" fmla="*/ 25879 h 793630"/>
                <a:gd name="connsiteX5" fmla="*/ 747622 w 753373"/>
                <a:gd name="connsiteY5" fmla="*/ 86264 h 793630"/>
                <a:gd name="connsiteX6" fmla="*/ 713116 w 753373"/>
                <a:gd name="connsiteY6" fmla="*/ 215660 h 793630"/>
                <a:gd name="connsiteX7" fmla="*/ 635479 w 753373"/>
                <a:gd name="connsiteY7" fmla="*/ 388188 h 793630"/>
                <a:gd name="connsiteX8" fmla="*/ 583720 w 753373"/>
                <a:gd name="connsiteY8" fmla="*/ 508958 h 793630"/>
                <a:gd name="connsiteX9" fmla="*/ 523335 w 753373"/>
                <a:gd name="connsiteY9" fmla="*/ 621101 h 793630"/>
                <a:gd name="connsiteX10" fmla="*/ 462950 w 753373"/>
                <a:gd name="connsiteY10" fmla="*/ 672860 h 793630"/>
                <a:gd name="connsiteX11" fmla="*/ 462950 w 753373"/>
                <a:gd name="connsiteY11" fmla="*/ 750498 h 793630"/>
                <a:gd name="connsiteX12" fmla="*/ 359433 w 753373"/>
                <a:gd name="connsiteY12" fmla="*/ 793630 h 793630"/>
                <a:gd name="connsiteX13" fmla="*/ 230037 w 753373"/>
                <a:gd name="connsiteY13" fmla="*/ 750498 h 793630"/>
                <a:gd name="connsiteX14" fmla="*/ 135147 w 753373"/>
                <a:gd name="connsiteY14" fmla="*/ 750498 h 793630"/>
                <a:gd name="connsiteX15" fmla="*/ 92014 w 753373"/>
                <a:gd name="connsiteY15" fmla="*/ 612475 h 793630"/>
                <a:gd name="connsiteX16" fmla="*/ 92014 w 753373"/>
                <a:gd name="connsiteY16" fmla="*/ 483079 h 793630"/>
                <a:gd name="connsiteX17" fmla="*/ 57509 w 753373"/>
                <a:gd name="connsiteY17" fmla="*/ 388188 h 793630"/>
                <a:gd name="connsiteX18" fmla="*/ 48882 w 753373"/>
                <a:gd name="connsiteY18" fmla="*/ 267418 h 793630"/>
                <a:gd name="connsiteX19" fmla="*/ 31630 w 753373"/>
                <a:gd name="connsiteY19" fmla="*/ 163901 h 793630"/>
                <a:gd name="connsiteX20" fmla="*/ 57509 w 753373"/>
                <a:gd name="connsiteY20" fmla="*/ 112143 h 79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373" h="793630">
                  <a:moveTo>
                    <a:pt x="57509" y="112143"/>
                  </a:moveTo>
                  <a:cubicBezTo>
                    <a:pt x="115018" y="94890"/>
                    <a:pt x="310550" y="77637"/>
                    <a:pt x="376686" y="60384"/>
                  </a:cubicBezTo>
                  <a:cubicBezTo>
                    <a:pt x="442822" y="43131"/>
                    <a:pt x="421256" y="17252"/>
                    <a:pt x="454324" y="8626"/>
                  </a:cubicBezTo>
                  <a:cubicBezTo>
                    <a:pt x="487392" y="0"/>
                    <a:pt x="537713" y="5751"/>
                    <a:pt x="575094" y="8626"/>
                  </a:cubicBezTo>
                  <a:cubicBezTo>
                    <a:pt x="612475" y="11501"/>
                    <a:pt x="649856" y="12939"/>
                    <a:pt x="678611" y="25879"/>
                  </a:cubicBezTo>
                  <a:cubicBezTo>
                    <a:pt x="707366" y="38819"/>
                    <a:pt x="741871" y="54634"/>
                    <a:pt x="747622" y="86264"/>
                  </a:cubicBezTo>
                  <a:cubicBezTo>
                    <a:pt x="753373" y="117894"/>
                    <a:pt x="731807" y="165339"/>
                    <a:pt x="713116" y="215660"/>
                  </a:cubicBezTo>
                  <a:cubicBezTo>
                    <a:pt x="694426" y="265981"/>
                    <a:pt x="657045" y="339305"/>
                    <a:pt x="635479" y="388188"/>
                  </a:cubicBezTo>
                  <a:cubicBezTo>
                    <a:pt x="613913" y="437071"/>
                    <a:pt x="602411" y="470139"/>
                    <a:pt x="583720" y="508958"/>
                  </a:cubicBezTo>
                  <a:cubicBezTo>
                    <a:pt x="565029" y="547777"/>
                    <a:pt x="543463" y="593784"/>
                    <a:pt x="523335" y="621101"/>
                  </a:cubicBezTo>
                  <a:cubicBezTo>
                    <a:pt x="503207" y="648418"/>
                    <a:pt x="473014" y="651294"/>
                    <a:pt x="462950" y="672860"/>
                  </a:cubicBezTo>
                  <a:cubicBezTo>
                    <a:pt x="452886" y="694426"/>
                    <a:pt x="480203" y="730370"/>
                    <a:pt x="462950" y="750498"/>
                  </a:cubicBezTo>
                  <a:cubicBezTo>
                    <a:pt x="445697" y="770626"/>
                    <a:pt x="398252" y="793630"/>
                    <a:pt x="359433" y="793630"/>
                  </a:cubicBezTo>
                  <a:cubicBezTo>
                    <a:pt x="320614" y="793630"/>
                    <a:pt x="267418" y="757687"/>
                    <a:pt x="230037" y="750498"/>
                  </a:cubicBezTo>
                  <a:cubicBezTo>
                    <a:pt x="192656" y="743309"/>
                    <a:pt x="158151" y="773502"/>
                    <a:pt x="135147" y="750498"/>
                  </a:cubicBezTo>
                  <a:cubicBezTo>
                    <a:pt x="112143" y="727494"/>
                    <a:pt x="99203" y="657045"/>
                    <a:pt x="92014" y="612475"/>
                  </a:cubicBezTo>
                  <a:cubicBezTo>
                    <a:pt x="84825" y="567905"/>
                    <a:pt x="97765" y="520460"/>
                    <a:pt x="92014" y="483079"/>
                  </a:cubicBezTo>
                  <a:cubicBezTo>
                    <a:pt x="86263" y="445698"/>
                    <a:pt x="64698" y="424131"/>
                    <a:pt x="57509" y="388188"/>
                  </a:cubicBezTo>
                  <a:cubicBezTo>
                    <a:pt x="50320" y="352245"/>
                    <a:pt x="53195" y="304799"/>
                    <a:pt x="48882" y="267418"/>
                  </a:cubicBezTo>
                  <a:cubicBezTo>
                    <a:pt x="44569" y="230037"/>
                    <a:pt x="27317" y="191218"/>
                    <a:pt x="31630" y="163901"/>
                  </a:cubicBezTo>
                  <a:cubicBezTo>
                    <a:pt x="35943" y="136584"/>
                    <a:pt x="0" y="129396"/>
                    <a:pt x="57509" y="112143"/>
                  </a:cubicBezTo>
                  <a:close/>
                </a:path>
              </a:pathLst>
            </a:cu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543800" y="3886200"/>
              <a:ext cx="2438400" cy="369332"/>
            </a:xfrm>
            <a:prstGeom prst="rect">
              <a:avLst/>
            </a:prstGeom>
            <a:noFill/>
          </p:spPr>
          <p:txBody>
            <a:bodyPr wrap="square" rtlCol="0">
              <a:spAutoFit/>
            </a:bodyPr>
            <a:lstStyle/>
            <a:p>
              <a:r>
                <a:rPr lang="en-US" b="1" dirty="0" smtClean="0">
                  <a:solidFill>
                    <a:srgbClr val="0070C0"/>
                  </a:solidFill>
                </a:rPr>
                <a:t>Trapezoid</a:t>
              </a:r>
            </a:p>
          </p:txBody>
        </p:sp>
        <p:cxnSp>
          <p:nvCxnSpPr>
            <p:cNvPr id="38" name="Straight Arrow Connector 37"/>
            <p:cNvCxnSpPr/>
            <p:nvPr/>
          </p:nvCxnSpPr>
          <p:spPr>
            <a:xfrm rot="10800000">
              <a:off x="5181600" y="3200400"/>
              <a:ext cx="2362200" cy="838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a:xfrm>
            <a:off x="4169434" y="3595777"/>
            <a:ext cx="5812766" cy="2183755"/>
            <a:chOff x="4169434" y="3595777"/>
            <a:chExt cx="5812766" cy="2183755"/>
          </a:xfrm>
        </p:grpSpPr>
        <p:sp>
          <p:nvSpPr>
            <p:cNvPr id="6" name="TextBox 5"/>
            <p:cNvSpPr txBox="1"/>
            <p:nvPr/>
          </p:nvSpPr>
          <p:spPr>
            <a:xfrm>
              <a:off x="7543800" y="5410200"/>
              <a:ext cx="2438400" cy="369332"/>
            </a:xfrm>
            <a:prstGeom prst="rect">
              <a:avLst/>
            </a:prstGeom>
            <a:noFill/>
          </p:spPr>
          <p:txBody>
            <a:bodyPr wrap="square" rtlCol="0">
              <a:spAutoFit/>
            </a:bodyPr>
            <a:lstStyle/>
            <a:p>
              <a:r>
                <a:rPr lang="en-US" b="1" dirty="0" err="1" smtClean="0">
                  <a:solidFill>
                    <a:srgbClr val="00B050"/>
                  </a:solidFill>
                </a:rPr>
                <a:t>Scaphoid</a:t>
              </a:r>
              <a:endParaRPr lang="en-US" b="1" dirty="0">
                <a:solidFill>
                  <a:srgbClr val="00B050"/>
                </a:solidFill>
              </a:endParaRPr>
            </a:p>
          </p:txBody>
        </p:sp>
        <p:sp>
          <p:nvSpPr>
            <p:cNvPr id="14" name="Freeform 13"/>
            <p:cNvSpPr/>
            <p:nvPr/>
          </p:nvSpPr>
          <p:spPr>
            <a:xfrm>
              <a:off x="4169434" y="3595777"/>
              <a:ext cx="1821611" cy="1421921"/>
            </a:xfrm>
            <a:custGeom>
              <a:avLst/>
              <a:gdLst>
                <a:gd name="connsiteX0" fmla="*/ 1023668 w 1821611"/>
                <a:gd name="connsiteY0" fmla="*/ 18691 h 1421921"/>
                <a:gd name="connsiteX1" fmla="*/ 971909 w 1821611"/>
                <a:gd name="connsiteY1" fmla="*/ 130834 h 1421921"/>
                <a:gd name="connsiteX2" fmla="*/ 971909 w 1821611"/>
                <a:gd name="connsiteY2" fmla="*/ 303363 h 1421921"/>
                <a:gd name="connsiteX3" fmla="*/ 911524 w 1821611"/>
                <a:gd name="connsiteY3" fmla="*/ 493144 h 1421921"/>
                <a:gd name="connsiteX4" fmla="*/ 764875 w 1821611"/>
                <a:gd name="connsiteY4" fmla="*/ 726057 h 1421921"/>
                <a:gd name="connsiteX5" fmla="*/ 609600 w 1821611"/>
                <a:gd name="connsiteY5" fmla="*/ 872706 h 1421921"/>
                <a:gd name="connsiteX6" fmla="*/ 393940 w 1821611"/>
                <a:gd name="connsiteY6" fmla="*/ 924465 h 1421921"/>
                <a:gd name="connsiteX7" fmla="*/ 273170 w 1821611"/>
                <a:gd name="connsiteY7" fmla="*/ 958970 h 1421921"/>
                <a:gd name="connsiteX8" fmla="*/ 152400 w 1821611"/>
                <a:gd name="connsiteY8" fmla="*/ 933091 h 1421921"/>
                <a:gd name="connsiteX9" fmla="*/ 83389 w 1821611"/>
                <a:gd name="connsiteY9" fmla="*/ 1105619 h 1421921"/>
                <a:gd name="connsiteX10" fmla="*/ 23004 w 1821611"/>
                <a:gd name="connsiteY10" fmla="*/ 1226389 h 1421921"/>
                <a:gd name="connsiteX11" fmla="*/ 5751 w 1821611"/>
                <a:gd name="connsiteY11" fmla="*/ 1286774 h 1421921"/>
                <a:gd name="connsiteX12" fmla="*/ 57509 w 1821611"/>
                <a:gd name="connsiteY12" fmla="*/ 1321280 h 1421921"/>
                <a:gd name="connsiteX13" fmla="*/ 255917 w 1821611"/>
                <a:gd name="connsiteY13" fmla="*/ 1407544 h 1421921"/>
                <a:gd name="connsiteX14" fmla="*/ 497457 w 1821611"/>
                <a:gd name="connsiteY14" fmla="*/ 1407544 h 1421921"/>
                <a:gd name="connsiteX15" fmla="*/ 808008 w 1821611"/>
                <a:gd name="connsiteY15" fmla="*/ 1355785 h 1421921"/>
                <a:gd name="connsiteX16" fmla="*/ 1265208 w 1821611"/>
                <a:gd name="connsiteY16" fmla="*/ 1122872 h 1421921"/>
                <a:gd name="connsiteX17" fmla="*/ 1351472 w 1821611"/>
                <a:gd name="connsiteY17" fmla="*/ 1010729 h 1421921"/>
                <a:gd name="connsiteX18" fmla="*/ 1385977 w 1821611"/>
                <a:gd name="connsiteY18" fmla="*/ 950344 h 1421921"/>
                <a:gd name="connsiteX19" fmla="*/ 1506747 w 1821611"/>
                <a:gd name="connsiteY19" fmla="*/ 846827 h 1421921"/>
                <a:gd name="connsiteX20" fmla="*/ 1618891 w 1821611"/>
                <a:gd name="connsiteY20" fmla="*/ 777815 h 1421921"/>
                <a:gd name="connsiteX21" fmla="*/ 1756913 w 1821611"/>
                <a:gd name="connsiteY21" fmla="*/ 691551 h 1421921"/>
                <a:gd name="connsiteX22" fmla="*/ 1791419 w 1821611"/>
                <a:gd name="connsiteY22" fmla="*/ 631166 h 1421921"/>
                <a:gd name="connsiteX23" fmla="*/ 1575758 w 1821611"/>
                <a:gd name="connsiteY23" fmla="*/ 657046 h 1421921"/>
                <a:gd name="connsiteX24" fmla="*/ 1429109 w 1821611"/>
                <a:gd name="connsiteY24" fmla="*/ 510397 h 1421921"/>
                <a:gd name="connsiteX25" fmla="*/ 1334219 w 1821611"/>
                <a:gd name="connsiteY25" fmla="*/ 337868 h 1421921"/>
                <a:gd name="connsiteX26" fmla="*/ 1273834 w 1821611"/>
                <a:gd name="connsiteY26" fmla="*/ 217098 h 1421921"/>
                <a:gd name="connsiteX27" fmla="*/ 1187570 w 1821611"/>
                <a:gd name="connsiteY27" fmla="*/ 96329 h 1421921"/>
                <a:gd name="connsiteX28" fmla="*/ 1101306 w 1821611"/>
                <a:gd name="connsiteY28" fmla="*/ 18691 h 1421921"/>
                <a:gd name="connsiteX29" fmla="*/ 1023668 w 1821611"/>
                <a:gd name="connsiteY29" fmla="*/ 18691 h 142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21611" h="1421921">
                  <a:moveTo>
                    <a:pt x="1023668" y="18691"/>
                  </a:moveTo>
                  <a:cubicBezTo>
                    <a:pt x="1002102" y="37382"/>
                    <a:pt x="980535" y="83389"/>
                    <a:pt x="971909" y="130834"/>
                  </a:cubicBezTo>
                  <a:cubicBezTo>
                    <a:pt x="963283" y="178279"/>
                    <a:pt x="981973" y="242978"/>
                    <a:pt x="971909" y="303363"/>
                  </a:cubicBezTo>
                  <a:cubicBezTo>
                    <a:pt x="961845" y="363748"/>
                    <a:pt x="946030" y="422695"/>
                    <a:pt x="911524" y="493144"/>
                  </a:cubicBezTo>
                  <a:cubicBezTo>
                    <a:pt x="877018" y="563593"/>
                    <a:pt x="815196" y="662797"/>
                    <a:pt x="764875" y="726057"/>
                  </a:cubicBezTo>
                  <a:cubicBezTo>
                    <a:pt x="714554" y="789317"/>
                    <a:pt x="671423" y="839638"/>
                    <a:pt x="609600" y="872706"/>
                  </a:cubicBezTo>
                  <a:cubicBezTo>
                    <a:pt x="547778" y="905774"/>
                    <a:pt x="450012" y="910088"/>
                    <a:pt x="393940" y="924465"/>
                  </a:cubicBezTo>
                  <a:cubicBezTo>
                    <a:pt x="337868" y="938842"/>
                    <a:pt x="313427" y="957532"/>
                    <a:pt x="273170" y="958970"/>
                  </a:cubicBezTo>
                  <a:cubicBezTo>
                    <a:pt x="232913" y="960408"/>
                    <a:pt x="184030" y="908650"/>
                    <a:pt x="152400" y="933091"/>
                  </a:cubicBezTo>
                  <a:cubicBezTo>
                    <a:pt x="120770" y="957533"/>
                    <a:pt x="104955" y="1056736"/>
                    <a:pt x="83389" y="1105619"/>
                  </a:cubicBezTo>
                  <a:cubicBezTo>
                    <a:pt x="61823" y="1154502"/>
                    <a:pt x="35944" y="1196197"/>
                    <a:pt x="23004" y="1226389"/>
                  </a:cubicBezTo>
                  <a:cubicBezTo>
                    <a:pt x="10064" y="1256581"/>
                    <a:pt x="0" y="1270959"/>
                    <a:pt x="5751" y="1286774"/>
                  </a:cubicBezTo>
                  <a:cubicBezTo>
                    <a:pt x="11502" y="1302589"/>
                    <a:pt x="15815" y="1301152"/>
                    <a:pt x="57509" y="1321280"/>
                  </a:cubicBezTo>
                  <a:cubicBezTo>
                    <a:pt x="99203" y="1341408"/>
                    <a:pt x="182592" y="1393167"/>
                    <a:pt x="255917" y="1407544"/>
                  </a:cubicBezTo>
                  <a:cubicBezTo>
                    <a:pt x="329242" y="1421921"/>
                    <a:pt x="405442" y="1416170"/>
                    <a:pt x="497457" y="1407544"/>
                  </a:cubicBezTo>
                  <a:cubicBezTo>
                    <a:pt x="589472" y="1398918"/>
                    <a:pt x="680049" y="1403230"/>
                    <a:pt x="808008" y="1355785"/>
                  </a:cubicBezTo>
                  <a:cubicBezTo>
                    <a:pt x="935967" y="1308340"/>
                    <a:pt x="1174631" y="1180381"/>
                    <a:pt x="1265208" y="1122872"/>
                  </a:cubicBezTo>
                  <a:cubicBezTo>
                    <a:pt x="1355785" y="1065363"/>
                    <a:pt x="1331344" y="1039484"/>
                    <a:pt x="1351472" y="1010729"/>
                  </a:cubicBezTo>
                  <a:cubicBezTo>
                    <a:pt x="1371600" y="981974"/>
                    <a:pt x="1360098" y="977661"/>
                    <a:pt x="1385977" y="950344"/>
                  </a:cubicBezTo>
                  <a:cubicBezTo>
                    <a:pt x="1411856" y="923027"/>
                    <a:pt x="1467928" y="875582"/>
                    <a:pt x="1506747" y="846827"/>
                  </a:cubicBezTo>
                  <a:cubicBezTo>
                    <a:pt x="1545566" y="818072"/>
                    <a:pt x="1618891" y="777815"/>
                    <a:pt x="1618891" y="777815"/>
                  </a:cubicBezTo>
                  <a:cubicBezTo>
                    <a:pt x="1660585" y="751936"/>
                    <a:pt x="1728158" y="715992"/>
                    <a:pt x="1756913" y="691551"/>
                  </a:cubicBezTo>
                  <a:cubicBezTo>
                    <a:pt x="1785668" y="667110"/>
                    <a:pt x="1821611" y="636917"/>
                    <a:pt x="1791419" y="631166"/>
                  </a:cubicBezTo>
                  <a:cubicBezTo>
                    <a:pt x="1761227" y="625415"/>
                    <a:pt x="1636143" y="677174"/>
                    <a:pt x="1575758" y="657046"/>
                  </a:cubicBezTo>
                  <a:cubicBezTo>
                    <a:pt x="1515373" y="636918"/>
                    <a:pt x="1469366" y="563593"/>
                    <a:pt x="1429109" y="510397"/>
                  </a:cubicBezTo>
                  <a:cubicBezTo>
                    <a:pt x="1388852" y="457201"/>
                    <a:pt x="1360098" y="386751"/>
                    <a:pt x="1334219" y="337868"/>
                  </a:cubicBezTo>
                  <a:cubicBezTo>
                    <a:pt x="1308340" y="288985"/>
                    <a:pt x="1298276" y="257355"/>
                    <a:pt x="1273834" y="217098"/>
                  </a:cubicBezTo>
                  <a:cubicBezTo>
                    <a:pt x="1249393" y="176842"/>
                    <a:pt x="1216325" y="129397"/>
                    <a:pt x="1187570" y="96329"/>
                  </a:cubicBezTo>
                  <a:cubicBezTo>
                    <a:pt x="1158815" y="63261"/>
                    <a:pt x="1127185" y="35944"/>
                    <a:pt x="1101306" y="18691"/>
                  </a:cubicBezTo>
                  <a:cubicBezTo>
                    <a:pt x="1075427" y="1438"/>
                    <a:pt x="1045234" y="0"/>
                    <a:pt x="1023668" y="18691"/>
                  </a:cubicBezTo>
                  <a:close/>
                </a:path>
              </a:pathLst>
            </a:custGeom>
            <a:solidFill>
              <a:srgbClr val="00B050">
                <a:alpha val="44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rot="10800000">
              <a:off x="5105400" y="4495800"/>
              <a:ext cx="2438400" cy="1066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1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down)">
                                      <p:cBhvr>
                                        <p:cTn id="12" dur="10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10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10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10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down)">
                                      <p:cBhvr>
                                        <p:cTn id="32" dur="10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down)">
                                      <p:cBhvr>
                                        <p:cTn id="37" dur="10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Picture 19.png"/>
          <p:cNvPicPr>
            <a:picLocks noChangeAspect="1"/>
          </p:cNvPicPr>
          <p:nvPr/>
        </p:nvPicPr>
        <p:blipFill>
          <a:blip r:embed="rId2"/>
          <a:stretch>
            <a:fillRect/>
          </a:stretch>
        </p:blipFill>
        <p:spPr>
          <a:xfrm>
            <a:off x="-152400" y="380999"/>
            <a:ext cx="4168070" cy="6477001"/>
          </a:xfrm>
          <a:prstGeom prst="rect">
            <a:avLst/>
          </a:prstGeom>
        </p:spPr>
      </p:pic>
      <p:sp>
        <p:nvSpPr>
          <p:cNvPr id="4" name="Title 4"/>
          <p:cNvSpPr txBox="1">
            <a:spLocks/>
          </p:cNvSpPr>
          <p:nvPr/>
        </p:nvSpPr>
        <p:spPr>
          <a:xfrm>
            <a:off x="2514600" y="0"/>
            <a:ext cx="6629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Bones of the Hand: </a:t>
            </a:r>
            <a:r>
              <a:rPr lang="en-US" sz="2800" b="1" dirty="0" err="1" smtClean="0">
                <a:latin typeface="+mj-lt"/>
                <a:ea typeface="+mj-ea"/>
                <a:cs typeface="+mj-cs"/>
              </a:rPr>
              <a:t>Metac</a:t>
            </a:r>
            <a:r>
              <a:rPr kumimoji="0" lang="en-US" sz="2800" b="1" i="0" u="none" strike="noStrike" kern="1200" cap="none" spc="0" normalizeH="0" baseline="0" noProof="0" dirty="0" err="1" smtClean="0">
                <a:ln>
                  <a:noFill/>
                </a:ln>
                <a:solidFill>
                  <a:schemeClr val="tx1"/>
                </a:solidFill>
                <a:effectLst/>
                <a:uLnTx/>
                <a:uFillTx/>
                <a:latin typeface="+mj-lt"/>
                <a:ea typeface="+mj-ea"/>
                <a:cs typeface="+mj-cs"/>
              </a:rPr>
              <a:t>arpals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13" name="Group 12"/>
          <p:cNvGrpSpPr/>
          <p:nvPr/>
        </p:nvGrpSpPr>
        <p:grpSpPr>
          <a:xfrm>
            <a:off x="809625" y="3002492"/>
            <a:ext cx="2862792" cy="2378075"/>
            <a:chOff x="809625" y="3002492"/>
            <a:chExt cx="2862792" cy="2378075"/>
          </a:xfrm>
        </p:grpSpPr>
        <p:sp>
          <p:nvSpPr>
            <p:cNvPr id="6" name="Freeform 5"/>
            <p:cNvSpPr/>
            <p:nvPr/>
          </p:nvSpPr>
          <p:spPr>
            <a:xfrm>
              <a:off x="2682875" y="4025900"/>
              <a:ext cx="989542" cy="1354667"/>
            </a:xfrm>
            <a:custGeom>
              <a:avLst/>
              <a:gdLst>
                <a:gd name="connsiteX0" fmla="*/ 587375 w 989542"/>
                <a:gd name="connsiteY0" fmla="*/ 19050 h 1354667"/>
                <a:gd name="connsiteX1" fmla="*/ 504825 w 989542"/>
                <a:gd name="connsiteY1" fmla="*/ 76200 h 1354667"/>
                <a:gd name="connsiteX2" fmla="*/ 511175 w 989542"/>
                <a:gd name="connsiteY2" fmla="*/ 165100 h 1354667"/>
                <a:gd name="connsiteX3" fmla="*/ 530225 w 989542"/>
                <a:gd name="connsiteY3" fmla="*/ 228600 h 1354667"/>
                <a:gd name="connsiteX4" fmla="*/ 517525 w 989542"/>
                <a:gd name="connsiteY4" fmla="*/ 368300 h 1354667"/>
                <a:gd name="connsiteX5" fmla="*/ 447675 w 989542"/>
                <a:gd name="connsiteY5" fmla="*/ 552450 h 1354667"/>
                <a:gd name="connsiteX6" fmla="*/ 352425 w 989542"/>
                <a:gd name="connsiteY6" fmla="*/ 755650 h 1354667"/>
                <a:gd name="connsiteX7" fmla="*/ 219075 w 989542"/>
                <a:gd name="connsiteY7" fmla="*/ 908050 h 1354667"/>
                <a:gd name="connsiteX8" fmla="*/ 41275 w 989542"/>
                <a:gd name="connsiteY8" fmla="*/ 1035050 h 1354667"/>
                <a:gd name="connsiteX9" fmla="*/ 9525 w 989542"/>
                <a:gd name="connsiteY9" fmla="*/ 1155700 h 1354667"/>
                <a:gd name="connsiteX10" fmla="*/ 98425 w 989542"/>
                <a:gd name="connsiteY10" fmla="*/ 1250950 h 1354667"/>
                <a:gd name="connsiteX11" fmla="*/ 263525 w 989542"/>
                <a:gd name="connsiteY11" fmla="*/ 1346200 h 1354667"/>
                <a:gd name="connsiteX12" fmla="*/ 428625 w 989542"/>
                <a:gd name="connsiteY12" fmla="*/ 1301750 h 1354667"/>
                <a:gd name="connsiteX13" fmla="*/ 485775 w 989542"/>
                <a:gd name="connsiteY13" fmla="*/ 1162050 h 1354667"/>
                <a:gd name="connsiteX14" fmla="*/ 568325 w 989542"/>
                <a:gd name="connsiteY14" fmla="*/ 952500 h 1354667"/>
                <a:gd name="connsiteX15" fmla="*/ 714375 w 989542"/>
                <a:gd name="connsiteY15" fmla="*/ 730250 h 1354667"/>
                <a:gd name="connsiteX16" fmla="*/ 790575 w 989542"/>
                <a:gd name="connsiteY16" fmla="*/ 558800 h 1354667"/>
                <a:gd name="connsiteX17" fmla="*/ 879475 w 989542"/>
                <a:gd name="connsiteY17" fmla="*/ 355600 h 1354667"/>
                <a:gd name="connsiteX18" fmla="*/ 974725 w 989542"/>
                <a:gd name="connsiteY18" fmla="*/ 241300 h 1354667"/>
                <a:gd name="connsiteX19" fmla="*/ 968375 w 989542"/>
                <a:gd name="connsiteY19" fmla="*/ 133350 h 1354667"/>
                <a:gd name="connsiteX20" fmla="*/ 911225 w 989542"/>
                <a:gd name="connsiteY20" fmla="*/ 57150 h 1354667"/>
                <a:gd name="connsiteX21" fmla="*/ 727075 w 989542"/>
                <a:gd name="connsiteY21" fmla="*/ 6350 h 1354667"/>
                <a:gd name="connsiteX22" fmla="*/ 587375 w 989542"/>
                <a:gd name="connsiteY22" fmla="*/ 19050 h 135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9542" h="1354667">
                  <a:moveTo>
                    <a:pt x="587375" y="19050"/>
                  </a:moveTo>
                  <a:cubicBezTo>
                    <a:pt x="550333" y="30692"/>
                    <a:pt x="517525" y="51858"/>
                    <a:pt x="504825" y="76200"/>
                  </a:cubicBezTo>
                  <a:cubicBezTo>
                    <a:pt x="492125" y="100542"/>
                    <a:pt x="506942" y="139700"/>
                    <a:pt x="511175" y="165100"/>
                  </a:cubicBezTo>
                  <a:cubicBezTo>
                    <a:pt x="515408" y="190500"/>
                    <a:pt x="529167" y="194733"/>
                    <a:pt x="530225" y="228600"/>
                  </a:cubicBezTo>
                  <a:cubicBezTo>
                    <a:pt x="531283" y="262467"/>
                    <a:pt x="531283" y="314325"/>
                    <a:pt x="517525" y="368300"/>
                  </a:cubicBezTo>
                  <a:cubicBezTo>
                    <a:pt x="503767" y="422275"/>
                    <a:pt x="475192" y="487892"/>
                    <a:pt x="447675" y="552450"/>
                  </a:cubicBezTo>
                  <a:cubicBezTo>
                    <a:pt x="420158" y="617008"/>
                    <a:pt x="390525" y="696383"/>
                    <a:pt x="352425" y="755650"/>
                  </a:cubicBezTo>
                  <a:cubicBezTo>
                    <a:pt x="314325" y="814917"/>
                    <a:pt x="270933" y="861483"/>
                    <a:pt x="219075" y="908050"/>
                  </a:cubicBezTo>
                  <a:cubicBezTo>
                    <a:pt x="167217" y="954617"/>
                    <a:pt x="76200" y="993775"/>
                    <a:pt x="41275" y="1035050"/>
                  </a:cubicBezTo>
                  <a:cubicBezTo>
                    <a:pt x="6350" y="1076325"/>
                    <a:pt x="0" y="1119717"/>
                    <a:pt x="9525" y="1155700"/>
                  </a:cubicBezTo>
                  <a:cubicBezTo>
                    <a:pt x="19050" y="1191683"/>
                    <a:pt x="56092" y="1219200"/>
                    <a:pt x="98425" y="1250950"/>
                  </a:cubicBezTo>
                  <a:cubicBezTo>
                    <a:pt x="140758" y="1282700"/>
                    <a:pt x="208492" y="1337733"/>
                    <a:pt x="263525" y="1346200"/>
                  </a:cubicBezTo>
                  <a:cubicBezTo>
                    <a:pt x="318558" y="1354667"/>
                    <a:pt x="391583" y="1332442"/>
                    <a:pt x="428625" y="1301750"/>
                  </a:cubicBezTo>
                  <a:cubicBezTo>
                    <a:pt x="465667" y="1271058"/>
                    <a:pt x="462492" y="1220258"/>
                    <a:pt x="485775" y="1162050"/>
                  </a:cubicBezTo>
                  <a:cubicBezTo>
                    <a:pt x="509058" y="1103842"/>
                    <a:pt x="530225" y="1024467"/>
                    <a:pt x="568325" y="952500"/>
                  </a:cubicBezTo>
                  <a:cubicBezTo>
                    <a:pt x="606425" y="880533"/>
                    <a:pt x="677333" y="795867"/>
                    <a:pt x="714375" y="730250"/>
                  </a:cubicBezTo>
                  <a:cubicBezTo>
                    <a:pt x="751417" y="664633"/>
                    <a:pt x="763058" y="621242"/>
                    <a:pt x="790575" y="558800"/>
                  </a:cubicBezTo>
                  <a:cubicBezTo>
                    <a:pt x="818092" y="496358"/>
                    <a:pt x="848783" y="408517"/>
                    <a:pt x="879475" y="355600"/>
                  </a:cubicBezTo>
                  <a:cubicBezTo>
                    <a:pt x="910167" y="302683"/>
                    <a:pt x="959908" y="278342"/>
                    <a:pt x="974725" y="241300"/>
                  </a:cubicBezTo>
                  <a:cubicBezTo>
                    <a:pt x="989542" y="204258"/>
                    <a:pt x="978958" y="164042"/>
                    <a:pt x="968375" y="133350"/>
                  </a:cubicBezTo>
                  <a:cubicBezTo>
                    <a:pt x="957792" y="102658"/>
                    <a:pt x="951442" y="78317"/>
                    <a:pt x="911225" y="57150"/>
                  </a:cubicBezTo>
                  <a:cubicBezTo>
                    <a:pt x="871008" y="35983"/>
                    <a:pt x="781050" y="12700"/>
                    <a:pt x="727075" y="6350"/>
                  </a:cubicBezTo>
                  <a:cubicBezTo>
                    <a:pt x="673100" y="0"/>
                    <a:pt x="624417" y="7408"/>
                    <a:pt x="587375" y="19050"/>
                  </a:cubicBezTo>
                  <a:close/>
                </a:path>
              </a:pathLst>
            </a:cu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2196042" y="3002492"/>
              <a:ext cx="638175" cy="2161116"/>
            </a:xfrm>
            <a:custGeom>
              <a:avLst/>
              <a:gdLst>
                <a:gd name="connsiteX0" fmla="*/ 229658 w 638175"/>
                <a:gd name="connsiteY0" fmla="*/ 26458 h 2161116"/>
                <a:gd name="connsiteX1" fmla="*/ 204258 w 638175"/>
                <a:gd name="connsiteY1" fmla="*/ 159808 h 2161116"/>
                <a:gd name="connsiteX2" fmla="*/ 185208 w 638175"/>
                <a:gd name="connsiteY2" fmla="*/ 236008 h 2161116"/>
                <a:gd name="connsiteX3" fmla="*/ 166158 w 638175"/>
                <a:gd name="connsiteY3" fmla="*/ 280458 h 2161116"/>
                <a:gd name="connsiteX4" fmla="*/ 197908 w 638175"/>
                <a:gd name="connsiteY4" fmla="*/ 388408 h 2161116"/>
                <a:gd name="connsiteX5" fmla="*/ 178858 w 638175"/>
                <a:gd name="connsiteY5" fmla="*/ 451908 h 2161116"/>
                <a:gd name="connsiteX6" fmla="*/ 197908 w 638175"/>
                <a:gd name="connsiteY6" fmla="*/ 597958 h 2161116"/>
                <a:gd name="connsiteX7" fmla="*/ 242358 w 638175"/>
                <a:gd name="connsiteY7" fmla="*/ 826558 h 2161116"/>
                <a:gd name="connsiteX8" fmla="*/ 255058 w 638175"/>
                <a:gd name="connsiteY8" fmla="*/ 1131358 h 2161116"/>
                <a:gd name="connsiteX9" fmla="*/ 236008 w 638175"/>
                <a:gd name="connsiteY9" fmla="*/ 1398058 h 2161116"/>
                <a:gd name="connsiteX10" fmla="*/ 172508 w 638175"/>
                <a:gd name="connsiteY10" fmla="*/ 1664758 h 2161116"/>
                <a:gd name="connsiteX11" fmla="*/ 70908 w 638175"/>
                <a:gd name="connsiteY11" fmla="*/ 1918758 h 2161116"/>
                <a:gd name="connsiteX12" fmla="*/ 1058 w 638175"/>
                <a:gd name="connsiteY12" fmla="*/ 2096558 h 2161116"/>
                <a:gd name="connsiteX13" fmla="*/ 64558 w 638175"/>
                <a:gd name="connsiteY13" fmla="*/ 2160058 h 2161116"/>
                <a:gd name="connsiteX14" fmla="*/ 210608 w 638175"/>
                <a:gd name="connsiteY14" fmla="*/ 2102908 h 2161116"/>
                <a:gd name="connsiteX15" fmla="*/ 331258 w 638175"/>
                <a:gd name="connsiteY15" fmla="*/ 2153708 h 2161116"/>
                <a:gd name="connsiteX16" fmla="*/ 369358 w 638175"/>
                <a:gd name="connsiteY16" fmla="*/ 2115608 h 2161116"/>
                <a:gd name="connsiteX17" fmla="*/ 432858 w 638175"/>
                <a:gd name="connsiteY17" fmla="*/ 2064808 h 2161116"/>
                <a:gd name="connsiteX18" fmla="*/ 502708 w 638175"/>
                <a:gd name="connsiteY18" fmla="*/ 2052108 h 2161116"/>
                <a:gd name="connsiteX19" fmla="*/ 515408 w 638175"/>
                <a:gd name="connsiteY19" fmla="*/ 1963208 h 2161116"/>
                <a:gd name="connsiteX20" fmla="*/ 451908 w 638175"/>
                <a:gd name="connsiteY20" fmla="*/ 1817158 h 2161116"/>
                <a:gd name="connsiteX21" fmla="*/ 470958 w 638175"/>
                <a:gd name="connsiteY21" fmla="*/ 1613958 h 2161116"/>
                <a:gd name="connsiteX22" fmla="*/ 477308 w 638175"/>
                <a:gd name="connsiteY22" fmla="*/ 1290108 h 2161116"/>
                <a:gd name="connsiteX23" fmla="*/ 502708 w 638175"/>
                <a:gd name="connsiteY23" fmla="*/ 966258 h 2161116"/>
                <a:gd name="connsiteX24" fmla="*/ 534458 w 638175"/>
                <a:gd name="connsiteY24" fmla="*/ 566208 h 2161116"/>
                <a:gd name="connsiteX25" fmla="*/ 572558 w 638175"/>
                <a:gd name="connsiteY25" fmla="*/ 363008 h 2161116"/>
                <a:gd name="connsiteX26" fmla="*/ 629708 w 638175"/>
                <a:gd name="connsiteY26" fmla="*/ 280458 h 2161116"/>
                <a:gd name="connsiteX27" fmla="*/ 623358 w 638175"/>
                <a:gd name="connsiteY27" fmla="*/ 153458 h 2161116"/>
                <a:gd name="connsiteX28" fmla="*/ 559858 w 638175"/>
                <a:gd name="connsiteY28" fmla="*/ 58208 h 2161116"/>
                <a:gd name="connsiteX29" fmla="*/ 401108 w 638175"/>
                <a:gd name="connsiteY29" fmla="*/ 7408 h 2161116"/>
                <a:gd name="connsiteX30" fmla="*/ 280458 w 638175"/>
                <a:gd name="connsiteY30" fmla="*/ 13758 h 2161116"/>
                <a:gd name="connsiteX31" fmla="*/ 229658 w 638175"/>
                <a:gd name="connsiteY31" fmla="*/ 26458 h 216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38175" h="2161116">
                  <a:moveTo>
                    <a:pt x="229658" y="26458"/>
                  </a:moveTo>
                  <a:cubicBezTo>
                    <a:pt x="216958" y="50800"/>
                    <a:pt x="211666" y="124883"/>
                    <a:pt x="204258" y="159808"/>
                  </a:cubicBezTo>
                  <a:cubicBezTo>
                    <a:pt x="196850" y="194733"/>
                    <a:pt x="191558" y="215900"/>
                    <a:pt x="185208" y="236008"/>
                  </a:cubicBezTo>
                  <a:cubicBezTo>
                    <a:pt x="178858" y="256116"/>
                    <a:pt x="164041" y="255058"/>
                    <a:pt x="166158" y="280458"/>
                  </a:cubicBezTo>
                  <a:cubicBezTo>
                    <a:pt x="168275" y="305858"/>
                    <a:pt x="195791" y="359833"/>
                    <a:pt x="197908" y="388408"/>
                  </a:cubicBezTo>
                  <a:cubicBezTo>
                    <a:pt x="200025" y="416983"/>
                    <a:pt x="178858" y="416983"/>
                    <a:pt x="178858" y="451908"/>
                  </a:cubicBezTo>
                  <a:cubicBezTo>
                    <a:pt x="178858" y="486833"/>
                    <a:pt x="187325" y="535516"/>
                    <a:pt x="197908" y="597958"/>
                  </a:cubicBezTo>
                  <a:cubicBezTo>
                    <a:pt x="208491" y="660400"/>
                    <a:pt x="232833" y="737658"/>
                    <a:pt x="242358" y="826558"/>
                  </a:cubicBezTo>
                  <a:cubicBezTo>
                    <a:pt x="251883" y="915458"/>
                    <a:pt x="256116" y="1036108"/>
                    <a:pt x="255058" y="1131358"/>
                  </a:cubicBezTo>
                  <a:cubicBezTo>
                    <a:pt x="254000" y="1226608"/>
                    <a:pt x="249766" y="1309158"/>
                    <a:pt x="236008" y="1398058"/>
                  </a:cubicBezTo>
                  <a:cubicBezTo>
                    <a:pt x="222250" y="1486958"/>
                    <a:pt x="200025" y="1577975"/>
                    <a:pt x="172508" y="1664758"/>
                  </a:cubicBezTo>
                  <a:cubicBezTo>
                    <a:pt x="144991" y="1751541"/>
                    <a:pt x="99483" y="1846791"/>
                    <a:pt x="70908" y="1918758"/>
                  </a:cubicBezTo>
                  <a:cubicBezTo>
                    <a:pt x="42333" y="1990725"/>
                    <a:pt x="2116" y="2056341"/>
                    <a:pt x="1058" y="2096558"/>
                  </a:cubicBezTo>
                  <a:cubicBezTo>
                    <a:pt x="0" y="2136775"/>
                    <a:pt x="29633" y="2159000"/>
                    <a:pt x="64558" y="2160058"/>
                  </a:cubicBezTo>
                  <a:cubicBezTo>
                    <a:pt x="99483" y="2161116"/>
                    <a:pt x="166158" y="2103966"/>
                    <a:pt x="210608" y="2102908"/>
                  </a:cubicBezTo>
                  <a:cubicBezTo>
                    <a:pt x="255058" y="2101850"/>
                    <a:pt x="304800" y="2151591"/>
                    <a:pt x="331258" y="2153708"/>
                  </a:cubicBezTo>
                  <a:cubicBezTo>
                    <a:pt x="357716" y="2155825"/>
                    <a:pt x="352425" y="2130425"/>
                    <a:pt x="369358" y="2115608"/>
                  </a:cubicBezTo>
                  <a:cubicBezTo>
                    <a:pt x="386291" y="2100791"/>
                    <a:pt x="410633" y="2075391"/>
                    <a:pt x="432858" y="2064808"/>
                  </a:cubicBezTo>
                  <a:cubicBezTo>
                    <a:pt x="455083" y="2054225"/>
                    <a:pt x="488950" y="2069041"/>
                    <a:pt x="502708" y="2052108"/>
                  </a:cubicBezTo>
                  <a:cubicBezTo>
                    <a:pt x="516466" y="2035175"/>
                    <a:pt x="523875" y="2002366"/>
                    <a:pt x="515408" y="1963208"/>
                  </a:cubicBezTo>
                  <a:cubicBezTo>
                    <a:pt x="506941" y="1924050"/>
                    <a:pt x="459316" y="1875366"/>
                    <a:pt x="451908" y="1817158"/>
                  </a:cubicBezTo>
                  <a:cubicBezTo>
                    <a:pt x="444500" y="1758950"/>
                    <a:pt x="466725" y="1701800"/>
                    <a:pt x="470958" y="1613958"/>
                  </a:cubicBezTo>
                  <a:cubicBezTo>
                    <a:pt x="475191" y="1526116"/>
                    <a:pt x="472016" y="1398058"/>
                    <a:pt x="477308" y="1290108"/>
                  </a:cubicBezTo>
                  <a:cubicBezTo>
                    <a:pt x="482600" y="1182158"/>
                    <a:pt x="493183" y="1086908"/>
                    <a:pt x="502708" y="966258"/>
                  </a:cubicBezTo>
                  <a:cubicBezTo>
                    <a:pt x="512233" y="845608"/>
                    <a:pt x="522816" y="666750"/>
                    <a:pt x="534458" y="566208"/>
                  </a:cubicBezTo>
                  <a:cubicBezTo>
                    <a:pt x="546100" y="465666"/>
                    <a:pt x="556683" y="410633"/>
                    <a:pt x="572558" y="363008"/>
                  </a:cubicBezTo>
                  <a:cubicBezTo>
                    <a:pt x="588433" y="315383"/>
                    <a:pt x="621241" y="315383"/>
                    <a:pt x="629708" y="280458"/>
                  </a:cubicBezTo>
                  <a:cubicBezTo>
                    <a:pt x="638175" y="245533"/>
                    <a:pt x="635000" y="190500"/>
                    <a:pt x="623358" y="153458"/>
                  </a:cubicBezTo>
                  <a:cubicBezTo>
                    <a:pt x="611716" y="116416"/>
                    <a:pt x="596900" y="82550"/>
                    <a:pt x="559858" y="58208"/>
                  </a:cubicBezTo>
                  <a:cubicBezTo>
                    <a:pt x="522816" y="33866"/>
                    <a:pt x="447675" y="14816"/>
                    <a:pt x="401108" y="7408"/>
                  </a:cubicBezTo>
                  <a:cubicBezTo>
                    <a:pt x="354541" y="0"/>
                    <a:pt x="310091" y="4233"/>
                    <a:pt x="280458" y="13758"/>
                  </a:cubicBezTo>
                  <a:cubicBezTo>
                    <a:pt x="250825" y="23283"/>
                    <a:pt x="242358" y="2116"/>
                    <a:pt x="229658" y="26458"/>
                  </a:cubicBezTo>
                  <a:close/>
                </a:path>
              </a:pathLst>
            </a:cu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1810808" y="3154892"/>
              <a:ext cx="462492" cy="2020358"/>
            </a:xfrm>
            <a:custGeom>
              <a:avLst/>
              <a:gdLst>
                <a:gd name="connsiteX0" fmla="*/ 202142 w 462492"/>
                <a:gd name="connsiteY0" fmla="*/ 1058 h 2020358"/>
                <a:gd name="connsiteX1" fmla="*/ 37042 w 462492"/>
                <a:gd name="connsiteY1" fmla="*/ 32808 h 2020358"/>
                <a:gd name="connsiteX2" fmla="*/ 11642 w 462492"/>
                <a:gd name="connsiteY2" fmla="*/ 197908 h 2020358"/>
                <a:gd name="connsiteX3" fmla="*/ 17992 w 462492"/>
                <a:gd name="connsiteY3" fmla="*/ 255058 h 2020358"/>
                <a:gd name="connsiteX4" fmla="*/ 5292 w 462492"/>
                <a:gd name="connsiteY4" fmla="*/ 299508 h 2020358"/>
                <a:gd name="connsiteX5" fmla="*/ 49742 w 462492"/>
                <a:gd name="connsiteY5" fmla="*/ 426508 h 2020358"/>
                <a:gd name="connsiteX6" fmla="*/ 37042 w 462492"/>
                <a:gd name="connsiteY6" fmla="*/ 572558 h 2020358"/>
                <a:gd name="connsiteX7" fmla="*/ 68792 w 462492"/>
                <a:gd name="connsiteY7" fmla="*/ 788458 h 2020358"/>
                <a:gd name="connsiteX8" fmla="*/ 119592 w 462492"/>
                <a:gd name="connsiteY8" fmla="*/ 1061508 h 2020358"/>
                <a:gd name="connsiteX9" fmla="*/ 138642 w 462492"/>
                <a:gd name="connsiteY9" fmla="*/ 1334558 h 2020358"/>
                <a:gd name="connsiteX10" fmla="*/ 138642 w 462492"/>
                <a:gd name="connsiteY10" fmla="*/ 1556808 h 2020358"/>
                <a:gd name="connsiteX11" fmla="*/ 100542 w 462492"/>
                <a:gd name="connsiteY11" fmla="*/ 1645708 h 2020358"/>
                <a:gd name="connsiteX12" fmla="*/ 125942 w 462492"/>
                <a:gd name="connsiteY12" fmla="*/ 1721908 h 2020358"/>
                <a:gd name="connsiteX13" fmla="*/ 138642 w 462492"/>
                <a:gd name="connsiteY13" fmla="*/ 1810808 h 2020358"/>
                <a:gd name="connsiteX14" fmla="*/ 119592 w 462492"/>
                <a:gd name="connsiteY14" fmla="*/ 1988608 h 2020358"/>
                <a:gd name="connsiteX15" fmla="*/ 195792 w 462492"/>
                <a:gd name="connsiteY15" fmla="*/ 2001308 h 2020358"/>
                <a:gd name="connsiteX16" fmla="*/ 348192 w 462492"/>
                <a:gd name="connsiteY16" fmla="*/ 1969558 h 2020358"/>
                <a:gd name="connsiteX17" fmla="*/ 424392 w 462492"/>
                <a:gd name="connsiteY17" fmla="*/ 1817158 h 2020358"/>
                <a:gd name="connsiteX18" fmla="*/ 456142 w 462492"/>
                <a:gd name="connsiteY18" fmla="*/ 1690158 h 2020358"/>
                <a:gd name="connsiteX19" fmla="*/ 386292 w 462492"/>
                <a:gd name="connsiteY19" fmla="*/ 1448858 h 2020358"/>
                <a:gd name="connsiteX20" fmla="*/ 360892 w 462492"/>
                <a:gd name="connsiteY20" fmla="*/ 998008 h 2020358"/>
                <a:gd name="connsiteX21" fmla="*/ 386292 w 462492"/>
                <a:gd name="connsiteY21" fmla="*/ 718608 h 2020358"/>
                <a:gd name="connsiteX22" fmla="*/ 424392 w 462492"/>
                <a:gd name="connsiteY22" fmla="*/ 356658 h 2020358"/>
                <a:gd name="connsiteX23" fmla="*/ 437092 w 462492"/>
                <a:gd name="connsiteY23" fmla="*/ 229658 h 2020358"/>
                <a:gd name="connsiteX24" fmla="*/ 411692 w 462492"/>
                <a:gd name="connsiteY24" fmla="*/ 109008 h 2020358"/>
                <a:gd name="connsiteX25" fmla="*/ 373592 w 462492"/>
                <a:gd name="connsiteY25" fmla="*/ 26458 h 2020358"/>
                <a:gd name="connsiteX26" fmla="*/ 202142 w 462492"/>
                <a:gd name="connsiteY26" fmla="*/ 1058 h 20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2492" h="2020358">
                  <a:moveTo>
                    <a:pt x="202142" y="1058"/>
                  </a:moveTo>
                  <a:cubicBezTo>
                    <a:pt x="146050" y="2116"/>
                    <a:pt x="68792" y="0"/>
                    <a:pt x="37042" y="32808"/>
                  </a:cubicBezTo>
                  <a:cubicBezTo>
                    <a:pt x="5292" y="65616"/>
                    <a:pt x="14817" y="160866"/>
                    <a:pt x="11642" y="197908"/>
                  </a:cubicBezTo>
                  <a:cubicBezTo>
                    <a:pt x="8467" y="234950"/>
                    <a:pt x="19050" y="238125"/>
                    <a:pt x="17992" y="255058"/>
                  </a:cubicBezTo>
                  <a:cubicBezTo>
                    <a:pt x="16934" y="271991"/>
                    <a:pt x="0" y="270933"/>
                    <a:pt x="5292" y="299508"/>
                  </a:cubicBezTo>
                  <a:cubicBezTo>
                    <a:pt x="10584" y="328083"/>
                    <a:pt x="44450" y="381000"/>
                    <a:pt x="49742" y="426508"/>
                  </a:cubicBezTo>
                  <a:cubicBezTo>
                    <a:pt x="55034" y="472016"/>
                    <a:pt x="33867" y="512233"/>
                    <a:pt x="37042" y="572558"/>
                  </a:cubicBezTo>
                  <a:cubicBezTo>
                    <a:pt x="40217" y="632883"/>
                    <a:pt x="55034" y="706966"/>
                    <a:pt x="68792" y="788458"/>
                  </a:cubicBezTo>
                  <a:cubicBezTo>
                    <a:pt x="82550" y="869950"/>
                    <a:pt x="107950" y="970491"/>
                    <a:pt x="119592" y="1061508"/>
                  </a:cubicBezTo>
                  <a:cubicBezTo>
                    <a:pt x="131234" y="1152525"/>
                    <a:pt x="135467" y="1252008"/>
                    <a:pt x="138642" y="1334558"/>
                  </a:cubicBezTo>
                  <a:cubicBezTo>
                    <a:pt x="141817" y="1417108"/>
                    <a:pt x="144992" y="1504950"/>
                    <a:pt x="138642" y="1556808"/>
                  </a:cubicBezTo>
                  <a:cubicBezTo>
                    <a:pt x="132292" y="1608666"/>
                    <a:pt x="102659" y="1618191"/>
                    <a:pt x="100542" y="1645708"/>
                  </a:cubicBezTo>
                  <a:cubicBezTo>
                    <a:pt x="98425" y="1673225"/>
                    <a:pt x="119592" y="1694391"/>
                    <a:pt x="125942" y="1721908"/>
                  </a:cubicBezTo>
                  <a:cubicBezTo>
                    <a:pt x="132292" y="1749425"/>
                    <a:pt x="139700" y="1766358"/>
                    <a:pt x="138642" y="1810808"/>
                  </a:cubicBezTo>
                  <a:cubicBezTo>
                    <a:pt x="137584" y="1855258"/>
                    <a:pt x="110067" y="1956858"/>
                    <a:pt x="119592" y="1988608"/>
                  </a:cubicBezTo>
                  <a:cubicBezTo>
                    <a:pt x="129117" y="2020358"/>
                    <a:pt x="157692" y="2004483"/>
                    <a:pt x="195792" y="2001308"/>
                  </a:cubicBezTo>
                  <a:cubicBezTo>
                    <a:pt x="233892" y="1998133"/>
                    <a:pt x="310092" y="2000250"/>
                    <a:pt x="348192" y="1969558"/>
                  </a:cubicBezTo>
                  <a:cubicBezTo>
                    <a:pt x="386292" y="1938866"/>
                    <a:pt x="406400" y="1863725"/>
                    <a:pt x="424392" y="1817158"/>
                  </a:cubicBezTo>
                  <a:cubicBezTo>
                    <a:pt x="442384" y="1770591"/>
                    <a:pt x="462492" y="1751541"/>
                    <a:pt x="456142" y="1690158"/>
                  </a:cubicBezTo>
                  <a:cubicBezTo>
                    <a:pt x="449792" y="1628775"/>
                    <a:pt x="402167" y="1564216"/>
                    <a:pt x="386292" y="1448858"/>
                  </a:cubicBezTo>
                  <a:cubicBezTo>
                    <a:pt x="370417" y="1333500"/>
                    <a:pt x="360892" y="1119716"/>
                    <a:pt x="360892" y="998008"/>
                  </a:cubicBezTo>
                  <a:cubicBezTo>
                    <a:pt x="360892" y="876300"/>
                    <a:pt x="375709" y="825500"/>
                    <a:pt x="386292" y="718608"/>
                  </a:cubicBezTo>
                  <a:cubicBezTo>
                    <a:pt x="396875" y="611716"/>
                    <a:pt x="415925" y="438150"/>
                    <a:pt x="424392" y="356658"/>
                  </a:cubicBezTo>
                  <a:cubicBezTo>
                    <a:pt x="432859" y="275166"/>
                    <a:pt x="439209" y="270933"/>
                    <a:pt x="437092" y="229658"/>
                  </a:cubicBezTo>
                  <a:cubicBezTo>
                    <a:pt x="434975" y="188383"/>
                    <a:pt x="422275" y="142875"/>
                    <a:pt x="411692" y="109008"/>
                  </a:cubicBezTo>
                  <a:cubicBezTo>
                    <a:pt x="401109" y="75141"/>
                    <a:pt x="410634" y="45508"/>
                    <a:pt x="373592" y="26458"/>
                  </a:cubicBezTo>
                  <a:cubicBezTo>
                    <a:pt x="336550" y="7408"/>
                    <a:pt x="258234" y="0"/>
                    <a:pt x="202142" y="1058"/>
                  </a:cubicBezTo>
                  <a:close/>
                </a:path>
              </a:pathLst>
            </a:cu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1268942" y="3382433"/>
              <a:ext cx="665691" cy="1804459"/>
            </a:xfrm>
            <a:custGeom>
              <a:avLst/>
              <a:gdLst>
                <a:gd name="connsiteX0" fmla="*/ 64558 w 665691"/>
                <a:gd name="connsiteY0" fmla="*/ 21167 h 1804459"/>
                <a:gd name="connsiteX1" fmla="*/ 7408 w 665691"/>
                <a:gd name="connsiteY1" fmla="*/ 91017 h 1804459"/>
                <a:gd name="connsiteX2" fmla="*/ 20108 w 665691"/>
                <a:gd name="connsiteY2" fmla="*/ 167217 h 1804459"/>
                <a:gd name="connsiteX3" fmla="*/ 32808 w 665691"/>
                <a:gd name="connsiteY3" fmla="*/ 237067 h 1804459"/>
                <a:gd name="connsiteX4" fmla="*/ 51858 w 665691"/>
                <a:gd name="connsiteY4" fmla="*/ 313267 h 1804459"/>
                <a:gd name="connsiteX5" fmla="*/ 89958 w 665691"/>
                <a:gd name="connsiteY5" fmla="*/ 427567 h 1804459"/>
                <a:gd name="connsiteX6" fmla="*/ 191558 w 665691"/>
                <a:gd name="connsiteY6" fmla="*/ 764117 h 1804459"/>
                <a:gd name="connsiteX7" fmla="*/ 261408 w 665691"/>
                <a:gd name="connsiteY7" fmla="*/ 999067 h 1804459"/>
                <a:gd name="connsiteX8" fmla="*/ 343958 w 665691"/>
                <a:gd name="connsiteY8" fmla="*/ 1316567 h 1804459"/>
                <a:gd name="connsiteX9" fmla="*/ 343958 w 665691"/>
                <a:gd name="connsiteY9" fmla="*/ 1462617 h 1804459"/>
                <a:gd name="connsiteX10" fmla="*/ 337608 w 665691"/>
                <a:gd name="connsiteY10" fmla="*/ 1538817 h 1804459"/>
                <a:gd name="connsiteX11" fmla="*/ 413808 w 665691"/>
                <a:gd name="connsiteY11" fmla="*/ 1621367 h 1804459"/>
                <a:gd name="connsiteX12" fmla="*/ 439208 w 665691"/>
                <a:gd name="connsiteY12" fmla="*/ 1729317 h 1804459"/>
                <a:gd name="connsiteX13" fmla="*/ 483658 w 665691"/>
                <a:gd name="connsiteY13" fmla="*/ 1735667 h 1804459"/>
                <a:gd name="connsiteX14" fmla="*/ 509058 w 665691"/>
                <a:gd name="connsiteY14" fmla="*/ 1792817 h 1804459"/>
                <a:gd name="connsiteX15" fmla="*/ 597958 w 665691"/>
                <a:gd name="connsiteY15" fmla="*/ 1792817 h 1804459"/>
                <a:gd name="connsiteX16" fmla="*/ 642408 w 665691"/>
                <a:gd name="connsiteY16" fmla="*/ 1780117 h 1804459"/>
                <a:gd name="connsiteX17" fmla="*/ 661458 w 665691"/>
                <a:gd name="connsiteY17" fmla="*/ 1646767 h 1804459"/>
                <a:gd name="connsiteX18" fmla="*/ 661458 w 665691"/>
                <a:gd name="connsiteY18" fmla="*/ 1519767 h 1804459"/>
                <a:gd name="connsiteX19" fmla="*/ 636058 w 665691"/>
                <a:gd name="connsiteY19" fmla="*/ 1399117 h 1804459"/>
                <a:gd name="connsiteX20" fmla="*/ 578908 w 665691"/>
                <a:gd name="connsiteY20" fmla="*/ 1329267 h 1804459"/>
                <a:gd name="connsiteX21" fmla="*/ 496358 w 665691"/>
                <a:gd name="connsiteY21" fmla="*/ 1126067 h 1804459"/>
                <a:gd name="connsiteX22" fmla="*/ 458258 w 665691"/>
                <a:gd name="connsiteY22" fmla="*/ 865717 h 1804459"/>
                <a:gd name="connsiteX23" fmla="*/ 407458 w 665691"/>
                <a:gd name="connsiteY23" fmla="*/ 567267 h 1804459"/>
                <a:gd name="connsiteX24" fmla="*/ 388408 w 665691"/>
                <a:gd name="connsiteY24" fmla="*/ 300567 h 1804459"/>
                <a:gd name="connsiteX25" fmla="*/ 388408 w 665691"/>
                <a:gd name="connsiteY25" fmla="*/ 230717 h 1804459"/>
                <a:gd name="connsiteX26" fmla="*/ 388408 w 665691"/>
                <a:gd name="connsiteY26" fmla="*/ 141817 h 1804459"/>
                <a:gd name="connsiteX27" fmla="*/ 312208 w 665691"/>
                <a:gd name="connsiteY27" fmla="*/ 21167 h 1804459"/>
                <a:gd name="connsiteX28" fmla="*/ 185208 w 665691"/>
                <a:gd name="connsiteY28" fmla="*/ 14817 h 1804459"/>
                <a:gd name="connsiteX29" fmla="*/ 115358 w 665691"/>
                <a:gd name="connsiteY29" fmla="*/ 14817 h 1804459"/>
                <a:gd name="connsiteX30" fmla="*/ 64558 w 665691"/>
                <a:gd name="connsiteY30" fmla="*/ 21167 h 180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65691" h="1804459">
                  <a:moveTo>
                    <a:pt x="64558" y="21167"/>
                  </a:moveTo>
                  <a:cubicBezTo>
                    <a:pt x="46566" y="33867"/>
                    <a:pt x="14816" y="66675"/>
                    <a:pt x="7408" y="91017"/>
                  </a:cubicBezTo>
                  <a:cubicBezTo>
                    <a:pt x="0" y="115359"/>
                    <a:pt x="15875" y="142875"/>
                    <a:pt x="20108" y="167217"/>
                  </a:cubicBezTo>
                  <a:cubicBezTo>
                    <a:pt x="24341" y="191559"/>
                    <a:pt x="27516" y="212725"/>
                    <a:pt x="32808" y="237067"/>
                  </a:cubicBezTo>
                  <a:cubicBezTo>
                    <a:pt x="38100" y="261409"/>
                    <a:pt x="42333" y="281517"/>
                    <a:pt x="51858" y="313267"/>
                  </a:cubicBezTo>
                  <a:cubicBezTo>
                    <a:pt x="61383" y="345017"/>
                    <a:pt x="66675" y="352425"/>
                    <a:pt x="89958" y="427567"/>
                  </a:cubicBezTo>
                  <a:cubicBezTo>
                    <a:pt x="113241" y="502709"/>
                    <a:pt x="162983" y="668867"/>
                    <a:pt x="191558" y="764117"/>
                  </a:cubicBezTo>
                  <a:cubicBezTo>
                    <a:pt x="220133" y="859367"/>
                    <a:pt x="236008" y="906992"/>
                    <a:pt x="261408" y="999067"/>
                  </a:cubicBezTo>
                  <a:cubicBezTo>
                    <a:pt x="286808" y="1091142"/>
                    <a:pt x="330200" y="1239309"/>
                    <a:pt x="343958" y="1316567"/>
                  </a:cubicBezTo>
                  <a:cubicBezTo>
                    <a:pt x="357716" y="1393825"/>
                    <a:pt x="345016" y="1425575"/>
                    <a:pt x="343958" y="1462617"/>
                  </a:cubicBezTo>
                  <a:cubicBezTo>
                    <a:pt x="342900" y="1499659"/>
                    <a:pt x="325966" y="1512359"/>
                    <a:pt x="337608" y="1538817"/>
                  </a:cubicBezTo>
                  <a:cubicBezTo>
                    <a:pt x="349250" y="1565275"/>
                    <a:pt x="396875" y="1589617"/>
                    <a:pt x="413808" y="1621367"/>
                  </a:cubicBezTo>
                  <a:cubicBezTo>
                    <a:pt x="430741" y="1653117"/>
                    <a:pt x="427566" y="1710267"/>
                    <a:pt x="439208" y="1729317"/>
                  </a:cubicBezTo>
                  <a:cubicBezTo>
                    <a:pt x="450850" y="1748367"/>
                    <a:pt x="472016" y="1725084"/>
                    <a:pt x="483658" y="1735667"/>
                  </a:cubicBezTo>
                  <a:cubicBezTo>
                    <a:pt x="495300" y="1746250"/>
                    <a:pt x="490008" y="1783292"/>
                    <a:pt x="509058" y="1792817"/>
                  </a:cubicBezTo>
                  <a:cubicBezTo>
                    <a:pt x="528108" y="1802342"/>
                    <a:pt x="575733" y="1794934"/>
                    <a:pt x="597958" y="1792817"/>
                  </a:cubicBezTo>
                  <a:cubicBezTo>
                    <a:pt x="620183" y="1790700"/>
                    <a:pt x="631825" y="1804459"/>
                    <a:pt x="642408" y="1780117"/>
                  </a:cubicBezTo>
                  <a:cubicBezTo>
                    <a:pt x="652991" y="1755775"/>
                    <a:pt x="658283" y="1690159"/>
                    <a:pt x="661458" y="1646767"/>
                  </a:cubicBezTo>
                  <a:cubicBezTo>
                    <a:pt x="664633" y="1603375"/>
                    <a:pt x="665691" y="1561042"/>
                    <a:pt x="661458" y="1519767"/>
                  </a:cubicBezTo>
                  <a:cubicBezTo>
                    <a:pt x="657225" y="1478492"/>
                    <a:pt x="649816" y="1430867"/>
                    <a:pt x="636058" y="1399117"/>
                  </a:cubicBezTo>
                  <a:cubicBezTo>
                    <a:pt x="622300" y="1367367"/>
                    <a:pt x="602191" y="1374775"/>
                    <a:pt x="578908" y="1329267"/>
                  </a:cubicBezTo>
                  <a:cubicBezTo>
                    <a:pt x="555625" y="1283759"/>
                    <a:pt x="516466" y="1203325"/>
                    <a:pt x="496358" y="1126067"/>
                  </a:cubicBezTo>
                  <a:cubicBezTo>
                    <a:pt x="476250" y="1048809"/>
                    <a:pt x="473075" y="958850"/>
                    <a:pt x="458258" y="865717"/>
                  </a:cubicBezTo>
                  <a:cubicBezTo>
                    <a:pt x="443441" y="772584"/>
                    <a:pt x="419100" y="661459"/>
                    <a:pt x="407458" y="567267"/>
                  </a:cubicBezTo>
                  <a:cubicBezTo>
                    <a:pt x="395816" y="473075"/>
                    <a:pt x="391583" y="356659"/>
                    <a:pt x="388408" y="300567"/>
                  </a:cubicBezTo>
                  <a:cubicBezTo>
                    <a:pt x="385233" y="244475"/>
                    <a:pt x="388408" y="230717"/>
                    <a:pt x="388408" y="230717"/>
                  </a:cubicBezTo>
                  <a:cubicBezTo>
                    <a:pt x="388408" y="204259"/>
                    <a:pt x="401108" y="176742"/>
                    <a:pt x="388408" y="141817"/>
                  </a:cubicBezTo>
                  <a:cubicBezTo>
                    <a:pt x="375708" y="106892"/>
                    <a:pt x="346075" y="42334"/>
                    <a:pt x="312208" y="21167"/>
                  </a:cubicBezTo>
                  <a:cubicBezTo>
                    <a:pt x="278341" y="0"/>
                    <a:pt x="218016" y="15875"/>
                    <a:pt x="185208" y="14817"/>
                  </a:cubicBezTo>
                  <a:cubicBezTo>
                    <a:pt x="152400" y="13759"/>
                    <a:pt x="131233" y="12700"/>
                    <a:pt x="115358" y="14817"/>
                  </a:cubicBezTo>
                  <a:cubicBezTo>
                    <a:pt x="99483" y="16934"/>
                    <a:pt x="82550" y="8467"/>
                    <a:pt x="64558" y="21167"/>
                  </a:cubicBezTo>
                  <a:close/>
                </a:path>
              </a:pathLst>
            </a:cu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809625" y="3637492"/>
              <a:ext cx="899583" cy="1667933"/>
            </a:xfrm>
            <a:custGeom>
              <a:avLst/>
              <a:gdLst>
                <a:gd name="connsiteX0" fmla="*/ 15875 w 899583"/>
                <a:gd name="connsiteY0" fmla="*/ 89958 h 1667933"/>
                <a:gd name="connsiteX1" fmla="*/ 3175 w 899583"/>
                <a:gd name="connsiteY1" fmla="*/ 166158 h 1667933"/>
                <a:gd name="connsiteX2" fmla="*/ 34925 w 899583"/>
                <a:gd name="connsiteY2" fmla="*/ 267758 h 1667933"/>
                <a:gd name="connsiteX3" fmla="*/ 73025 w 899583"/>
                <a:gd name="connsiteY3" fmla="*/ 413808 h 1667933"/>
                <a:gd name="connsiteX4" fmla="*/ 307975 w 899583"/>
                <a:gd name="connsiteY4" fmla="*/ 998008 h 1667933"/>
                <a:gd name="connsiteX5" fmla="*/ 415925 w 899583"/>
                <a:gd name="connsiteY5" fmla="*/ 1258358 h 1667933"/>
                <a:gd name="connsiteX6" fmla="*/ 415925 w 899583"/>
                <a:gd name="connsiteY6" fmla="*/ 1340908 h 1667933"/>
                <a:gd name="connsiteX7" fmla="*/ 460375 w 899583"/>
                <a:gd name="connsiteY7" fmla="*/ 1423458 h 1667933"/>
                <a:gd name="connsiteX8" fmla="*/ 473075 w 899583"/>
                <a:gd name="connsiteY8" fmla="*/ 1563158 h 1667933"/>
                <a:gd name="connsiteX9" fmla="*/ 593725 w 899583"/>
                <a:gd name="connsiteY9" fmla="*/ 1633008 h 1667933"/>
                <a:gd name="connsiteX10" fmla="*/ 663575 w 899583"/>
                <a:gd name="connsiteY10" fmla="*/ 1658408 h 1667933"/>
                <a:gd name="connsiteX11" fmla="*/ 784225 w 899583"/>
                <a:gd name="connsiteY11" fmla="*/ 1575858 h 1667933"/>
                <a:gd name="connsiteX12" fmla="*/ 885825 w 899583"/>
                <a:gd name="connsiteY12" fmla="*/ 1493308 h 1667933"/>
                <a:gd name="connsiteX13" fmla="*/ 866775 w 899583"/>
                <a:gd name="connsiteY13" fmla="*/ 1385358 h 1667933"/>
                <a:gd name="connsiteX14" fmla="*/ 790575 w 899583"/>
                <a:gd name="connsiteY14" fmla="*/ 1290108 h 1667933"/>
                <a:gd name="connsiteX15" fmla="*/ 676275 w 899583"/>
                <a:gd name="connsiteY15" fmla="*/ 1188508 h 1667933"/>
                <a:gd name="connsiteX16" fmla="*/ 574675 w 899583"/>
                <a:gd name="connsiteY16" fmla="*/ 1023408 h 1667933"/>
                <a:gd name="connsiteX17" fmla="*/ 517525 w 899583"/>
                <a:gd name="connsiteY17" fmla="*/ 858308 h 1667933"/>
                <a:gd name="connsiteX18" fmla="*/ 441325 w 899583"/>
                <a:gd name="connsiteY18" fmla="*/ 617008 h 1667933"/>
                <a:gd name="connsiteX19" fmla="*/ 396875 w 899583"/>
                <a:gd name="connsiteY19" fmla="*/ 363008 h 1667933"/>
                <a:gd name="connsiteX20" fmla="*/ 371475 w 899583"/>
                <a:gd name="connsiteY20" fmla="*/ 293158 h 1667933"/>
                <a:gd name="connsiteX21" fmla="*/ 384175 w 899583"/>
                <a:gd name="connsiteY21" fmla="*/ 216958 h 1667933"/>
                <a:gd name="connsiteX22" fmla="*/ 358775 w 899583"/>
                <a:gd name="connsiteY22" fmla="*/ 115358 h 1667933"/>
                <a:gd name="connsiteX23" fmla="*/ 263525 w 899583"/>
                <a:gd name="connsiteY23" fmla="*/ 13758 h 1667933"/>
                <a:gd name="connsiteX24" fmla="*/ 161925 w 899583"/>
                <a:gd name="connsiteY24" fmla="*/ 32808 h 1667933"/>
                <a:gd name="connsiteX25" fmla="*/ 92075 w 899583"/>
                <a:gd name="connsiteY25" fmla="*/ 51858 h 1667933"/>
                <a:gd name="connsiteX26" fmla="*/ 15875 w 899583"/>
                <a:gd name="connsiteY26" fmla="*/ 89958 h 166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9583" h="1667933">
                  <a:moveTo>
                    <a:pt x="15875" y="89958"/>
                  </a:moveTo>
                  <a:cubicBezTo>
                    <a:pt x="1058" y="109008"/>
                    <a:pt x="0" y="136525"/>
                    <a:pt x="3175" y="166158"/>
                  </a:cubicBezTo>
                  <a:cubicBezTo>
                    <a:pt x="6350" y="195791"/>
                    <a:pt x="23283" y="226483"/>
                    <a:pt x="34925" y="267758"/>
                  </a:cubicBezTo>
                  <a:cubicBezTo>
                    <a:pt x="46567" y="309033"/>
                    <a:pt x="27517" y="292100"/>
                    <a:pt x="73025" y="413808"/>
                  </a:cubicBezTo>
                  <a:cubicBezTo>
                    <a:pt x="118533" y="535516"/>
                    <a:pt x="250825" y="857250"/>
                    <a:pt x="307975" y="998008"/>
                  </a:cubicBezTo>
                  <a:cubicBezTo>
                    <a:pt x="365125" y="1138766"/>
                    <a:pt x="397933" y="1201208"/>
                    <a:pt x="415925" y="1258358"/>
                  </a:cubicBezTo>
                  <a:cubicBezTo>
                    <a:pt x="433917" y="1315508"/>
                    <a:pt x="408517" y="1313391"/>
                    <a:pt x="415925" y="1340908"/>
                  </a:cubicBezTo>
                  <a:cubicBezTo>
                    <a:pt x="423333" y="1368425"/>
                    <a:pt x="450850" y="1386416"/>
                    <a:pt x="460375" y="1423458"/>
                  </a:cubicBezTo>
                  <a:cubicBezTo>
                    <a:pt x="469900" y="1460500"/>
                    <a:pt x="450850" y="1528233"/>
                    <a:pt x="473075" y="1563158"/>
                  </a:cubicBezTo>
                  <a:cubicBezTo>
                    <a:pt x="495300" y="1598083"/>
                    <a:pt x="561975" y="1617133"/>
                    <a:pt x="593725" y="1633008"/>
                  </a:cubicBezTo>
                  <a:cubicBezTo>
                    <a:pt x="625475" y="1648883"/>
                    <a:pt x="631825" y="1667933"/>
                    <a:pt x="663575" y="1658408"/>
                  </a:cubicBezTo>
                  <a:cubicBezTo>
                    <a:pt x="695325" y="1648883"/>
                    <a:pt x="747183" y="1603375"/>
                    <a:pt x="784225" y="1575858"/>
                  </a:cubicBezTo>
                  <a:cubicBezTo>
                    <a:pt x="821267" y="1548341"/>
                    <a:pt x="872067" y="1525058"/>
                    <a:pt x="885825" y="1493308"/>
                  </a:cubicBezTo>
                  <a:cubicBezTo>
                    <a:pt x="899583" y="1461558"/>
                    <a:pt x="882650" y="1419225"/>
                    <a:pt x="866775" y="1385358"/>
                  </a:cubicBezTo>
                  <a:cubicBezTo>
                    <a:pt x="850900" y="1351491"/>
                    <a:pt x="822325" y="1322916"/>
                    <a:pt x="790575" y="1290108"/>
                  </a:cubicBezTo>
                  <a:cubicBezTo>
                    <a:pt x="758825" y="1257300"/>
                    <a:pt x="712258" y="1232958"/>
                    <a:pt x="676275" y="1188508"/>
                  </a:cubicBezTo>
                  <a:cubicBezTo>
                    <a:pt x="640292" y="1144058"/>
                    <a:pt x="601133" y="1078441"/>
                    <a:pt x="574675" y="1023408"/>
                  </a:cubicBezTo>
                  <a:cubicBezTo>
                    <a:pt x="548217" y="968375"/>
                    <a:pt x="539750" y="926041"/>
                    <a:pt x="517525" y="858308"/>
                  </a:cubicBezTo>
                  <a:cubicBezTo>
                    <a:pt x="495300" y="790575"/>
                    <a:pt x="461433" y="699558"/>
                    <a:pt x="441325" y="617008"/>
                  </a:cubicBezTo>
                  <a:cubicBezTo>
                    <a:pt x="421217" y="534458"/>
                    <a:pt x="408517" y="416983"/>
                    <a:pt x="396875" y="363008"/>
                  </a:cubicBezTo>
                  <a:cubicBezTo>
                    <a:pt x="385233" y="309033"/>
                    <a:pt x="373592" y="317500"/>
                    <a:pt x="371475" y="293158"/>
                  </a:cubicBezTo>
                  <a:cubicBezTo>
                    <a:pt x="369358" y="268816"/>
                    <a:pt x="386292" y="246591"/>
                    <a:pt x="384175" y="216958"/>
                  </a:cubicBezTo>
                  <a:cubicBezTo>
                    <a:pt x="382058" y="187325"/>
                    <a:pt x="378883" y="149225"/>
                    <a:pt x="358775" y="115358"/>
                  </a:cubicBezTo>
                  <a:cubicBezTo>
                    <a:pt x="338667" y="81491"/>
                    <a:pt x="296333" y="27516"/>
                    <a:pt x="263525" y="13758"/>
                  </a:cubicBezTo>
                  <a:cubicBezTo>
                    <a:pt x="230717" y="0"/>
                    <a:pt x="190500" y="26458"/>
                    <a:pt x="161925" y="32808"/>
                  </a:cubicBezTo>
                  <a:cubicBezTo>
                    <a:pt x="133350" y="39158"/>
                    <a:pt x="116417" y="42333"/>
                    <a:pt x="92075" y="51858"/>
                  </a:cubicBezTo>
                  <a:cubicBezTo>
                    <a:pt x="67733" y="61383"/>
                    <a:pt x="30692" y="70908"/>
                    <a:pt x="15875" y="89958"/>
                  </a:cubicBezTo>
                  <a:close/>
                </a:path>
              </a:pathLst>
            </a:custGeom>
            <a:noFill/>
            <a:ln w="412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4267200" y="1828800"/>
            <a:ext cx="4191000" cy="3170099"/>
          </a:xfrm>
          <a:prstGeom prst="rect">
            <a:avLst/>
          </a:prstGeom>
          <a:noFill/>
        </p:spPr>
        <p:txBody>
          <a:bodyPr wrap="square" rtlCol="0">
            <a:spAutoFit/>
          </a:bodyPr>
          <a:lstStyle/>
          <a:p>
            <a:r>
              <a:rPr lang="en-US" sz="2000" dirty="0" smtClean="0"/>
              <a:t>The metacarpals and phalanges have three distinct regions including a </a:t>
            </a:r>
            <a:r>
              <a:rPr lang="en-US" sz="2000" dirty="0" smtClean="0">
                <a:solidFill>
                  <a:srgbClr val="0070C0"/>
                </a:solidFill>
              </a:rPr>
              <a:t>head, shaft, </a:t>
            </a:r>
            <a:r>
              <a:rPr lang="en-US" sz="2000" dirty="0" smtClean="0"/>
              <a:t>and</a:t>
            </a:r>
            <a:r>
              <a:rPr lang="en-US" sz="2000" dirty="0" smtClean="0">
                <a:solidFill>
                  <a:srgbClr val="0070C0"/>
                </a:solidFill>
              </a:rPr>
              <a:t> base </a:t>
            </a:r>
            <a:r>
              <a:rPr lang="en-US" sz="2000" dirty="0" smtClean="0"/>
              <a:t>as distinguished sites. </a:t>
            </a:r>
          </a:p>
          <a:p>
            <a:endParaRPr lang="en-US" sz="2000" dirty="0" smtClean="0"/>
          </a:p>
          <a:p>
            <a:r>
              <a:rPr lang="en-US" sz="2000" dirty="0" smtClean="0"/>
              <a:t>Some of the muscles that attach on these bones include the flexor </a:t>
            </a:r>
            <a:r>
              <a:rPr lang="en-US" sz="2000" dirty="0" err="1" smtClean="0"/>
              <a:t>pollicis</a:t>
            </a:r>
            <a:r>
              <a:rPr lang="en-US" sz="2000" dirty="0" smtClean="0"/>
              <a:t> </a:t>
            </a:r>
            <a:r>
              <a:rPr lang="en-US" sz="2000" dirty="0" err="1" smtClean="0"/>
              <a:t>brevis</a:t>
            </a:r>
            <a:r>
              <a:rPr lang="en-US" sz="2000" dirty="0" smtClean="0"/>
              <a:t>, </a:t>
            </a:r>
            <a:r>
              <a:rPr lang="en-US" sz="2000" dirty="0" err="1" smtClean="0"/>
              <a:t>opponens</a:t>
            </a:r>
            <a:r>
              <a:rPr lang="en-US" sz="2000" dirty="0" smtClean="0"/>
              <a:t> </a:t>
            </a:r>
            <a:r>
              <a:rPr lang="en-US" sz="2000" dirty="0" err="1" smtClean="0"/>
              <a:t>pollicis</a:t>
            </a:r>
            <a:r>
              <a:rPr lang="en-US" sz="2000" dirty="0" smtClean="0"/>
              <a:t>, and </a:t>
            </a:r>
            <a:r>
              <a:rPr lang="en-US" sz="2000" dirty="0" err="1" smtClean="0"/>
              <a:t>oppenens</a:t>
            </a:r>
            <a:r>
              <a:rPr lang="en-US" sz="2000" dirty="0" smtClean="0"/>
              <a:t> </a:t>
            </a:r>
            <a:r>
              <a:rPr lang="en-US" sz="2000" dirty="0" err="1" smtClean="0"/>
              <a:t>digiti</a:t>
            </a:r>
            <a:r>
              <a:rPr lang="en-US" sz="2000" dirty="0" smtClean="0"/>
              <a:t> </a:t>
            </a:r>
            <a:r>
              <a:rPr lang="en-US" sz="2000" dirty="0" err="1" smtClean="0"/>
              <a:t>minimi</a:t>
            </a:r>
            <a:r>
              <a:rPr lang="en-US" sz="2000" dirty="0" smtClean="0"/>
              <a:t> (discussed later).</a:t>
            </a:r>
            <a:endParaRPr lang="en-US" sz="20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Picture 19.png"/>
          <p:cNvPicPr>
            <a:picLocks noChangeAspect="1"/>
          </p:cNvPicPr>
          <p:nvPr/>
        </p:nvPicPr>
        <p:blipFill>
          <a:blip r:embed="rId2"/>
          <a:stretch>
            <a:fillRect/>
          </a:stretch>
        </p:blipFill>
        <p:spPr>
          <a:xfrm>
            <a:off x="-152400" y="380999"/>
            <a:ext cx="4168070" cy="6477001"/>
          </a:xfrm>
          <a:prstGeom prst="rect">
            <a:avLst/>
          </a:prstGeom>
        </p:spPr>
      </p:pic>
      <p:sp>
        <p:nvSpPr>
          <p:cNvPr id="4" name="Title 4"/>
          <p:cNvSpPr txBox="1">
            <a:spLocks/>
          </p:cNvSpPr>
          <p:nvPr/>
        </p:nvSpPr>
        <p:spPr>
          <a:xfrm>
            <a:off x="2514600" y="0"/>
            <a:ext cx="6629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b="1" dirty="0" smtClean="0">
                <a:latin typeface="+mj-lt"/>
                <a:ea typeface="+mj-ea"/>
                <a:cs typeface="+mj-cs"/>
              </a:rPr>
              <a:t>Bones of the Hand: </a:t>
            </a:r>
            <a:r>
              <a:rPr lang="en-US" sz="2800" b="1" dirty="0" err="1" smtClean="0">
                <a:latin typeface="+mj-lt"/>
                <a:ea typeface="+mj-ea"/>
                <a:cs typeface="+mj-cs"/>
              </a:rPr>
              <a:t>Philanges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51" name="Group 50"/>
          <p:cNvGrpSpPr/>
          <p:nvPr/>
        </p:nvGrpSpPr>
        <p:grpSpPr>
          <a:xfrm>
            <a:off x="582083" y="1811867"/>
            <a:ext cx="3185584" cy="2281766"/>
            <a:chOff x="582083" y="1811867"/>
            <a:chExt cx="3185584" cy="2281766"/>
          </a:xfrm>
        </p:grpSpPr>
        <p:sp>
          <p:nvSpPr>
            <p:cNvPr id="5" name="Freeform 4"/>
            <p:cNvSpPr/>
            <p:nvPr/>
          </p:nvSpPr>
          <p:spPr>
            <a:xfrm>
              <a:off x="3255433" y="3146425"/>
              <a:ext cx="512234" cy="947208"/>
            </a:xfrm>
            <a:custGeom>
              <a:avLst/>
              <a:gdLst>
                <a:gd name="connsiteX0" fmla="*/ 205317 w 512234"/>
                <a:gd name="connsiteY0" fmla="*/ 9525 h 947208"/>
                <a:gd name="connsiteX1" fmla="*/ 186267 w 512234"/>
                <a:gd name="connsiteY1" fmla="*/ 73025 h 947208"/>
                <a:gd name="connsiteX2" fmla="*/ 224367 w 512234"/>
                <a:gd name="connsiteY2" fmla="*/ 161925 h 947208"/>
                <a:gd name="connsiteX3" fmla="*/ 230717 w 512234"/>
                <a:gd name="connsiteY3" fmla="*/ 358775 h 947208"/>
                <a:gd name="connsiteX4" fmla="*/ 186267 w 512234"/>
                <a:gd name="connsiteY4" fmla="*/ 555625 h 947208"/>
                <a:gd name="connsiteX5" fmla="*/ 71967 w 512234"/>
                <a:gd name="connsiteY5" fmla="*/ 708025 h 947208"/>
                <a:gd name="connsiteX6" fmla="*/ 2117 w 512234"/>
                <a:gd name="connsiteY6" fmla="*/ 854075 h 947208"/>
                <a:gd name="connsiteX7" fmla="*/ 59267 w 512234"/>
                <a:gd name="connsiteY7" fmla="*/ 885825 h 947208"/>
                <a:gd name="connsiteX8" fmla="*/ 243417 w 512234"/>
                <a:gd name="connsiteY8" fmla="*/ 892175 h 947208"/>
                <a:gd name="connsiteX9" fmla="*/ 383117 w 512234"/>
                <a:gd name="connsiteY9" fmla="*/ 942975 h 947208"/>
                <a:gd name="connsiteX10" fmla="*/ 452967 w 512234"/>
                <a:gd name="connsiteY10" fmla="*/ 866775 h 947208"/>
                <a:gd name="connsiteX11" fmla="*/ 427567 w 512234"/>
                <a:gd name="connsiteY11" fmla="*/ 701675 h 947208"/>
                <a:gd name="connsiteX12" fmla="*/ 427567 w 512234"/>
                <a:gd name="connsiteY12" fmla="*/ 282575 h 947208"/>
                <a:gd name="connsiteX13" fmla="*/ 503767 w 512234"/>
                <a:gd name="connsiteY13" fmla="*/ 123825 h 947208"/>
                <a:gd name="connsiteX14" fmla="*/ 478367 w 512234"/>
                <a:gd name="connsiteY14" fmla="*/ 28575 h 947208"/>
                <a:gd name="connsiteX15" fmla="*/ 364067 w 512234"/>
                <a:gd name="connsiteY15" fmla="*/ 60325 h 947208"/>
                <a:gd name="connsiteX16" fmla="*/ 256117 w 512234"/>
                <a:gd name="connsiteY16" fmla="*/ 15875 h 947208"/>
                <a:gd name="connsiteX17" fmla="*/ 205317 w 512234"/>
                <a:gd name="connsiteY17" fmla="*/ 9525 h 94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2234" h="947208">
                  <a:moveTo>
                    <a:pt x="205317" y="9525"/>
                  </a:moveTo>
                  <a:cubicBezTo>
                    <a:pt x="193675" y="19050"/>
                    <a:pt x="183092" y="47625"/>
                    <a:pt x="186267" y="73025"/>
                  </a:cubicBezTo>
                  <a:cubicBezTo>
                    <a:pt x="189442" y="98425"/>
                    <a:pt x="216959" y="114300"/>
                    <a:pt x="224367" y="161925"/>
                  </a:cubicBezTo>
                  <a:cubicBezTo>
                    <a:pt x="231775" y="209550"/>
                    <a:pt x="237067" y="293158"/>
                    <a:pt x="230717" y="358775"/>
                  </a:cubicBezTo>
                  <a:cubicBezTo>
                    <a:pt x="224367" y="424392"/>
                    <a:pt x="212725" y="497417"/>
                    <a:pt x="186267" y="555625"/>
                  </a:cubicBezTo>
                  <a:cubicBezTo>
                    <a:pt x="159809" y="613833"/>
                    <a:pt x="102659" y="658283"/>
                    <a:pt x="71967" y="708025"/>
                  </a:cubicBezTo>
                  <a:cubicBezTo>
                    <a:pt x="41275" y="757767"/>
                    <a:pt x="4234" y="824442"/>
                    <a:pt x="2117" y="854075"/>
                  </a:cubicBezTo>
                  <a:cubicBezTo>
                    <a:pt x="0" y="883708"/>
                    <a:pt x="19050" y="879475"/>
                    <a:pt x="59267" y="885825"/>
                  </a:cubicBezTo>
                  <a:cubicBezTo>
                    <a:pt x="99484" y="892175"/>
                    <a:pt x="189442" y="882650"/>
                    <a:pt x="243417" y="892175"/>
                  </a:cubicBezTo>
                  <a:cubicBezTo>
                    <a:pt x="297392" y="901700"/>
                    <a:pt x="348192" y="947208"/>
                    <a:pt x="383117" y="942975"/>
                  </a:cubicBezTo>
                  <a:cubicBezTo>
                    <a:pt x="418042" y="938742"/>
                    <a:pt x="445559" y="906992"/>
                    <a:pt x="452967" y="866775"/>
                  </a:cubicBezTo>
                  <a:cubicBezTo>
                    <a:pt x="460375" y="826558"/>
                    <a:pt x="431800" y="799042"/>
                    <a:pt x="427567" y="701675"/>
                  </a:cubicBezTo>
                  <a:cubicBezTo>
                    <a:pt x="423334" y="604308"/>
                    <a:pt x="414867" y="378883"/>
                    <a:pt x="427567" y="282575"/>
                  </a:cubicBezTo>
                  <a:cubicBezTo>
                    <a:pt x="440267" y="186267"/>
                    <a:pt x="495300" y="166158"/>
                    <a:pt x="503767" y="123825"/>
                  </a:cubicBezTo>
                  <a:cubicBezTo>
                    <a:pt x="512234" y="81492"/>
                    <a:pt x="501650" y="39158"/>
                    <a:pt x="478367" y="28575"/>
                  </a:cubicBezTo>
                  <a:cubicBezTo>
                    <a:pt x="455084" y="17992"/>
                    <a:pt x="401109" y="62442"/>
                    <a:pt x="364067" y="60325"/>
                  </a:cubicBezTo>
                  <a:cubicBezTo>
                    <a:pt x="327025" y="58208"/>
                    <a:pt x="282575" y="23283"/>
                    <a:pt x="256117" y="15875"/>
                  </a:cubicBezTo>
                  <a:cubicBezTo>
                    <a:pt x="229659" y="8467"/>
                    <a:pt x="216959" y="0"/>
                    <a:pt x="205317" y="9525"/>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2362200" y="1846792"/>
              <a:ext cx="488950" cy="1240366"/>
            </a:xfrm>
            <a:custGeom>
              <a:avLst/>
              <a:gdLst>
                <a:gd name="connsiteX0" fmla="*/ 171450 w 488950"/>
                <a:gd name="connsiteY0" fmla="*/ 7408 h 1240366"/>
                <a:gd name="connsiteX1" fmla="*/ 127000 w 488950"/>
                <a:gd name="connsiteY1" fmla="*/ 58208 h 1240366"/>
                <a:gd name="connsiteX2" fmla="*/ 127000 w 488950"/>
                <a:gd name="connsiteY2" fmla="*/ 191558 h 1240366"/>
                <a:gd name="connsiteX3" fmla="*/ 127000 w 488950"/>
                <a:gd name="connsiteY3" fmla="*/ 369358 h 1240366"/>
                <a:gd name="connsiteX4" fmla="*/ 107950 w 488950"/>
                <a:gd name="connsiteY4" fmla="*/ 718608 h 1240366"/>
                <a:gd name="connsiteX5" fmla="*/ 44450 w 488950"/>
                <a:gd name="connsiteY5" fmla="*/ 959908 h 1240366"/>
                <a:gd name="connsiteX6" fmla="*/ 0 w 488950"/>
                <a:gd name="connsiteY6" fmla="*/ 1080558 h 1240366"/>
                <a:gd name="connsiteX7" fmla="*/ 44450 w 488950"/>
                <a:gd name="connsiteY7" fmla="*/ 1201208 h 1240366"/>
                <a:gd name="connsiteX8" fmla="*/ 69850 w 488950"/>
                <a:gd name="connsiteY8" fmla="*/ 1163108 h 1240366"/>
                <a:gd name="connsiteX9" fmla="*/ 184150 w 488950"/>
                <a:gd name="connsiteY9" fmla="*/ 1150408 h 1240366"/>
                <a:gd name="connsiteX10" fmla="*/ 355600 w 488950"/>
                <a:gd name="connsiteY10" fmla="*/ 1182158 h 1240366"/>
                <a:gd name="connsiteX11" fmla="*/ 425450 w 488950"/>
                <a:gd name="connsiteY11" fmla="*/ 1239308 h 1240366"/>
                <a:gd name="connsiteX12" fmla="*/ 476250 w 488950"/>
                <a:gd name="connsiteY12" fmla="*/ 1175808 h 1240366"/>
                <a:gd name="connsiteX13" fmla="*/ 482600 w 488950"/>
                <a:gd name="connsiteY13" fmla="*/ 1048808 h 1240366"/>
                <a:gd name="connsiteX14" fmla="*/ 438150 w 488950"/>
                <a:gd name="connsiteY14" fmla="*/ 813858 h 1240366"/>
                <a:gd name="connsiteX15" fmla="*/ 425450 w 488950"/>
                <a:gd name="connsiteY15" fmla="*/ 559858 h 1240366"/>
                <a:gd name="connsiteX16" fmla="*/ 419100 w 488950"/>
                <a:gd name="connsiteY16" fmla="*/ 331258 h 1240366"/>
                <a:gd name="connsiteX17" fmla="*/ 438150 w 488950"/>
                <a:gd name="connsiteY17" fmla="*/ 204258 h 1240366"/>
                <a:gd name="connsiteX18" fmla="*/ 444500 w 488950"/>
                <a:gd name="connsiteY18" fmla="*/ 83608 h 1240366"/>
                <a:gd name="connsiteX19" fmla="*/ 419100 w 488950"/>
                <a:gd name="connsiteY19" fmla="*/ 13758 h 1240366"/>
                <a:gd name="connsiteX20" fmla="*/ 336550 w 488950"/>
                <a:gd name="connsiteY20" fmla="*/ 39158 h 1240366"/>
                <a:gd name="connsiteX21" fmla="*/ 254000 w 488950"/>
                <a:gd name="connsiteY21" fmla="*/ 13758 h 1240366"/>
                <a:gd name="connsiteX22" fmla="*/ 171450 w 488950"/>
                <a:gd name="connsiteY22" fmla="*/ 7408 h 124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8950" h="1240366">
                  <a:moveTo>
                    <a:pt x="171450" y="7408"/>
                  </a:moveTo>
                  <a:cubicBezTo>
                    <a:pt x="150283" y="14816"/>
                    <a:pt x="134408" y="27516"/>
                    <a:pt x="127000" y="58208"/>
                  </a:cubicBezTo>
                  <a:cubicBezTo>
                    <a:pt x="119592" y="88900"/>
                    <a:pt x="127000" y="191558"/>
                    <a:pt x="127000" y="191558"/>
                  </a:cubicBezTo>
                  <a:cubicBezTo>
                    <a:pt x="127000" y="243416"/>
                    <a:pt x="130175" y="281516"/>
                    <a:pt x="127000" y="369358"/>
                  </a:cubicBezTo>
                  <a:cubicBezTo>
                    <a:pt x="123825" y="457200"/>
                    <a:pt x="121708" y="620183"/>
                    <a:pt x="107950" y="718608"/>
                  </a:cubicBezTo>
                  <a:cubicBezTo>
                    <a:pt x="94192" y="817033"/>
                    <a:pt x="62442" y="899583"/>
                    <a:pt x="44450" y="959908"/>
                  </a:cubicBezTo>
                  <a:cubicBezTo>
                    <a:pt x="26458" y="1020233"/>
                    <a:pt x="0" y="1040341"/>
                    <a:pt x="0" y="1080558"/>
                  </a:cubicBezTo>
                  <a:cubicBezTo>
                    <a:pt x="0" y="1120775"/>
                    <a:pt x="32808" y="1187450"/>
                    <a:pt x="44450" y="1201208"/>
                  </a:cubicBezTo>
                  <a:cubicBezTo>
                    <a:pt x="56092" y="1214966"/>
                    <a:pt x="46567" y="1171575"/>
                    <a:pt x="69850" y="1163108"/>
                  </a:cubicBezTo>
                  <a:cubicBezTo>
                    <a:pt x="93133" y="1154641"/>
                    <a:pt x="136525" y="1147233"/>
                    <a:pt x="184150" y="1150408"/>
                  </a:cubicBezTo>
                  <a:cubicBezTo>
                    <a:pt x="231775" y="1153583"/>
                    <a:pt x="315383" y="1167341"/>
                    <a:pt x="355600" y="1182158"/>
                  </a:cubicBezTo>
                  <a:cubicBezTo>
                    <a:pt x="395817" y="1196975"/>
                    <a:pt x="405342" y="1240366"/>
                    <a:pt x="425450" y="1239308"/>
                  </a:cubicBezTo>
                  <a:cubicBezTo>
                    <a:pt x="445558" y="1238250"/>
                    <a:pt x="466725" y="1207558"/>
                    <a:pt x="476250" y="1175808"/>
                  </a:cubicBezTo>
                  <a:cubicBezTo>
                    <a:pt x="485775" y="1144058"/>
                    <a:pt x="488950" y="1109133"/>
                    <a:pt x="482600" y="1048808"/>
                  </a:cubicBezTo>
                  <a:cubicBezTo>
                    <a:pt x="476250" y="988483"/>
                    <a:pt x="447675" y="895350"/>
                    <a:pt x="438150" y="813858"/>
                  </a:cubicBezTo>
                  <a:cubicBezTo>
                    <a:pt x="428625" y="732366"/>
                    <a:pt x="428625" y="640291"/>
                    <a:pt x="425450" y="559858"/>
                  </a:cubicBezTo>
                  <a:cubicBezTo>
                    <a:pt x="422275" y="479425"/>
                    <a:pt x="416983" y="390525"/>
                    <a:pt x="419100" y="331258"/>
                  </a:cubicBezTo>
                  <a:cubicBezTo>
                    <a:pt x="421217" y="271991"/>
                    <a:pt x="433917" y="245533"/>
                    <a:pt x="438150" y="204258"/>
                  </a:cubicBezTo>
                  <a:cubicBezTo>
                    <a:pt x="442383" y="162983"/>
                    <a:pt x="447675" y="115358"/>
                    <a:pt x="444500" y="83608"/>
                  </a:cubicBezTo>
                  <a:cubicBezTo>
                    <a:pt x="441325" y="51858"/>
                    <a:pt x="437092" y="21166"/>
                    <a:pt x="419100" y="13758"/>
                  </a:cubicBezTo>
                  <a:cubicBezTo>
                    <a:pt x="401108" y="6350"/>
                    <a:pt x="364067" y="39158"/>
                    <a:pt x="336550" y="39158"/>
                  </a:cubicBezTo>
                  <a:cubicBezTo>
                    <a:pt x="309033" y="39158"/>
                    <a:pt x="282575" y="21166"/>
                    <a:pt x="254000" y="13758"/>
                  </a:cubicBezTo>
                  <a:cubicBezTo>
                    <a:pt x="225425" y="6350"/>
                    <a:pt x="192617" y="0"/>
                    <a:pt x="171450" y="7408"/>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1731433" y="1811867"/>
              <a:ext cx="546100" cy="1382183"/>
            </a:xfrm>
            <a:custGeom>
              <a:avLst/>
              <a:gdLst>
                <a:gd name="connsiteX0" fmla="*/ 33867 w 546100"/>
                <a:gd name="connsiteY0" fmla="*/ 42333 h 1382183"/>
                <a:gd name="connsiteX1" fmla="*/ 21167 w 546100"/>
                <a:gd name="connsiteY1" fmla="*/ 201083 h 1382183"/>
                <a:gd name="connsiteX2" fmla="*/ 65617 w 546100"/>
                <a:gd name="connsiteY2" fmla="*/ 372533 h 1382183"/>
                <a:gd name="connsiteX3" fmla="*/ 110067 w 546100"/>
                <a:gd name="connsiteY3" fmla="*/ 766233 h 1382183"/>
                <a:gd name="connsiteX4" fmla="*/ 103717 w 546100"/>
                <a:gd name="connsiteY4" fmla="*/ 1039283 h 1382183"/>
                <a:gd name="connsiteX5" fmla="*/ 103717 w 546100"/>
                <a:gd name="connsiteY5" fmla="*/ 1039283 h 1382183"/>
                <a:gd name="connsiteX6" fmla="*/ 59267 w 546100"/>
                <a:gd name="connsiteY6" fmla="*/ 1210733 h 1382183"/>
                <a:gd name="connsiteX7" fmla="*/ 84667 w 546100"/>
                <a:gd name="connsiteY7" fmla="*/ 1356783 h 1382183"/>
                <a:gd name="connsiteX8" fmla="*/ 122767 w 546100"/>
                <a:gd name="connsiteY8" fmla="*/ 1363133 h 1382183"/>
                <a:gd name="connsiteX9" fmla="*/ 230717 w 546100"/>
                <a:gd name="connsiteY9" fmla="*/ 1325033 h 1382183"/>
                <a:gd name="connsiteX10" fmla="*/ 484717 w 546100"/>
                <a:gd name="connsiteY10" fmla="*/ 1356783 h 1382183"/>
                <a:gd name="connsiteX11" fmla="*/ 541867 w 546100"/>
                <a:gd name="connsiteY11" fmla="*/ 1267883 h 1382183"/>
                <a:gd name="connsiteX12" fmla="*/ 510117 w 546100"/>
                <a:gd name="connsiteY12" fmla="*/ 1166283 h 1382183"/>
                <a:gd name="connsiteX13" fmla="*/ 446617 w 546100"/>
                <a:gd name="connsiteY13" fmla="*/ 1013883 h 1382183"/>
                <a:gd name="connsiteX14" fmla="*/ 408517 w 546100"/>
                <a:gd name="connsiteY14" fmla="*/ 817033 h 1382183"/>
                <a:gd name="connsiteX15" fmla="*/ 395817 w 546100"/>
                <a:gd name="connsiteY15" fmla="*/ 543983 h 1382183"/>
                <a:gd name="connsiteX16" fmla="*/ 376767 w 546100"/>
                <a:gd name="connsiteY16" fmla="*/ 359833 h 1382183"/>
                <a:gd name="connsiteX17" fmla="*/ 376767 w 546100"/>
                <a:gd name="connsiteY17" fmla="*/ 194733 h 1382183"/>
                <a:gd name="connsiteX18" fmla="*/ 345017 w 546100"/>
                <a:gd name="connsiteY18" fmla="*/ 67733 h 1382183"/>
                <a:gd name="connsiteX19" fmla="*/ 306917 w 546100"/>
                <a:gd name="connsiteY19" fmla="*/ 4233 h 1382183"/>
                <a:gd name="connsiteX20" fmla="*/ 224367 w 546100"/>
                <a:gd name="connsiteY20" fmla="*/ 42333 h 1382183"/>
                <a:gd name="connsiteX21" fmla="*/ 33867 w 546100"/>
                <a:gd name="connsiteY21" fmla="*/ 42333 h 138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6100" h="1382183">
                  <a:moveTo>
                    <a:pt x="33867" y="42333"/>
                  </a:moveTo>
                  <a:cubicBezTo>
                    <a:pt x="0" y="68791"/>
                    <a:pt x="15875" y="146050"/>
                    <a:pt x="21167" y="201083"/>
                  </a:cubicBezTo>
                  <a:cubicBezTo>
                    <a:pt x="26459" y="256116"/>
                    <a:pt x="50800" y="278341"/>
                    <a:pt x="65617" y="372533"/>
                  </a:cubicBezTo>
                  <a:cubicBezTo>
                    <a:pt x="80434" y="466725"/>
                    <a:pt x="103717" y="655108"/>
                    <a:pt x="110067" y="766233"/>
                  </a:cubicBezTo>
                  <a:cubicBezTo>
                    <a:pt x="116417" y="877358"/>
                    <a:pt x="103717" y="1039283"/>
                    <a:pt x="103717" y="1039283"/>
                  </a:cubicBezTo>
                  <a:lnTo>
                    <a:pt x="103717" y="1039283"/>
                  </a:lnTo>
                  <a:cubicBezTo>
                    <a:pt x="96309" y="1067858"/>
                    <a:pt x="62442" y="1157816"/>
                    <a:pt x="59267" y="1210733"/>
                  </a:cubicBezTo>
                  <a:cubicBezTo>
                    <a:pt x="56092" y="1263650"/>
                    <a:pt x="74084" y="1331383"/>
                    <a:pt x="84667" y="1356783"/>
                  </a:cubicBezTo>
                  <a:cubicBezTo>
                    <a:pt x="95250" y="1382183"/>
                    <a:pt x="98425" y="1368425"/>
                    <a:pt x="122767" y="1363133"/>
                  </a:cubicBezTo>
                  <a:cubicBezTo>
                    <a:pt x="147109" y="1357841"/>
                    <a:pt x="170392" y="1326091"/>
                    <a:pt x="230717" y="1325033"/>
                  </a:cubicBezTo>
                  <a:cubicBezTo>
                    <a:pt x="291042" y="1323975"/>
                    <a:pt x="432859" y="1366308"/>
                    <a:pt x="484717" y="1356783"/>
                  </a:cubicBezTo>
                  <a:cubicBezTo>
                    <a:pt x="536575" y="1347258"/>
                    <a:pt x="537634" y="1299633"/>
                    <a:pt x="541867" y="1267883"/>
                  </a:cubicBezTo>
                  <a:cubicBezTo>
                    <a:pt x="546100" y="1236133"/>
                    <a:pt x="525992" y="1208616"/>
                    <a:pt x="510117" y="1166283"/>
                  </a:cubicBezTo>
                  <a:cubicBezTo>
                    <a:pt x="494242" y="1123950"/>
                    <a:pt x="463550" y="1072091"/>
                    <a:pt x="446617" y="1013883"/>
                  </a:cubicBezTo>
                  <a:cubicBezTo>
                    <a:pt x="429684" y="955675"/>
                    <a:pt x="416984" y="895350"/>
                    <a:pt x="408517" y="817033"/>
                  </a:cubicBezTo>
                  <a:cubicBezTo>
                    <a:pt x="400050" y="738716"/>
                    <a:pt x="401109" y="620183"/>
                    <a:pt x="395817" y="543983"/>
                  </a:cubicBezTo>
                  <a:cubicBezTo>
                    <a:pt x="390525" y="467783"/>
                    <a:pt x="379942" y="418041"/>
                    <a:pt x="376767" y="359833"/>
                  </a:cubicBezTo>
                  <a:cubicBezTo>
                    <a:pt x="373592" y="301625"/>
                    <a:pt x="382059" y="243416"/>
                    <a:pt x="376767" y="194733"/>
                  </a:cubicBezTo>
                  <a:cubicBezTo>
                    <a:pt x="371475" y="146050"/>
                    <a:pt x="356659" y="99483"/>
                    <a:pt x="345017" y="67733"/>
                  </a:cubicBezTo>
                  <a:cubicBezTo>
                    <a:pt x="333375" y="35983"/>
                    <a:pt x="327025" y="8466"/>
                    <a:pt x="306917" y="4233"/>
                  </a:cubicBezTo>
                  <a:cubicBezTo>
                    <a:pt x="286809" y="0"/>
                    <a:pt x="262467" y="39158"/>
                    <a:pt x="224367" y="42333"/>
                  </a:cubicBezTo>
                  <a:cubicBezTo>
                    <a:pt x="186267" y="45508"/>
                    <a:pt x="67734" y="15875"/>
                    <a:pt x="33867" y="42333"/>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1156758" y="2152650"/>
              <a:ext cx="497417" cy="1256242"/>
            </a:xfrm>
            <a:custGeom>
              <a:avLst/>
              <a:gdLst>
                <a:gd name="connsiteX0" fmla="*/ 17992 w 497417"/>
                <a:gd name="connsiteY0" fmla="*/ 57150 h 1256242"/>
                <a:gd name="connsiteX1" fmla="*/ 5292 w 497417"/>
                <a:gd name="connsiteY1" fmla="*/ 120650 h 1256242"/>
                <a:gd name="connsiteX2" fmla="*/ 37042 w 497417"/>
                <a:gd name="connsiteY2" fmla="*/ 228600 h 1256242"/>
                <a:gd name="connsiteX3" fmla="*/ 94192 w 497417"/>
                <a:gd name="connsiteY3" fmla="*/ 635000 h 1256242"/>
                <a:gd name="connsiteX4" fmla="*/ 125942 w 497417"/>
                <a:gd name="connsiteY4" fmla="*/ 958850 h 1256242"/>
                <a:gd name="connsiteX5" fmla="*/ 100542 w 497417"/>
                <a:gd name="connsiteY5" fmla="*/ 1130300 h 1256242"/>
                <a:gd name="connsiteX6" fmla="*/ 119592 w 497417"/>
                <a:gd name="connsiteY6" fmla="*/ 1238250 h 1256242"/>
                <a:gd name="connsiteX7" fmla="*/ 189442 w 497417"/>
                <a:gd name="connsiteY7" fmla="*/ 1238250 h 1256242"/>
                <a:gd name="connsiteX8" fmla="*/ 322792 w 497417"/>
                <a:gd name="connsiteY8" fmla="*/ 1219200 h 1256242"/>
                <a:gd name="connsiteX9" fmla="*/ 468842 w 497417"/>
                <a:gd name="connsiteY9" fmla="*/ 1225550 h 1256242"/>
                <a:gd name="connsiteX10" fmla="*/ 487892 w 497417"/>
                <a:gd name="connsiteY10" fmla="*/ 1092200 h 1256242"/>
                <a:gd name="connsiteX11" fmla="*/ 411692 w 497417"/>
                <a:gd name="connsiteY11" fmla="*/ 882650 h 1256242"/>
                <a:gd name="connsiteX12" fmla="*/ 360892 w 497417"/>
                <a:gd name="connsiteY12" fmla="*/ 571500 h 1256242"/>
                <a:gd name="connsiteX13" fmla="*/ 329142 w 497417"/>
                <a:gd name="connsiteY13" fmla="*/ 222250 h 1256242"/>
                <a:gd name="connsiteX14" fmla="*/ 303742 w 497417"/>
                <a:gd name="connsiteY14" fmla="*/ 31750 h 1256242"/>
                <a:gd name="connsiteX15" fmla="*/ 233892 w 497417"/>
                <a:gd name="connsiteY15" fmla="*/ 31750 h 1256242"/>
                <a:gd name="connsiteX16" fmla="*/ 113242 w 497417"/>
                <a:gd name="connsiteY16" fmla="*/ 50800 h 1256242"/>
                <a:gd name="connsiteX17" fmla="*/ 17992 w 497417"/>
                <a:gd name="connsiteY17" fmla="*/ 57150 h 125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7417" h="1256242">
                  <a:moveTo>
                    <a:pt x="17992" y="57150"/>
                  </a:moveTo>
                  <a:cubicBezTo>
                    <a:pt x="0" y="68792"/>
                    <a:pt x="2117" y="92075"/>
                    <a:pt x="5292" y="120650"/>
                  </a:cubicBezTo>
                  <a:cubicBezTo>
                    <a:pt x="8467" y="149225"/>
                    <a:pt x="22225" y="142875"/>
                    <a:pt x="37042" y="228600"/>
                  </a:cubicBezTo>
                  <a:cubicBezTo>
                    <a:pt x="51859" y="314325"/>
                    <a:pt x="79375" y="513292"/>
                    <a:pt x="94192" y="635000"/>
                  </a:cubicBezTo>
                  <a:cubicBezTo>
                    <a:pt x="109009" y="756708"/>
                    <a:pt x="124884" y="876300"/>
                    <a:pt x="125942" y="958850"/>
                  </a:cubicBezTo>
                  <a:cubicBezTo>
                    <a:pt x="127000" y="1041400"/>
                    <a:pt x="101600" y="1083733"/>
                    <a:pt x="100542" y="1130300"/>
                  </a:cubicBezTo>
                  <a:cubicBezTo>
                    <a:pt x="99484" y="1176867"/>
                    <a:pt x="104775" y="1220258"/>
                    <a:pt x="119592" y="1238250"/>
                  </a:cubicBezTo>
                  <a:cubicBezTo>
                    <a:pt x="134409" y="1256242"/>
                    <a:pt x="155575" y="1241425"/>
                    <a:pt x="189442" y="1238250"/>
                  </a:cubicBezTo>
                  <a:cubicBezTo>
                    <a:pt x="223309" y="1235075"/>
                    <a:pt x="276225" y="1221317"/>
                    <a:pt x="322792" y="1219200"/>
                  </a:cubicBezTo>
                  <a:cubicBezTo>
                    <a:pt x="369359" y="1217083"/>
                    <a:pt x="441325" y="1246717"/>
                    <a:pt x="468842" y="1225550"/>
                  </a:cubicBezTo>
                  <a:cubicBezTo>
                    <a:pt x="496359" y="1204383"/>
                    <a:pt x="497417" y="1149350"/>
                    <a:pt x="487892" y="1092200"/>
                  </a:cubicBezTo>
                  <a:cubicBezTo>
                    <a:pt x="478367" y="1035050"/>
                    <a:pt x="432859" y="969433"/>
                    <a:pt x="411692" y="882650"/>
                  </a:cubicBezTo>
                  <a:cubicBezTo>
                    <a:pt x="390525" y="795867"/>
                    <a:pt x="374650" y="681567"/>
                    <a:pt x="360892" y="571500"/>
                  </a:cubicBezTo>
                  <a:cubicBezTo>
                    <a:pt x="347134" y="461433"/>
                    <a:pt x="338667" y="312208"/>
                    <a:pt x="329142" y="222250"/>
                  </a:cubicBezTo>
                  <a:cubicBezTo>
                    <a:pt x="319617" y="132292"/>
                    <a:pt x="319617" y="63500"/>
                    <a:pt x="303742" y="31750"/>
                  </a:cubicBezTo>
                  <a:cubicBezTo>
                    <a:pt x="287867" y="0"/>
                    <a:pt x="265642" y="28575"/>
                    <a:pt x="233892" y="31750"/>
                  </a:cubicBezTo>
                  <a:cubicBezTo>
                    <a:pt x="202142" y="34925"/>
                    <a:pt x="148167" y="46567"/>
                    <a:pt x="113242" y="50800"/>
                  </a:cubicBezTo>
                  <a:cubicBezTo>
                    <a:pt x="78317" y="55033"/>
                    <a:pt x="35984" y="45508"/>
                    <a:pt x="17992" y="57150"/>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582083" y="2644775"/>
              <a:ext cx="583142" cy="1080558"/>
            </a:xfrm>
            <a:custGeom>
              <a:avLst/>
              <a:gdLst>
                <a:gd name="connsiteX0" fmla="*/ 14817 w 583142"/>
                <a:gd name="connsiteY0" fmla="*/ 73025 h 1080558"/>
                <a:gd name="connsiteX1" fmla="*/ 14817 w 583142"/>
                <a:gd name="connsiteY1" fmla="*/ 180975 h 1080558"/>
                <a:gd name="connsiteX2" fmla="*/ 52917 w 583142"/>
                <a:gd name="connsiteY2" fmla="*/ 288925 h 1080558"/>
                <a:gd name="connsiteX3" fmla="*/ 154517 w 583142"/>
                <a:gd name="connsiteY3" fmla="*/ 663575 h 1080558"/>
                <a:gd name="connsiteX4" fmla="*/ 167217 w 583142"/>
                <a:gd name="connsiteY4" fmla="*/ 866775 h 1080558"/>
                <a:gd name="connsiteX5" fmla="*/ 160867 w 583142"/>
                <a:gd name="connsiteY5" fmla="*/ 1000125 h 1080558"/>
                <a:gd name="connsiteX6" fmla="*/ 224367 w 583142"/>
                <a:gd name="connsiteY6" fmla="*/ 1076325 h 1080558"/>
                <a:gd name="connsiteX7" fmla="*/ 338667 w 583142"/>
                <a:gd name="connsiteY7" fmla="*/ 1025525 h 1080558"/>
                <a:gd name="connsiteX8" fmla="*/ 548217 w 583142"/>
                <a:gd name="connsiteY8" fmla="*/ 981075 h 1080558"/>
                <a:gd name="connsiteX9" fmla="*/ 548217 w 583142"/>
                <a:gd name="connsiteY9" fmla="*/ 898525 h 1080558"/>
                <a:gd name="connsiteX10" fmla="*/ 484717 w 583142"/>
                <a:gd name="connsiteY10" fmla="*/ 771525 h 1080558"/>
                <a:gd name="connsiteX11" fmla="*/ 376767 w 583142"/>
                <a:gd name="connsiteY11" fmla="*/ 549275 h 1080558"/>
                <a:gd name="connsiteX12" fmla="*/ 300567 w 583142"/>
                <a:gd name="connsiteY12" fmla="*/ 282575 h 1080558"/>
                <a:gd name="connsiteX13" fmla="*/ 294217 w 583142"/>
                <a:gd name="connsiteY13" fmla="*/ 149225 h 1080558"/>
                <a:gd name="connsiteX14" fmla="*/ 224367 w 583142"/>
                <a:gd name="connsiteY14" fmla="*/ 22225 h 1080558"/>
                <a:gd name="connsiteX15" fmla="*/ 186267 w 583142"/>
                <a:gd name="connsiteY15" fmla="*/ 15875 h 1080558"/>
                <a:gd name="connsiteX16" fmla="*/ 103717 w 583142"/>
                <a:gd name="connsiteY16" fmla="*/ 66675 h 1080558"/>
                <a:gd name="connsiteX17" fmla="*/ 14817 w 583142"/>
                <a:gd name="connsiteY17" fmla="*/ 73025 h 108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3142" h="1080558">
                  <a:moveTo>
                    <a:pt x="14817" y="73025"/>
                  </a:moveTo>
                  <a:cubicBezTo>
                    <a:pt x="0" y="92075"/>
                    <a:pt x="8467" y="144992"/>
                    <a:pt x="14817" y="180975"/>
                  </a:cubicBezTo>
                  <a:cubicBezTo>
                    <a:pt x="21167" y="216958"/>
                    <a:pt x="29634" y="208492"/>
                    <a:pt x="52917" y="288925"/>
                  </a:cubicBezTo>
                  <a:cubicBezTo>
                    <a:pt x="76200" y="369358"/>
                    <a:pt x="135467" y="567267"/>
                    <a:pt x="154517" y="663575"/>
                  </a:cubicBezTo>
                  <a:cubicBezTo>
                    <a:pt x="173567" y="759883"/>
                    <a:pt x="166159" y="810683"/>
                    <a:pt x="167217" y="866775"/>
                  </a:cubicBezTo>
                  <a:cubicBezTo>
                    <a:pt x="168275" y="922867"/>
                    <a:pt x="151342" y="965200"/>
                    <a:pt x="160867" y="1000125"/>
                  </a:cubicBezTo>
                  <a:cubicBezTo>
                    <a:pt x="170392" y="1035050"/>
                    <a:pt x="194734" y="1072092"/>
                    <a:pt x="224367" y="1076325"/>
                  </a:cubicBezTo>
                  <a:cubicBezTo>
                    <a:pt x="254000" y="1080558"/>
                    <a:pt x="284692" y="1041400"/>
                    <a:pt x="338667" y="1025525"/>
                  </a:cubicBezTo>
                  <a:cubicBezTo>
                    <a:pt x="392642" y="1009650"/>
                    <a:pt x="513292" y="1002242"/>
                    <a:pt x="548217" y="981075"/>
                  </a:cubicBezTo>
                  <a:cubicBezTo>
                    <a:pt x="583142" y="959908"/>
                    <a:pt x="558800" y="933450"/>
                    <a:pt x="548217" y="898525"/>
                  </a:cubicBezTo>
                  <a:cubicBezTo>
                    <a:pt x="537634" y="863600"/>
                    <a:pt x="513292" y="829733"/>
                    <a:pt x="484717" y="771525"/>
                  </a:cubicBezTo>
                  <a:cubicBezTo>
                    <a:pt x="456142" y="713317"/>
                    <a:pt x="407459" y="630767"/>
                    <a:pt x="376767" y="549275"/>
                  </a:cubicBezTo>
                  <a:cubicBezTo>
                    <a:pt x="346075" y="467783"/>
                    <a:pt x="314325" y="349250"/>
                    <a:pt x="300567" y="282575"/>
                  </a:cubicBezTo>
                  <a:cubicBezTo>
                    <a:pt x="286809" y="215900"/>
                    <a:pt x="306917" y="192617"/>
                    <a:pt x="294217" y="149225"/>
                  </a:cubicBezTo>
                  <a:cubicBezTo>
                    <a:pt x="281517" y="105833"/>
                    <a:pt x="242359" y="44450"/>
                    <a:pt x="224367" y="22225"/>
                  </a:cubicBezTo>
                  <a:cubicBezTo>
                    <a:pt x="206375" y="0"/>
                    <a:pt x="206375" y="8467"/>
                    <a:pt x="186267" y="15875"/>
                  </a:cubicBezTo>
                  <a:cubicBezTo>
                    <a:pt x="166159" y="23283"/>
                    <a:pt x="135467" y="53975"/>
                    <a:pt x="103717" y="66675"/>
                  </a:cubicBezTo>
                  <a:cubicBezTo>
                    <a:pt x="71967" y="79375"/>
                    <a:pt x="29634" y="53975"/>
                    <a:pt x="14817" y="73025"/>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405342" y="951442"/>
            <a:ext cx="2452158" cy="1768475"/>
            <a:chOff x="405342" y="951442"/>
            <a:chExt cx="2452158" cy="1768475"/>
          </a:xfrm>
        </p:grpSpPr>
        <p:sp>
          <p:nvSpPr>
            <p:cNvPr id="11" name="Freeform 10"/>
            <p:cNvSpPr/>
            <p:nvPr/>
          </p:nvSpPr>
          <p:spPr>
            <a:xfrm>
              <a:off x="1713442" y="951442"/>
              <a:ext cx="397933" cy="897466"/>
            </a:xfrm>
            <a:custGeom>
              <a:avLst/>
              <a:gdLst>
                <a:gd name="connsiteX0" fmla="*/ 20108 w 397933"/>
                <a:gd name="connsiteY0" fmla="*/ 20108 h 897466"/>
                <a:gd name="connsiteX1" fmla="*/ 1058 w 397933"/>
                <a:gd name="connsiteY1" fmla="*/ 128058 h 897466"/>
                <a:gd name="connsiteX2" fmla="*/ 13758 w 397933"/>
                <a:gd name="connsiteY2" fmla="*/ 242358 h 897466"/>
                <a:gd name="connsiteX3" fmla="*/ 32808 w 397933"/>
                <a:gd name="connsiteY3" fmla="*/ 515408 h 897466"/>
                <a:gd name="connsiteX4" fmla="*/ 32808 w 397933"/>
                <a:gd name="connsiteY4" fmla="*/ 737658 h 897466"/>
                <a:gd name="connsiteX5" fmla="*/ 7408 w 397933"/>
                <a:gd name="connsiteY5" fmla="*/ 839258 h 897466"/>
                <a:gd name="connsiteX6" fmla="*/ 39158 w 397933"/>
                <a:gd name="connsiteY6" fmla="*/ 890058 h 897466"/>
                <a:gd name="connsiteX7" fmla="*/ 159808 w 397933"/>
                <a:gd name="connsiteY7" fmla="*/ 883708 h 897466"/>
                <a:gd name="connsiteX8" fmla="*/ 255058 w 397933"/>
                <a:gd name="connsiteY8" fmla="*/ 883708 h 897466"/>
                <a:gd name="connsiteX9" fmla="*/ 312208 w 397933"/>
                <a:gd name="connsiteY9" fmla="*/ 858308 h 897466"/>
                <a:gd name="connsiteX10" fmla="*/ 375708 w 397933"/>
                <a:gd name="connsiteY10" fmla="*/ 871008 h 897466"/>
                <a:gd name="connsiteX11" fmla="*/ 388408 w 397933"/>
                <a:gd name="connsiteY11" fmla="*/ 807508 h 897466"/>
                <a:gd name="connsiteX12" fmla="*/ 318558 w 397933"/>
                <a:gd name="connsiteY12" fmla="*/ 553508 h 897466"/>
                <a:gd name="connsiteX13" fmla="*/ 267758 w 397933"/>
                <a:gd name="connsiteY13" fmla="*/ 350308 h 897466"/>
                <a:gd name="connsiteX14" fmla="*/ 267758 w 397933"/>
                <a:gd name="connsiteY14" fmla="*/ 191558 h 897466"/>
                <a:gd name="connsiteX15" fmla="*/ 293158 w 397933"/>
                <a:gd name="connsiteY15" fmla="*/ 83608 h 897466"/>
                <a:gd name="connsiteX16" fmla="*/ 242358 w 397933"/>
                <a:gd name="connsiteY16" fmla="*/ 7408 h 897466"/>
                <a:gd name="connsiteX17" fmla="*/ 185208 w 397933"/>
                <a:gd name="connsiteY17" fmla="*/ 39158 h 897466"/>
                <a:gd name="connsiteX18" fmla="*/ 83608 w 397933"/>
                <a:gd name="connsiteY18" fmla="*/ 51858 h 897466"/>
                <a:gd name="connsiteX19" fmla="*/ 20108 w 397933"/>
                <a:gd name="connsiteY19" fmla="*/ 20108 h 89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7933" h="897466">
                  <a:moveTo>
                    <a:pt x="20108" y="20108"/>
                  </a:moveTo>
                  <a:cubicBezTo>
                    <a:pt x="6350" y="32808"/>
                    <a:pt x="2116" y="91016"/>
                    <a:pt x="1058" y="128058"/>
                  </a:cubicBezTo>
                  <a:cubicBezTo>
                    <a:pt x="0" y="165100"/>
                    <a:pt x="8466" y="177800"/>
                    <a:pt x="13758" y="242358"/>
                  </a:cubicBezTo>
                  <a:cubicBezTo>
                    <a:pt x="19050" y="306916"/>
                    <a:pt x="29633" y="432858"/>
                    <a:pt x="32808" y="515408"/>
                  </a:cubicBezTo>
                  <a:cubicBezTo>
                    <a:pt x="35983" y="597958"/>
                    <a:pt x="37041" y="683683"/>
                    <a:pt x="32808" y="737658"/>
                  </a:cubicBezTo>
                  <a:cubicBezTo>
                    <a:pt x="28575" y="791633"/>
                    <a:pt x="6350" y="813858"/>
                    <a:pt x="7408" y="839258"/>
                  </a:cubicBezTo>
                  <a:cubicBezTo>
                    <a:pt x="8466" y="864658"/>
                    <a:pt x="13758" y="882650"/>
                    <a:pt x="39158" y="890058"/>
                  </a:cubicBezTo>
                  <a:cubicBezTo>
                    <a:pt x="64558" y="897466"/>
                    <a:pt x="123825" y="884766"/>
                    <a:pt x="159808" y="883708"/>
                  </a:cubicBezTo>
                  <a:cubicBezTo>
                    <a:pt x="195791" y="882650"/>
                    <a:pt x="229658" y="887941"/>
                    <a:pt x="255058" y="883708"/>
                  </a:cubicBezTo>
                  <a:cubicBezTo>
                    <a:pt x="280458" y="879475"/>
                    <a:pt x="292100" y="860425"/>
                    <a:pt x="312208" y="858308"/>
                  </a:cubicBezTo>
                  <a:cubicBezTo>
                    <a:pt x="332316" y="856191"/>
                    <a:pt x="363008" y="879475"/>
                    <a:pt x="375708" y="871008"/>
                  </a:cubicBezTo>
                  <a:cubicBezTo>
                    <a:pt x="388408" y="862541"/>
                    <a:pt x="397933" y="860425"/>
                    <a:pt x="388408" y="807508"/>
                  </a:cubicBezTo>
                  <a:cubicBezTo>
                    <a:pt x="378883" y="754591"/>
                    <a:pt x="338666" y="629708"/>
                    <a:pt x="318558" y="553508"/>
                  </a:cubicBezTo>
                  <a:cubicBezTo>
                    <a:pt x="298450" y="477308"/>
                    <a:pt x="276225" y="410633"/>
                    <a:pt x="267758" y="350308"/>
                  </a:cubicBezTo>
                  <a:cubicBezTo>
                    <a:pt x="259291" y="289983"/>
                    <a:pt x="263525" y="236008"/>
                    <a:pt x="267758" y="191558"/>
                  </a:cubicBezTo>
                  <a:cubicBezTo>
                    <a:pt x="271991" y="147108"/>
                    <a:pt x="297391" y="114300"/>
                    <a:pt x="293158" y="83608"/>
                  </a:cubicBezTo>
                  <a:cubicBezTo>
                    <a:pt x="288925" y="52916"/>
                    <a:pt x="260350" y="14816"/>
                    <a:pt x="242358" y="7408"/>
                  </a:cubicBezTo>
                  <a:cubicBezTo>
                    <a:pt x="224366" y="0"/>
                    <a:pt x="211666" y="31750"/>
                    <a:pt x="185208" y="39158"/>
                  </a:cubicBezTo>
                  <a:cubicBezTo>
                    <a:pt x="158750" y="46566"/>
                    <a:pt x="111125" y="53975"/>
                    <a:pt x="83608" y="51858"/>
                  </a:cubicBezTo>
                  <a:cubicBezTo>
                    <a:pt x="56091" y="49741"/>
                    <a:pt x="33866" y="7408"/>
                    <a:pt x="20108" y="20108"/>
                  </a:cubicBezTo>
                  <a:close/>
                </a:path>
              </a:pathLst>
            </a:cu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1042458" y="1315508"/>
              <a:ext cx="461434" cy="894292"/>
            </a:xfrm>
            <a:custGeom>
              <a:avLst/>
              <a:gdLst>
                <a:gd name="connsiteX0" fmla="*/ 11642 w 461434"/>
                <a:gd name="connsiteY0" fmla="*/ 11642 h 894292"/>
                <a:gd name="connsiteX1" fmla="*/ 5292 w 461434"/>
                <a:gd name="connsiteY1" fmla="*/ 94192 h 894292"/>
                <a:gd name="connsiteX2" fmla="*/ 43392 w 461434"/>
                <a:gd name="connsiteY2" fmla="*/ 176742 h 894292"/>
                <a:gd name="connsiteX3" fmla="*/ 68792 w 461434"/>
                <a:gd name="connsiteY3" fmla="*/ 475192 h 894292"/>
                <a:gd name="connsiteX4" fmla="*/ 94192 w 461434"/>
                <a:gd name="connsiteY4" fmla="*/ 735542 h 894292"/>
                <a:gd name="connsiteX5" fmla="*/ 81492 w 461434"/>
                <a:gd name="connsiteY5" fmla="*/ 868892 h 894292"/>
                <a:gd name="connsiteX6" fmla="*/ 144992 w 461434"/>
                <a:gd name="connsiteY6" fmla="*/ 887942 h 894292"/>
                <a:gd name="connsiteX7" fmla="*/ 310092 w 461434"/>
                <a:gd name="connsiteY7" fmla="*/ 862542 h 894292"/>
                <a:gd name="connsiteX8" fmla="*/ 443442 w 461434"/>
                <a:gd name="connsiteY8" fmla="*/ 824442 h 894292"/>
                <a:gd name="connsiteX9" fmla="*/ 418042 w 461434"/>
                <a:gd name="connsiteY9" fmla="*/ 741892 h 894292"/>
                <a:gd name="connsiteX10" fmla="*/ 360892 w 461434"/>
                <a:gd name="connsiteY10" fmla="*/ 659342 h 894292"/>
                <a:gd name="connsiteX11" fmla="*/ 335492 w 461434"/>
                <a:gd name="connsiteY11" fmla="*/ 513292 h 894292"/>
                <a:gd name="connsiteX12" fmla="*/ 284692 w 461434"/>
                <a:gd name="connsiteY12" fmla="*/ 354542 h 894292"/>
                <a:gd name="connsiteX13" fmla="*/ 271992 w 461434"/>
                <a:gd name="connsiteY13" fmla="*/ 183092 h 894292"/>
                <a:gd name="connsiteX14" fmla="*/ 303742 w 461434"/>
                <a:gd name="connsiteY14" fmla="*/ 37042 h 894292"/>
                <a:gd name="connsiteX15" fmla="*/ 271992 w 461434"/>
                <a:gd name="connsiteY15" fmla="*/ 11642 h 894292"/>
                <a:gd name="connsiteX16" fmla="*/ 214842 w 461434"/>
                <a:gd name="connsiteY16" fmla="*/ 37042 h 894292"/>
                <a:gd name="connsiteX17" fmla="*/ 75142 w 461434"/>
                <a:gd name="connsiteY17" fmla="*/ 24342 h 894292"/>
                <a:gd name="connsiteX18" fmla="*/ 11642 w 461434"/>
                <a:gd name="connsiteY18" fmla="*/ 11642 h 89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1434" h="894292">
                  <a:moveTo>
                    <a:pt x="11642" y="11642"/>
                  </a:moveTo>
                  <a:cubicBezTo>
                    <a:pt x="0" y="23284"/>
                    <a:pt x="0" y="66675"/>
                    <a:pt x="5292" y="94192"/>
                  </a:cubicBezTo>
                  <a:cubicBezTo>
                    <a:pt x="10584" y="121709"/>
                    <a:pt x="32809" y="113242"/>
                    <a:pt x="43392" y="176742"/>
                  </a:cubicBezTo>
                  <a:cubicBezTo>
                    <a:pt x="53975" y="240242"/>
                    <a:pt x="60325" y="382059"/>
                    <a:pt x="68792" y="475192"/>
                  </a:cubicBezTo>
                  <a:cubicBezTo>
                    <a:pt x="77259" y="568325"/>
                    <a:pt x="92075" y="669925"/>
                    <a:pt x="94192" y="735542"/>
                  </a:cubicBezTo>
                  <a:cubicBezTo>
                    <a:pt x="96309" y="801159"/>
                    <a:pt x="73025" y="843492"/>
                    <a:pt x="81492" y="868892"/>
                  </a:cubicBezTo>
                  <a:cubicBezTo>
                    <a:pt x="89959" y="894292"/>
                    <a:pt x="106892" y="889000"/>
                    <a:pt x="144992" y="887942"/>
                  </a:cubicBezTo>
                  <a:cubicBezTo>
                    <a:pt x="183092" y="886884"/>
                    <a:pt x="260350" y="873125"/>
                    <a:pt x="310092" y="862542"/>
                  </a:cubicBezTo>
                  <a:cubicBezTo>
                    <a:pt x="359834" y="851959"/>
                    <a:pt x="425450" y="844550"/>
                    <a:pt x="443442" y="824442"/>
                  </a:cubicBezTo>
                  <a:cubicBezTo>
                    <a:pt x="461434" y="804334"/>
                    <a:pt x="431800" y="769409"/>
                    <a:pt x="418042" y="741892"/>
                  </a:cubicBezTo>
                  <a:cubicBezTo>
                    <a:pt x="404284" y="714375"/>
                    <a:pt x="374650" y="697442"/>
                    <a:pt x="360892" y="659342"/>
                  </a:cubicBezTo>
                  <a:cubicBezTo>
                    <a:pt x="347134" y="621242"/>
                    <a:pt x="348192" y="564092"/>
                    <a:pt x="335492" y="513292"/>
                  </a:cubicBezTo>
                  <a:cubicBezTo>
                    <a:pt x="322792" y="462492"/>
                    <a:pt x="295275" y="409575"/>
                    <a:pt x="284692" y="354542"/>
                  </a:cubicBezTo>
                  <a:cubicBezTo>
                    <a:pt x="274109" y="299509"/>
                    <a:pt x="268817" y="236009"/>
                    <a:pt x="271992" y="183092"/>
                  </a:cubicBezTo>
                  <a:cubicBezTo>
                    <a:pt x="275167" y="130175"/>
                    <a:pt x="303742" y="65617"/>
                    <a:pt x="303742" y="37042"/>
                  </a:cubicBezTo>
                  <a:cubicBezTo>
                    <a:pt x="303742" y="8467"/>
                    <a:pt x="286809" y="11642"/>
                    <a:pt x="271992" y="11642"/>
                  </a:cubicBezTo>
                  <a:cubicBezTo>
                    <a:pt x="257175" y="11642"/>
                    <a:pt x="247650" y="34925"/>
                    <a:pt x="214842" y="37042"/>
                  </a:cubicBezTo>
                  <a:cubicBezTo>
                    <a:pt x="182034" y="39159"/>
                    <a:pt x="109009" y="31750"/>
                    <a:pt x="75142" y="24342"/>
                  </a:cubicBezTo>
                  <a:cubicBezTo>
                    <a:pt x="41275" y="16934"/>
                    <a:pt x="23284" y="0"/>
                    <a:pt x="11642" y="11642"/>
                  </a:cubicBezTo>
                  <a:close/>
                </a:path>
              </a:pathLst>
            </a:cu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12"/>
            <p:cNvSpPr/>
            <p:nvPr/>
          </p:nvSpPr>
          <p:spPr>
            <a:xfrm>
              <a:off x="2494492" y="1122892"/>
              <a:ext cx="363008" cy="746125"/>
            </a:xfrm>
            <a:custGeom>
              <a:avLst/>
              <a:gdLst>
                <a:gd name="connsiteX0" fmla="*/ 96308 w 363008"/>
                <a:gd name="connsiteY0" fmla="*/ 7408 h 746125"/>
                <a:gd name="connsiteX1" fmla="*/ 58208 w 363008"/>
                <a:gd name="connsiteY1" fmla="*/ 77258 h 746125"/>
                <a:gd name="connsiteX2" fmla="*/ 70908 w 363008"/>
                <a:gd name="connsiteY2" fmla="*/ 153458 h 746125"/>
                <a:gd name="connsiteX3" fmla="*/ 70908 w 363008"/>
                <a:gd name="connsiteY3" fmla="*/ 343958 h 746125"/>
                <a:gd name="connsiteX4" fmla="*/ 45508 w 363008"/>
                <a:gd name="connsiteY4" fmla="*/ 559858 h 746125"/>
                <a:gd name="connsiteX5" fmla="*/ 1058 w 363008"/>
                <a:gd name="connsiteY5" fmla="*/ 693208 h 746125"/>
                <a:gd name="connsiteX6" fmla="*/ 51858 w 363008"/>
                <a:gd name="connsiteY6" fmla="*/ 724958 h 746125"/>
                <a:gd name="connsiteX7" fmla="*/ 134408 w 363008"/>
                <a:gd name="connsiteY7" fmla="*/ 731308 h 746125"/>
                <a:gd name="connsiteX8" fmla="*/ 204258 w 363008"/>
                <a:gd name="connsiteY8" fmla="*/ 744008 h 746125"/>
                <a:gd name="connsiteX9" fmla="*/ 261408 w 363008"/>
                <a:gd name="connsiteY9" fmla="*/ 718608 h 746125"/>
                <a:gd name="connsiteX10" fmla="*/ 350308 w 363008"/>
                <a:gd name="connsiteY10" fmla="*/ 731308 h 746125"/>
                <a:gd name="connsiteX11" fmla="*/ 337608 w 363008"/>
                <a:gd name="connsiteY11" fmla="*/ 680508 h 746125"/>
                <a:gd name="connsiteX12" fmla="*/ 324908 w 363008"/>
                <a:gd name="connsiteY12" fmla="*/ 559858 h 746125"/>
                <a:gd name="connsiteX13" fmla="*/ 318558 w 363008"/>
                <a:gd name="connsiteY13" fmla="*/ 445558 h 746125"/>
                <a:gd name="connsiteX14" fmla="*/ 305858 w 363008"/>
                <a:gd name="connsiteY14" fmla="*/ 343958 h 746125"/>
                <a:gd name="connsiteX15" fmla="*/ 305858 w 363008"/>
                <a:gd name="connsiteY15" fmla="*/ 204258 h 746125"/>
                <a:gd name="connsiteX16" fmla="*/ 331258 w 363008"/>
                <a:gd name="connsiteY16" fmla="*/ 58208 h 746125"/>
                <a:gd name="connsiteX17" fmla="*/ 305858 w 363008"/>
                <a:gd name="connsiteY17" fmla="*/ 7408 h 746125"/>
                <a:gd name="connsiteX18" fmla="*/ 236008 w 363008"/>
                <a:gd name="connsiteY18" fmla="*/ 32808 h 746125"/>
                <a:gd name="connsiteX19" fmla="*/ 96308 w 363008"/>
                <a:gd name="connsiteY19" fmla="*/ 7408 h 74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3008" h="746125">
                  <a:moveTo>
                    <a:pt x="96308" y="7408"/>
                  </a:moveTo>
                  <a:cubicBezTo>
                    <a:pt x="66675" y="14816"/>
                    <a:pt x="62441" y="52916"/>
                    <a:pt x="58208" y="77258"/>
                  </a:cubicBezTo>
                  <a:cubicBezTo>
                    <a:pt x="53975" y="101600"/>
                    <a:pt x="68791" y="109008"/>
                    <a:pt x="70908" y="153458"/>
                  </a:cubicBezTo>
                  <a:cubicBezTo>
                    <a:pt x="73025" y="197908"/>
                    <a:pt x="75141" y="276225"/>
                    <a:pt x="70908" y="343958"/>
                  </a:cubicBezTo>
                  <a:cubicBezTo>
                    <a:pt x="66675" y="411691"/>
                    <a:pt x="57150" y="501650"/>
                    <a:pt x="45508" y="559858"/>
                  </a:cubicBezTo>
                  <a:cubicBezTo>
                    <a:pt x="33866" y="618066"/>
                    <a:pt x="0" y="665691"/>
                    <a:pt x="1058" y="693208"/>
                  </a:cubicBezTo>
                  <a:cubicBezTo>
                    <a:pt x="2116" y="720725"/>
                    <a:pt x="29633" y="718608"/>
                    <a:pt x="51858" y="724958"/>
                  </a:cubicBezTo>
                  <a:cubicBezTo>
                    <a:pt x="74083" y="731308"/>
                    <a:pt x="109008" y="728133"/>
                    <a:pt x="134408" y="731308"/>
                  </a:cubicBezTo>
                  <a:cubicBezTo>
                    <a:pt x="159808" y="734483"/>
                    <a:pt x="183091" y="746125"/>
                    <a:pt x="204258" y="744008"/>
                  </a:cubicBezTo>
                  <a:cubicBezTo>
                    <a:pt x="225425" y="741891"/>
                    <a:pt x="237066" y="720725"/>
                    <a:pt x="261408" y="718608"/>
                  </a:cubicBezTo>
                  <a:cubicBezTo>
                    <a:pt x="285750" y="716491"/>
                    <a:pt x="337608" y="737658"/>
                    <a:pt x="350308" y="731308"/>
                  </a:cubicBezTo>
                  <a:cubicBezTo>
                    <a:pt x="363008" y="724958"/>
                    <a:pt x="341841" y="709083"/>
                    <a:pt x="337608" y="680508"/>
                  </a:cubicBezTo>
                  <a:cubicBezTo>
                    <a:pt x="333375" y="651933"/>
                    <a:pt x="328083" y="599016"/>
                    <a:pt x="324908" y="559858"/>
                  </a:cubicBezTo>
                  <a:cubicBezTo>
                    <a:pt x="321733" y="520700"/>
                    <a:pt x="321733" y="481541"/>
                    <a:pt x="318558" y="445558"/>
                  </a:cubicBezTo>
                  <a:cubicBezTo>
                    <a:pt x="315383" y="409575"/>
                    <a:pt x="307975" y="384175"/>
                    <a:pt x="305858" y="343958"/>
                  </a:cubicBezTo>
                  <a:cubicBezTo>
                    <a:pt x="303741" y="303741"/>
                    <a:pt x="301625" y="251883"/>
                    <a:pt x="305858" y="204258"/>
                  </a:cubicBezTo>
                  <a:cubicBezTo>
                    <a:pt x="310091" y="156633"/>
                    <a:pt x="331258" y="91016"/>
                    <a:pt x="331258" y="58208"/>
                  </a:cubicBezTo>
                  <a:cubicBezTo>
                    <a:pt x="331258" y="25400"/>
                    <a:pt x="321733" y="11641"/>
                    <a:pt x="305858" y="7408"/>
                  </a:cubicBezTo>
                  <a:cubicBezTo>
                    <a:pt x="289983" y="3175"/>
                    <a:pt x="268816" y="31750"/>
                    <a:pt x="236008" y="32808"/>
                  </a:cubicBezTo>
                  <a:cubicBezTo>
                    <a:pt x="203200" y="33866"/>
                    <a:pt x="125941" y="0"/>
                    <a:pt x="96308" y="7408"/>
                  </a:cubicBezTo>
                  <a:close/>
                </a:path>
              </a:pathLst>
            </a:cu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405342" y="2057400"/>
              <a:ext cx="438150" cy="662517"/>
            </a:xfrm>
            <a:custGeom>
              <a:avLst/>
              <a:gdLst>
                <a:gd name="connsiteX0" fmla="*/ 20108 w 438150"/>
                <a:gd name="connsiteY0" fmla="*/ 38100 h 662517"/>
                <a:gd name="connsiteX1" fmla="*/ 20108 w 438150"/>
                <a:gd name="connsiteY1" fmla="*/ 120650 h 662517"/>
                <a:gd name="connsiteX2" fmla="*/ 58208 w 438150"/>
                <a:gd name="connsiteY2" fmla="*/ 158750 h 662517"/>
                <a:gd name="connsiteX3" fmla="*/ 89958 w 438150"/>
                <a:gd name="connsiteY3" fmla="*/ 361950 h 662517"/>
                <a:gd name="connsiteX4" fmla="*/ 128058 w 438150"/>
                <a:gd name="connsiteY4" fmla="*/ 514350 h 662517"/>
                <a:gd name="connsiteX5" fmla="*/ 128058 w 438150"/>
                <a:gd name="connsiteY5" fmla="*/ 641350 h 662517"/>
                <a:gd name="connsiteX6" fmla="*/ 191558 w 438150"/>
                <a:gd name="connsiteY6" fmla="*/ 641350 h 662517"/>
                <a:gd name="connsiteX7" fmla="*/ 305858 w 438150"/>
                <a:gd name="connsiteY7" fmla="*/ 628650 h 662517"/>
                <a:gd name="connsiteX8" fmla="*/ 420158 w 438150"/>
                <a:gd name="connsiteY8" fmla="*/ 546100 h 662517"/>
                <a:gd name="connsiteX9" fmla="*/ 413808 w 438150"/>
                <a:gd name="connsiteY9" fmla="*/ 495300 h 662517"/>
                <a:gd name="connsiteX10" fmla="*/ 363008 w 438150"/>
                <a:gd name="connsiteY10" fmla="*/ 450850 h 662517"/>
                <a:gd name="connsiteX11" fmla="*/ 299508 w 438150"/>
                <a:gd name="connsiteY11" fmla="*/ 298450 h 662517"/>
                <a:gd name="connsiteX12" fmla="*/ 267758 w 438150"/>
                <a:gd name="connsiteY12" fmla="*/ 107950 h 662517"/>
                <a:gd name="connsiteX13" fmla="*/ 267758 w 438150"/>
                <a:gd name="connsiteY13" fmla="*/ 31750 h 662517"/>
                <a:gd name="connsiteX14" fmla="*/ 236008 w 438150"/>
                <a:gd name="connsiteY14" fmla="*/ 0 h 662517"/>
                <a:gd name="connsiteX15" fmla="*/ 140758 w 438150"/>
                <a:gd name="connsiteY15" fmla="*/ 31750 h 662517"/>
                <a:gd name="connsiteX16" fmla="*/ 20108 w 438150"/>
                <a:gd name="connsiteY16" fmla="*/ 38100 h 66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662517">
                  <a:moveTo>
                    <a:pt x="20108" y="38100"/>
                  </a:moveTo>
                  <a:cubicBezTo>
                    <a:pt x="0" y="52917"/>
                    <a:pt x="13758" y="100542"/>
                    <a:pt x="20108" y="120650"/>
                  </a:cubicBezTo>
                  <a:cubicBezTo>
                    <a:pt x="26458" y="140758"/>
                    <a:pt x="46566" y="118533"/>
                    <a:pt x="58208" y="158750"/>
                  </a:cubicBezTo>
                  <a:cubicBezTo>
                    <a:pt x="69850" y="198967"/>
                    <a:pt x="78316" y="302683"/>
                    <a:pt x="89958" y="361950"/>
                  </a:cubicBezTo>
                  <a:cubicBezTo>
                    <a:pt x="101600" y="421217"/>
                    <a:pt x="121708" y="467783"/>
                    <a:pt x="128058" y="514350"/>
                  </a:cubicBezTo>
                  <a:cubicBezTo>
                    <a:pt x="134408" y="560917"/>
                    <a:pt x="117475" y="620183"/>
                    <a:pt x="128058" y="641350"/>
                  </a:cubicBezTo>
                  <a:cubicBezTo>
                    <a:pt x="138641" y="662517"/>
                    <a:pt x="161925" y="643467"/>
                    <a:pt x="191558" y="641350"/>
                  </a:cubicBezTo>
                  <a:cubicBezTo>
                    <a:pt x="221191" y="639233"/>
                    <a:pt x="267758" y="644525"/>
                    <a:pt x="305858" y="628650"/>
                  </a:cubicBezTo>
                  <a:cubicBezTo>
                    <a:pt x="343958" y="612775"/>
                    <a:pt x="402166" y="568325"/>
                    <a:pt x="420158" y="546100"/>
                  </a:cubicBezTo>
                  <a:cubicBezTo>
                    <a:pt x="438150" y="523875"/>
                    <a:pt x="423333" y="511175"/>
                    <a:pt x="413808" y="495300"/>
                  </a:cubicBezTo>
                  <a:cubicBezTo>
                    <a:pt x="404283" y="479425"/>
                    <a:pt x="382058" y="483658"/>
                    <a:pt x="363008" y="450850"/>
                  </a:cubicBezTo>
                  <a:cubicBezTo>
                    <a:pt x="343958" y="418042"/>
                    <a:pt x="315383" y="355600"/>
                    <a:pt x="299508" y="298450"/>
                  </a:cubicBezTo>
                  <a:cubicBezTo>
                    <a:pt x="283633" y="241300"/>
                    <a:pt x="273050" y="152400"/>
                    <a:pt x="267758" y="107950"/>
                  </a:cubicBezTo>
                  <a:cubicBezTo>
                    <a:pt x="262466" y="63500"/>
                    <a:pt x="273050" y="49742"/>
                    <a:pt x="267758" y="31750"/>
                  </a:cubicBezTo>
                  <a:cubicBezTo>
                    <a:pt x="262466" y="13758"/>
                    <a:pt x="257175" y="0"/>
                    <a:pt x="236008" y="0"/>
                  </a:cubicBezTo>
                  <a:cubicBezTo>
                    <a:pt x="214841" y="0"/>
                    <a:pt x="171450" y="27517"/>
                    <a:pt x="140758" y="31750"/>
                  </a:cubicBezTo>
                  <a:cubicBezTo>
                    <a:pt x="110066" y="35983"/>
                    <a:pt x="40216" y="23283"/>
                    <a:pt x="20108" y="38100"/>
                  </a:cubicBezTo>
                  <a:close/>
                </a:path>
              </a:pathLst>
            </a:custGeom>
            <a:solidFill>
              <a:schemeClr val="accent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391583" y="432329"/>
            <a:ext cx="3404659" cy="2742671"/>
            <a:chOff x="391583" y="432329"/>
            <a:chExt cx="3404659" cy="2742671"/>
          </a:xfrm>
        </p:grpSpPr>
        <p:sp>
          <p:nvSpPr>
            <p:cNvPr id="6" name="Freeform 5"/>
            <p:cNvSpPr/>
            <p:nvPr/>
          </p:nvSpPr>
          <p:spPr>
            <a:xfrm>
              <a:off x="3455458" y="2458508"/>
              <a:ext cx="340784" cy="716492"/>
            </a:xfrm>
            <a:custGeom>
              <a:avLst/>
              <a:gdLst>
                <a:gd name="connsiteX0" fmla="*/ 195792 w 340784"/>
                <a:gd name="connsiteY0" fmla="*/ 5292 h 716492"/>
                <a:gd name="connsiteX1" fmla="*/ 113242 w 340784"/>
                <a:gd name="connsiteY1" fmla="*/ 75142 h 716492"/>
                <a:gd name="connsiteX2" fmla="*/ 81492 w 340784"/>
                <a:gd name="connsiteY2" fmla="*/ 195792 h 716492"/>
                <a:gd name="connsiteX3" fmla="*/ 100542 w 340784"/>
                <a:gd name="connsiteY3" fmla="*/ 233892 h 716492"/>
                <a:gd name="connsiteX4" fmla="*/ 94192 w 340784"/>
                <a:gd name="connsiteY4" fmla="*/ 367242 h 716492"/>
                <a:gd name="connsiteX5" fmla="*/ 37042 w 340784"/>
                <a:gd name="connsiteY5" fmla="*/ 564092 h 716492"/>
                <a:gd name="connsiteX6" fmla="*/ 5292 w 340784"/>
                <a:gd name="connsiteY6" fmla="*/ 633942 h 716492"/>
                <a:gd name="connsiteX7" fmla="*/ 68792 w 340784"/>
                <a:gd name="connsiteY7" fmla="*/ 703792 h 716492"/>
                <a:gd name="connsiteX8" fmla="*/ 183092 w 340784"/>
                <a:gd name="connsiteY8" fmla="*/ 710142 h 716492"/>
                <a:gd name="connsiteX9" fmla="*/ 297392 w 340784"/>
                <a:gd name="connsiteY9" fmla="*/ 684742 h 716492"/>
                <a:gd name="connsiteX10" fmla="*/ 335492 w 340784"/>
                <a:gd name="connsiteY10" fmla="*/ 633942 h 716492"/>
                <a:gd name="connsiteX11" fmla="*/ 265642 w 340784"/>
                <a:gd name="connsiteY11" fmla="*/ 494242 h 716492"/>
                <a:gd name="connsiteX12" fmla="*/ 240242 w 340784"/>
                <a:gd name="connsiteY12" fmla="*/ 278342 h 716492"/>
                <a:gd name="connsiteX13" fmla="*/ 259292 w 340784"/>
                <a:gd name="connsiteY13" fmla="*/ 170392 h 716492"/>
                <a:gd name="connsiteX14" fmla="*/ 246592 w 340784"/>
                <a:gd name="connsiteY14" fmla="*/ 43392 h 716492"/>
                <a:gd name="connsiteX15" fmla="*/ 195792 w 340784"/>
                <a:gd name="connsiteY15" fmla="*/ 5292 h 716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0784" h="716492">
                  <a:moveTo>
                    <a:pt x="195792" y="5292"/>
                  </a:moveTo>
                  <a:cubicBezTo>
                    <a:pt x="173567" y="10584"/>
                    <a:pt x="132292" y="43392"/>
                    <a:pt x="113242" y="75142"/>
                  </a:cubicBezTo>
                  <a:cubicBezTo>
                    <a:pt x="94192" y="106892"/>
                    <a:pt x="83609" y="169334"/>
                    <a:pt x="81492" y="195792"/>
                  </a:cubicBezTo>
                  <a:cubicBezTo>
                    <a:pt x="79375" y="222250"/>
                    <a:pt x="98425" y="205317"/>
                    <a:pt x="100542" y="233892"/>
                  </a:cubicBezTo>
                  <a:cubicBezTo>
                    <a:pt x="102659" y="262467"/>
                    <a:pt x="104775" y="312209"/>
                    <a:pt x="94192" y="367242"/>
                  </a:cubicBezTo>
                  <a:cubicBezTo>
                    <a:pt x="83609" y="422275"/>
                    <a:pt x="51859" y="519642"/>
                    <a:pt x="37042" y="564092"/>
                  </a:cubicBezTo>
                  <a:cubicBezTo>
                    <a:pt x="22225" y="608542"/>
                    <a:pt x="0" y="610659"/>
                    <a:pt x="5292" y="633942"/>
                  </a:cubicBezTo>
                  <a:cubicBezTo>
                    <a:pt x="10584" y="657225"/>
                    <a:pt x="39159" y="691092"/>
                    <a:pt x="68792" y="703792"/>
                  </a:cubicBezTo>
                  <a:cubicBezTo>
                    <a:pt x="98425" y="716492"/>
                    <a:pt x="144992" y="713317"/>
                    <a:pt x="183092" y="710142"/>
                  </a:cubicBezTo>
                  <a:cubicBezTo>
                    <a:pt x="221192" y="706967"/>
                    <a:pt x="271992" y="697442"/>
                    <a:pt x="297392" y="684742"/>
                  </a:cubicBezTo>
                  <a:cubicBezTo>
                    <a:pt x="322792" y="672042"/>
                    <a:pt x="340784" y="665692"/>
                    <a:pt x="335492" y="633942"/>
                  </a:cubicBezTo>
                  <a:cubicBezTo>
                    <a:pt x="330200" y="602192"/>
                    <a:pt x="281517" y="553509"/>
                    <a:pt x="265642" y="494242"/>
                  </a:cubicBezTo>
                  <a:cubicBezTo>
                    <a:pt x="249767" y="434975"/>
                    <a:pt x="241300" y="332317"/>
                    <a:pt x="240242" y="278342"/>
                  </a:cubicBezTo>
                  <a:cubicBezTo>
                    <a:pt x="239184" y="224367"/>
                    <a:pt x="258234" y="209550"/>
                    <a:pt x="259292" y="170392"/>
                  </a:cubicBezTo>
                  <a:cubicBezTo>
                    <a:pt x="260350" y="131234"/>
                    <a:pt x="260350" y="70909"/>
                    <a:pt x="246592" y="43392"/>
                  </a:cubicBezTo>
                  <a:cubicBezTo>
                    <a:pt x="232834" y="15875"/>
                    <a:pt x="218017" y="0"/>
                    <a:pt x="195792" y="5292"/>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2565400" y="638704"/>
              <a:ext cx="255587" cy="508000"/>
            </a:xfrm>
            <a:custGeom>
              <a:avLst/>
              <a:gdLst>
                <a:gd name="connsiteX0" fmla="*/ 88900 w 255587"/>
                <a:gd name="connsiteY0" fmla="*/ 5821 h 508000"/>
                <a:gd name="connsiteX1" fmla="*/ 41275 w 255587"/>
                <a:gd name="connsiteY1" fmla="*/ 66146 h 508000"/>
                <a:gd name="connsiteX2" fmla="*/ 53975 w 255587"/>
                <a:gd name="connsiteY2" fmla="*/ 167746 h 508000"/>
                <a:gd name="connsiteX3" fmla="*/ 63500 w 255587"/>
                <a:gd name="connsiteY3" fmla="*/ 193146 h 508000"/>
                <a:gd name="connsiteX4" fmla="*/ 47625 w 255587"/>
                <a:gd name="connsiteY4" fmla="*/ 361421 h 508000"/>
                <a:gd name="connsiteX5" fmla="*/ 3175 w 255587"/>
                <a:gd name="connsiteY5" fmla="*/ 456671 h 508000"/>
                <a:gd name="connsiteX6" fmla="*/ 28575 w 255587"/>
                <a:gd name="connsiteY6" fmla="*/ 488421 h 508000"/>
                <a:gd name="connsiteX7" fmla="*/ 146050 w 255587"/>
                <a:gd name="connsiteY7" fmla="*/ 507471 h 508000"/>
                <a:gd name="connsiteX8" fmla="*/ 228600 w 255587"/>
                <a:gd name="connsiteY8" fmla="*/ 485246 h 508000"/>
                <a:gd name="connsiteX9" fmla="*/ 254000 w 255587"/>
                <a:gd name="connsiteY9" fmla="*/ 450321 h 508000"/>
                <a:gd name="connsiteX10" fmla="*/ 238125 w 255587"/>
                <a:gd name="connsiteY10" fmla="*/ 409046 h 508000"/>
                <a:gd name="connsiteX11" fmla="*/ 203200 w 255587"/>
                <a:gd name="connsiteY11" fmla="*/ 345546 h 508000"/>
                <a:gd name="connsiteX12" fmla="*/ 180975 w 255587"/>
                <a:gd name="connsiteY12" fmla="*/ 205846 h 508000"/>
                <a:gd name="connsiteX13" fmla="*/ 184150 w 255587"/>
                <a:gd name="connsiteY13" fmla="*/ 170921 h 508000"/>
                <a:gd name="connsiteX14" fmla="*/ 200025 w 255587"/>
                <a:gd name="connsiteY14" fmla="*/ 107421 h 508000"/>
                <a:gd name="connsiteX15" fmla="*/ 180975 w 255587"/>
                <a:gd name="connsiteY15" fmla="*/ 31221 h 508000"/>
                <a:gd name="connsiteX16" fmla="*/ 88900 w 255587"/>
                <a:gd name="connsiteY16" fmla="*/ 5821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587" h="508000">
                  <a:moveTo>
                    <a:pt x="88900" y="5821"/>
                  </a:moveTo>
                  <a:cubicBezTo>
                    <a:pt x="65617" y="11642"/>
                    <a:pt x="47096" y="39158"/>
                    <a:pt x="41275" y="66146"/>
                  </a:cubicBezTo>
                  <a:cubicBezTo>
                    <a:pt x="35454" y="93134"/>
                    <a:pt x="50271" y="146579"/>
                    <a:pt x="53975" y="167746"/>
                  </a:cubicBezTo>
                  <a:cubicBezTo>
                    <a:pt x="57679" y="188913"/>
                    <a:pt x="64558" y="160867"/>
                    <a:pt x="63500" y="193146"/>
                  </a:cubicBezTo>
                  <a:cubicBezTo>
                    <a:pt x="62442" y="225425"/>
                    <a:pt x="57679" y="317500"/>
                    <a:pt x="47625" y="361421"/>
                  </a:cubicBezTo>
                  <a:cubicBezTo>
                    <a:pt x="37571" y="405342"/>
                    <a:pt x="6350" y="435504"/>
                    <a:pt x="3175" y="456671"/>
                  </a:cubicBezTo>
                  <a:cubicBezTo>
                    <a:pt x="0" y="477838"/>
                    <a:pt x="4763" y="479954"/>
                    <a:pt x="28575" y="488421"/>
                  </a:cubicBezTo>
                  <a:cubicBezTo>
                    <a:pt x="52387" y="496888"/>
                    <a:pt x="112713" y="508000"/>
                    <a:pt x="146050" y="507471"/>
                  </a:cubicBezTo>
                  <a:cubicBezTo>
                    <a:pt x="179387" y="506942"/>
                    <a:pt x="210608" y="494771"/>
                    <a:pt x="228600" y="485246"/>
                  </a:cubicBezTo>
                  <a:cubicBezTo>
                    <a:pt x="246592" y="475721"/>
                    <a:pt x="252413" y="463021"/>
                    <a:pt x="254000" y="450321"/>
                  </a:cubicBezTo>
                  <a:cubicBezTo>
                    <a:pt x="255587" y="437621"/>
                    <a:pt x="246592" y="426508"/>
                    <a:pt x="238125" y="409046"/>
                  </a:cubicBezTo>
                  <a:cubicBezTo>
                    <a:pt x="229658" y="391584"/>
                    <a:pt x="212725" y="379413"/>
                    <a:pt x="203200" y="345546"/>
                  </a:cubicBezTo>
                  <a:cubicBezTo>
                    <a:pt x="193675" y="311679"/>
                    <a:pt x="184150" y="234950"/>
                    <a:pt x="180975" y="205846"/>
                  </a:cubicBezTo>
                  <a:cubicBezTo>
                    <a:pt x="177800" y="176742"/>
                    <a:pt x="180975" y="187325"/>
                    <a:pt x="184150" y="170921"/>
                  </a:cubicBezTo>
                  <a:cubicBezTo>
                    <a:pt x="187325" y="154517"/>
                    <a:pt x="200554" y="130704"/>
                    <a:pt x="200025" y="107421"/>
                  </a:cubicBezTo>
                  <a:cubicBezTo>
                    <a:pt x="199496" y="84138"/>
                    <a:pt x="196321" y="49213"/>
                    <a:pt x="180975" y="31221"/>
                  </a:cubicBezTo>
                  <a:cubicBezTo>
                    <a:pt x="165629" y="13229"/>
                    <a:pt x="112183" y="0"/>
                    <a:pt x="88900" y="5821"/>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1703917" y="432329"/>
              <a:ext cx="303212" cy="566209"/>
            </a:xfrm>
            <a:custGeom>
              <a:avLst/>
              <a:gdLst>
                <a:gd name="connsiteX0" fmla="*/ 96308 w 303212"/>
                <a:gd name="connsiteY0" fmla="*/ 5821 h 566209"/>
                <a:gd name="connsiteX1" fmla="*/ 48683 w 303212"/>
                <a:gd name="connsiteY1" fmla="*/ 53446 h 566209"/>
                <a:gd name="connsiteX2" fmla="*/ 23283 w 303212"/>
                <a:gd name="connsiteY2" fmla="*/ 126471 h 566209"/>
                <a:gd name="connsiteX3" fmla="*/ 51858 w 303212"/>
                <a:gd name="connsiteY3" fmla="*/ 199496 h 566209"/>
                <a:gd name="connsiteX4" fmla="*/ 58208 w 303212"/>
                <a:gd name="connsiteY4" fmla="*/ 256646 h 566209"/>
                <a:gd name="connsiteX5" fmla="*/ 51858 w 303212"/>
                <a:gd name="connsiteY5" fmla="*/ 402696 h 566209"/>
                <a:gd name="connsiteX6" fmla="*/ 4233 w 303212"/>
                <a:gd name="connsiteY6" fmla="*/ 485246 h 566209"/>
                <a:gd name="connsiteX7" fmla="*/ 26458 w 303212"/>
                <a:gd name="connsiteY7" fmla="*/ 532871 h 566209"/>
                <a:gd name="connsiteX8" fmla="*/ 64558 w 303212"/>
                <a:gd name="connsiteY8" fmla="*/ 536046 h 566209"/>
                <a:gd name="connsiteX9" fmla="*/ 105833 w 303212"/>
                <a:gd name="connsiteY9" fmla="*/ 564621 h 566209"/>
                <a:gd name="connsiteX10" fmla="*/ 204258 w 303212"/>
                <a:gd name="connsiteY10" fmla="*/ 545571 h 566209"/>
                <a:gd name="connsiteX11" fmla="*/ 251883 w 303212"/>
                <a:gd name="connsiteY11" fmla="*/ 520171 h 566209"/>
                <a:gd name="connsiteX12" fmla="*/ 289983 w 303212"/>
                <a:gd name="connsiteY12" fmla="*/ 510646 h 566209"/>
                <a:gd name="connsiteX13" fmla="*/ 293158 w 303212"/>
                <a:gd name="connsiteY13" fmla="*/ 447146 h 566209"/>
                <a:gd name="connsiteX14" fmla="*/ 229658 w 303212"/>
                <a:gd name="connsiteY14" fmla="*/ 355071 h 566209"/>
                <a:gd name="connsiteX15" fmla="*/ 213783 w 303212"/>
                <a:gd name="connsiteY15" fmla="*/ 221721 h 566209"/>
                <a:gd name="connsiteX16" fmla="*/ 216958 w 303212"/>
                <a:gd name="connsiteY16" fmla="*/ 202671 h 566209"/>
                <a:gd name="connsiteX17" fmla="*/ 239183 w 303212"/>
                <a:gd name="connsiteY17" fmla="*/ 158221 h 566209"/>
                <a:gd name="connsiteX18" fmla="*/ 216958 w 303212"/>
                <a:gd name="connsiteY18" fmla="*/ 28046 h 566209"/>
                <a:gd name="connsiteX19" fmla="*/ 96308 w 303212"/>
                <a:gd name="connsiteY19" fmla="*/ 5821 h 56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3212" h="566209">
                  <a:moveTo>
                    <a:pt x="96308" y="5821"/>
                  </a:moveTo>
                  <a:cubicBezTo>
                    <a:pt x="68262" y="10054"/>
                    <a:pt x="60854" y="33338"/>
                    <a:pt x="48683" y="53446"/>
                  </a:cubicBezTo>
                  <a:cubicBezTo>
                    <a:pt x="36512" y="73554"/>
                    <a:pt x="22754" y="102129"/>
                    <a:pt x="23283" y="126471"/>
                  </a:cubicBezTo>
                  <a:cubicBezTo>
                    <a:pt x="23812" y="150813"/>
                    <a:pt x="46037" y="177800"/>
                    <a:pt x="51858" y="199496"/>
                  </a:cubicBezTo>
                  <a:cubicBezTo>
                    <a:pt x="57679" y="221192"/>
                    <a:pt x="58208" y="222779"/>
                    <a:pt x="58208" y="256646"/>
                  </a:cubicBezTo>
                  <a:cubicBezTo>
                    <a:pt x="58208" y="290513"/>
                    <a:pt x="60854" y="364596"/>
                    <a:pt x="51858" y="402696"/>
                  </a:cubicBezTo>
                  <a:cubicBezTo>
                    <a:pt x="42862" y="440796"/>
                    <a:pt x="8466" y="463550"/>
                    <a:pt x="4233" y="485246"/>
                  </a:cubicBezTo>
                  <a:cubicBezTo>
                    <a:pt x="0" y="506942"/>
                    <a:pt x="16404" y="524404"/>
                    <a:pt x="26458" y="532871"/>
                  </a:cubicBezTo>
                  <a:cubicBezTo>
                    <a:pt x="36512" y="541338"/>
                    <a:pt x="51329" y="530754"/>
                    <a:pt x="64558" y="536046"/>
                  </a:cubicBezTo>
                  <a:cubicBezTo>
                    <a:pt x="77787" y="541338"/>
                    <a:pt x="82550" y="563034"/>
                    <a:pt x="105833" y="564621"/>
                  </a:cubicBezTo>
                  <a:cubicBezTo>
                    <a:pt x="129116" y="566209"/>
                    <a:pt x="179916" y="552979"/>
                    <a:pt x="204258" y="545571"/>
                  </a:cubicBezTo>
                  <a:cubicBezTo>
                    <a:pt x="228600" y="538163"/>
                    <a:pt x="237596" y="525992"/>
                    <a:pt x="251883" y="520171"/>
                  </a:cubicBezTo>
                  <a:cubicBezTo>
                    <a:pt x="266170" y="514350"/>
                    <a:pt x="283104" y="522817"/>
                    <a:pt x="289983" y="510646"/>
                  </a:cubicBezTo>
                  <a:cubicBezTo>
                    <a:pt x="296862" y="498475"/>
                    <a:pt x="303212" y="473075"/>
                    <a:pt x="293158" y="447146"/>
                  </a:cubicBezTo>
                  <a:cubicBezTo>
                    <a:pt x="283104" y="421217"/>
                    <a:pt x="242887" y="392642"/>
                    <a:pt x="229658" y="355071"/>
                  </a:cubicBezTo>
                  <a:cubicBezTo>
                    <a:pt x="216429" y="317500"/>
                    <a:pt x="215900" y="247121"/>
                    <a:pt x="213783" y="221721"/>
                  </a:cubicBezTo>
                  <a:cubicBezTo>
                    <a:pt x="211666" y="196321"/>
                    <a:pt x="212725" y="213254"/>
                    <a:pt x="216958" y="202671"/>
                  </a:cubicBezTo>
                  <a:cubicBezTo>
                    <a:pt x="221191" y="192088"/>
                    <a:pt x="239183" y="187325"/>
                    <a:pt x="239183" y="158221"/>
                  </a:cubicBezTo>
                  <a:cubicBezTo>
                    <a:pt x="239183" y="129117"/>
                    <a:pt x="233891" y="56092"/>
                    <a:pt x="216958" y="28046"/>
                  </a:cubicBezTo>
                  <a:cubicBezTo>
                    <a:pt x="200025" y="0"/>
                    <a:pt x="124354" y="1588"/>
                    <a:pt x="96308" y="5821"/>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1034521" y="768350"/>
              <a:ext cx="323321" cy="587375"/>
            </a:xfrm>
            <a:custGeom>
              <a:avLst/>
              <a:gdLst>
                <a:gd name="connsiteX0" fmla="*/ 111654 w 323321"/>
                <a:gd name="connsiteY0" fmla="*/ 3175 h 587375"/>
                <a:gd name="connsiteX1" fmla="*/ 41804 w 323321"/>
                <a:gd name="connsiteY1" fmla="*/ 53975 h 587375"/>
                <a:gd name="connsiteX2" fmla="*/ 22754 w 323321"/>
                <a:gd name="connsiteY2" fmla="*/ 149225 h 587375"/>
                <a:gd name="connsiteX3" fmla="*/ 38629 w 323321"/>
                <a:gd name="connsiteY3" fmla="*/ 168275 h 587375"/>
                <a:gd name="connsiteX4" fmla="*/ 51329 w 323321"/>
                <a:gd name="connsiteY4" fmla="*/ 292100 h 587375"/>
                <a:gd name="connsiteX5" fmla="*/ 54504 w 323321"/>
                <a:gd name="connsiteY5" fmla="*/ 396875 h 587375"/>
                <a:gd name="connsiteX6" fmla="*/ 35454 w 323321"/>
                <a:gd name="connsiteY6" fmla="*/ 460375 h 587375"/>
                <a:gd name="connsiteX7" fmla="*/ 529 w 323321"/>
                <a:gd name="connsiteY7" fmla="*/ 504825 h 587375"/>
                <a:gd name="connsiteX8" fmla="*/ 32279 w 323321"/>
                <a:gd name="connsiteY8" fmla="*/ 546100 h 587375"/>
                <a:gd name="connsiteX9" fmla="*/ 165629 w 323321"/>
                <a:gd name="connsiteY9" fmla="*/ 584200 h 587375"/>
                <a:gd name="connsiteX10" fmla="*/ 264054 w 323321"/>
                <a:gd name="connsiteY10" fmla="*/ 565150 h 587375"/>
                <a:gd name="connsiteX11" fmla="*/ 321204 w 323321"/>
                <a:gd name="connsiteY11" fmla="*/ 498475 h 587375"/>
                <a:gd name="connsiteX12" fmla="*/ 276754 w 323321"/>
                <a:gd name="connsiteY12" fmla="*/ 450850 h 587375"/>
                <a:gd name="connsiteX13" fmla="*/ 241829 w 323321"/>
                <a:gd name="connsiteY13" fmla="*/ 393700 h 587375"/>
                <a:gd name="connsiteX14" fmla="*/ 210079 w 323321"/>
                <a:gd name="connsiteY14" fmla="*/ 311150 h 587375"/>
                <a:gd name="connsiteX15" fmla="*/ 203729 w 323321"/>
                <a:gd name="connsiteY15" fmla="*/ 190500 h 587375"/>
                <a:gd name="connsiteX16" fmla="*/ 241829 w 323321"/>
                <a:gd name="connsiteY16" fmla="*/ 146050 h 587375"/>
                <a:gd name="connsiteX17" fmla="*/ 206904 w 323321"/>
                <a:gd name="connsiteY17" fmla="*/ 34925 h 587375"/>
                <a:gd name="connsiteX18" fmla="*/ 111654 w 323321"/>
                <a:gd name="connsiteY18" fmla="*/ 3175 h 58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321" h="587375">
                  <a:moveTo>
                    <a:pt x="111654" y="3175"/>
                  </a:moveTo>
                  <a:cubicBezTo>
                    <a:pt x="84137" y="6350"/>
                    <a:pt x="56621" y="29633"/>
                    <a:pt x="41804" y="53975"/>
                  </a:cubicBezTo>
                  <a:cubicBezTo>
                    <a:pt x="26987" y="78317"/>
                    <a:pt x="23283" y="130175"/>
                    <a:pt x="22754" y="149225"/>
                  </a:cubicBezTo>
                  <a:cubicBezTo>
                    <a:pt x="22225" y="168275"/>
                    <a:pt x="33867" y="144463"/>
                    <a:pt x="38629" y="168275"/>
                  </a:cubicBezTo>
                  <a:cubicBezTo>
                    <a:pt x="43391" y="192087"/>
                    <a:pt x="48683" y="254000"/>
                    <a:pt x="51329" y="292100"/>
                  </a:cubicBezTo>
                  <a:cubicBezTo>
                    <a:pt x="53975" y="330200"/>
                    <a:pt x="57150" y="368829"/>
                    <a:pt x="54504" y="396875"/>
                  </a:cubicBezTo>
                  <a:cubicBezTo>
                    <a:pt x="51858" y="424921"/>
                    <a:pt x="44450" y="442383"/>
                    <a:pt x="35454" y="460375"/>
                  </a:cubicBezTo>
                  <a:cubicBezTo>
                    <a:pt x="26458" y="478367"/>
                    <a:pt x="1058" y="490538"/>
                    <a:pt x="529" y="504825"/>
                  </a:cubicBezTo>
                  <a:cubicBezTo>
                    <a:pt x="0" y="519113"/>
                    <a:pt x="4762" y="532871"/>
                    <a:pt x="32279" y="546100"/>
                  </a:cubicBezTo>
                  <a:cubicBezTo>
                    <a:pt x="59796" y="559329"/>
                    <a:pt x="127000" y="581025"/>
                    <a:pt x="165629" y="584200"/>
                  </a:cubicBezTo>
                  <a:cubicBezTo>
                    <a:pt x="204258" y="587375"/>
                    <a:pt x="238125" y="579437"/>
                    <a:pt x="264054" y="565150"/>
                  </a:cubicBezTo>
                  <a:cubicBezTo>
                    <a:pt x="289983" y="550863"/>
                    <a:pt x="319087" y="517525"/>
                    <a:pt x="321204" y="498475"/>
                  </a:cubicBezTo>
                  <a:cubicBezTo>
                    <a:pt x="323321" y="479425"/>
                    <a:pt x="289983" y="468313"/>
                    <a:pt x="276754" y="450850"/>
                  </a:cubicBezTo>
                  <a:cubicBezTo>
                    <a:pt x="263525" y="433388"/>
                    <a:pt x="252941" y="416983"/>
                    <a:pt x="241829" y="393700"/>
                  </a:cubicBezTo>
                  <a:cubicBezTo>
                    <a:pt x="230717" y="370417"/>
                    <a:pt x="216429" y="345017"/>
                    <a:pt x="210079" y="311150"/>
                  </a:cubicBezTo>
                  <a:cubicBezTo>
                    <a:pt x="203729" y="277283"/>
                    <a:pt x="198437" y="218017"/>
                    <a:pt x="203729" y="190500"/>
                  </a:cubicBezTo>
                  <a:cubicBezTo>
                    <a:pt x="209021" y="162983"/>
                    <a:pt x="241300" y="171979"/>
                    <a:pt x="241829" y="146050"/>
                  </a:cubicBezTo>
                  <a:cubicBezTo>
                    <a:pt x="242358" y="120121"/>
                    <a:pt x="224896" y="62442"/>
                    <a:pt x="206904" y="34925"/>
                  </a:cubicBezTo>
                  <a:cubicBezTo>
                    <a:pt x="188912" y="7408"/>
                    <a:pt x="139171" y="0"/>
                    <a:pt x="111654" y="3175"/>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reeform 17"/>
            <p:cNvSpPr/>
            <p:nvPr/>
          </p:nvSpPr>
          <p:spPr>
            <a:xfrm>
              <a:off x="391583" y="1581150"/>
              <a:ext cx="277284" cy="498475"/>
            </a:xfrm>
            <a:custGeom>
              <a:avLst/>
              <a:gdLst>
                <a:gd name="connsiteX0" fmla="*/ 56092 w 277284"/>
                <a:gd name="connsiteY0" fmla="*/ 3175 h 498475"/>
                <a:gd name="connsiteX1" fmla="*/ 8467 w 277284"/>
                <a:gd name="connsiteY1" fmla="*/ 44450 h 498475"/>
                <a:gd name="connsiteX2" fmla="*/ 5292 w 277284"/>
                <a:gd name="connsiteY2" fmla="*/ 123825 h 498475"/>
                <a:gd name="connsiteX3" fmla="*/ 24342 w 277284"/>
                <a:gd name="connsiteY3" fmla="*/ 200025 h 498475"/>
                <a:gd name="connsiteX4" fmla="*/ 56092 w 277284"/>
                <a:gd name="connsiteY4" fmla="*/ 266700 h 498475"/>
                <a:gd name="connsiteX5" fmla="*/ 52917 w 277284"/>
                <a:gd name="connsiteY5" fmla="*/ 365125 h 498475"/>
                <a:gd name="connsiteX6" fmla="*/ 17992 w 277284"/>
                <a:gd name="connsiteY6" fmla="*/ 419100 h 498475"/>
                <a:gd name="connsiteX7" fmla="*/ 46567 w 277284"/>
                <a:gd name="connsiteY7" fmla="*/ 476250 h 498475"/>
                <a:gd name="connsiteX8" fmla="*/ 154517 w 277284"/>
                <a:gd name="connsiteY8" fmla="*/ 495300 h 498475"/>
                <a:gd name="connsiteX9" fmla="*/ 249767 w 277284"/>
                <a:gd name="connsiteY9" fmla="*/ 457200 h 498475"/>
                <a:gd name="connsiteX10" fmla="*/ 275167 w 277284"/>
                <a:gd name="connsiteY10" fmla="*/ 393700 h 498475"/>
                <a:gd name="connsiteX11" fmla="*/ 237067 w 277284"/>
                <a:gd name="connsiteY11" fmla="*/ 381000 h 498475"/>
                <a:gd name="connsiteX12" fmla="*/ 192617 w 277284"/>
                <a:gd name="connsiteY12" fmla="*/ 330200 h 498475"/>
                <a:gd name="connsiteX13" fmla="*/ 170392 w 277284"/>
                <a:gd name="connsiteY13" fmla="*/ 212725 h 498475"/>
                <a:gd name="connsiteX14" fmla="*/ 170392 w 277284"/>
                <a:gd name="connsiteY14" fmla="*/ 180975 h 498475"/>
                <a:gd name="connsiteX15" fmla="*/ 170392 w 277284"/>
                <a:gd name="connsiteY15" fmla="*/ 133350 h 498475"/>
                <a:gd name="connsiteX16" fmla="*/ 144992 w 277284"/>
                <a:gd name="connsiteY16" fmla="*/ 25400 h 498475"/>
                <a:gd name="connsiteX17" fmla="*/ 56092 w 277284"/>
                <a:gd name="connsiteY17" fmla="*/ 3175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284" h="498475">
                  <a:moveTo>
                    <a:pt x="56092" y="3175"/>
                  </a:moveTo>
                  <a:cubicBezTo>
                    <a:pt x="33338" y="6350"/>
                    <a:pt x="16934" y="24342"/>
                    <a:pt x="8467" y="44450"/>
                  </a:cubicBezTo>
                  <a:cubicBezTo>
                    <a:pt x="0" y="64558"/>
                    <a:pt x="2646" y="97896"/>
                    <a:pt x="5292" y="123825"/>
                  </a:cubicBezTo>
                  <a:cubicBezTo>
                    <a:pt x="7938" y="149754"/>
                    <a:pt x="15875" y="176213"/>
                    <a:pt x="24342" y="200025"/>
                  </a:cubicBezTo>
                  <a:cubicBezTo>
                    <a:pt x="32809" y="223837"/>
                    <a:pt x="51330" y="239183"/>
                    <a:pt x="56092" y="266700"/>
                  </a:cubicBezTo>
                  <a:cubicBezTo>
                    <a:pt x="60854" y="294217"/>
                    <a:pt x="59267" y="339725"/>
                    <a:pt x="52917" y="365125"/>
                  </a:cubicBezTo>
                  <a:cubicBezTo>
                    <a:pt x="46567" y="390525"/>
                    <a:pt x="19050" y="400579"/>
                    <a:pt x="17992" y="419100"/>
                  </a:cubicBezTo>
                  <a:cubicBezTo>
                    <a:pt x="16934" y="437621"/>
                    <a:pt x="23813" y="463550"/>
                    <a:pt x="46567" y="476250"/>
                  </a:cubicBezTo>
                  <a:cubicBezTo>
                    <a:pt x="69321" y="488950"/>
                    <a:pt x="120650" y="498475"/>
                    <a:pt x="154517" y="495300"/>
                  </a:cubicBezTo>
                  <a:cubicBezTo>
                    <a:pt x="188384" y="492125"/>
                    <a:pt x="229659" y="474133"/>
                    <a:pt x="249767" y="457200"/>
                  </a:cubicBezTo>
                  <a:cubicBezTo>
                    <a:pt x="269875" y="440267"/>
                    <a:pt x="277284" y="406400"/>
                    <a:pt x="275167" y="393700"/>
                  </a:cubicBezTo>
                  <a:cubicBezTo>
                    <a:pt x="273050" y="381000"/>
                    <a:pt x="250825" y="391583"/>
                    <a:pt x="237067" y="381000"/>
                  </a:cubicBezTo>
                  <a:cubicBezTo>
                    <a:pt x="223309" y="370417"/>
                    <a:pt x="203730" y="358246"/>
                    <a:pt x="192617" y="330200"/>
                  </a:cubicBezTo>
                  <a:cubicBezTo>
                    <a:pt x="181505" y="302154"/>
                    <a:pt x="174096" y="237596"/>
                    <a:pt x="170392" y="212725"/>
                  </a:cubicBezTo>
                  <a:cubicBezTo>
                    <a:pt x="166688" y="187854"/>
                    <a:pt x="170392" y="180975"/>
                    <a:pt x="170392" y="180975"/>
                  </a:cubicBezTo>
                  <a:cubicBezTo>
                    <a:pt x="170392" y="167746"/>
                    <a:pt x="174625" y="159279"/>
                    <a:pt x="170392" y="133350"/>
                  </a:cubicBezTo>
                  <a:cubicBezTo>
                    <a:pt x="166159" y="107421"/>
                    <a:pt x="166159" y="46567"/>
                    <a:pt x="144992" y="25400"/>
                  </a:cubicBezTo>
                  <a:cubicBezTo>
                    <a:pt x="123825" y="4233"/>
                    <a:pt x="78846" y="0"/>
                    <a:pt x="56092" y="3175"/>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4267200" y="990600"/>
            <a:ext cx="4648200" cy="3170099"/>
          </a:xfrm>
          <a:prstGeom prst="rect">
            <a:avLst/>
          </a:prstGeom>
          <a:noFill/>
        </p:spPr>
        <p:txBody>
          <a:bodyPr wrap="square" rtlCol="0">
            <a:spAutoFit/>
          </a:bodyPr>
          <a:lstStyle/>
          <a:p>
            <a:r>
              <a:rPr lang="en-US" sz="2000" dirty="0" smtClean="0"/>
              <a:t>The </a:t>
            </a:r>
            <a:r>
              <a:rPr lang="en-US" sz="2000" b="1" dirty="0" err="1" smtClean="0"/>
              <a:t>philanges</a:t>
            </a:r>
            <a:r>
              <a:rPr lang="en-US" sz="2000" b="1" dirty="0" smtClean="0"/>
              <a:t> </a:t>
            </a:r>
            <a:r>
              <a:rPr lang="en-US" sz="2000" dirty="0" smtClean="0"/>
              <a:t>of the hand, like the </a:t>
            </a:r>
            <a:r>
              <a:rPr lang="en-US" sz="2000" dirty="0" err="1" smtClean="0"/>
              <a:t>philanges</a:t>
            </a:r>
            <a:r>
              <a:rPr lang="en-US" sz="2000" dirty="0" smtClean="0"/>
              <a:t> of the foot, contain a </a:t>
            </a:r>
            <a:r>
              <a:rPr lang="en-US" sz="2000" b="1" dirty="0" smtClean="0"/>
              <a:t>proximal</a:t>
            </a:r>
            <a:r>
              <a:rPr lang="en-US" sz="2000" dirty="0" smtClean="0"/>
              <a:t>, </a:t>
            </a:r>
            <a:r>
              <a:rPr lang="en-US" sz="2000" b="1" dirty="0" smtClean="0"/>
              <a:t>middle</a:t>
            </a:r>
            <a:r>
              <a:rPr lang="en-US" sz="2000" dirty="0" smtClean="0"/>
              <a:t> and </a:t>
            </a:r>
            <a:r>
              <a:rPr lang="en-US" sz="2000" b="1" dirty="0" smtClean="0"/>
              <a:t>distal </a:t>
            </a:r>
            <a:r>
              <a:rPr lang="en-US" sz="2000" dirty="0" smtClean="0"/>
              <a:t>bone.  The thumb and the first digit of the toe are exceptions and do not contain a middle </a:t>
            </a:r>
            <a:r>
              <a:rPr lang="en-US" sz="2000" dirty="0" err="1" smtClean="0"/>
              <a:t>philanx</a:t>
            </a:r>
            <a:r>
              <a:rPr lang="en-US" sz="2000" dirty="0" smtClean="0"/>
              <a:t>.</a:t>
            </a:r>
          </a:p>
          <a:p>
            <a:endParaRPr lang="en-US" sz="2000" b="1" dirty="0" smtClean="0"/>
          </a:p>
          <a:p>
            <a:r>
              <a:rPr lang="en-US" sz="2000" dirty="0" smtClean="0"/>
              <a:t>These bones act as the insertion point for many muscles of the forearm.</a:t>
            </a:r>
          </a:p>
          <a:p>
            <a:endParaRPr lang="en-US" sz="2000" b="1" dirty="0" smtClean="0"/>
          </a:p>
        </p:txBody>
      </p:sp>
      <p:grpSp>
        <p:nvGrpSpPr>
          <p:cNvPr id="49" name="Group 48"/>
          <p:cNvGrpSpPr/>
          <p:nvPr/>
        </p:nvGrpSpPr>
        <p:grpSpPr>
          <a:xfrm>
            <a:off x="3733800" y="4295172"/>
            <a:ext cx="1773195" cy="5125656"/>
            <a:chOff x="3726392" y="4648200"/>
            <a:chExt cx="2293408" cy="6629400"/>
          </a:xfrm>
        </p:grpSpPr>
        <p:pic>
          <p:nvPicPr>
            <p:cNvPr id="20" name="Picture 19" descr="Fig._26.2_A(2).jpg"/>
            <p:cNvPicPr>
              <a:picLocks noChangeAspect="1"/>
            </p:cNvPicPr>
            <p:nvPr/>
          </p:nvPicPr>
          <p:blipFill>
            <a:blip r:embed="rId3"/>
            <a:srcRect l="32222" r="34445" b="3333"/>
            <a:stretch>
              <a:fillRect/>
            </a:stretch>
          </p:blipFill>
          <p:spPr>
            <a:xfrm>
              <a:off x="3733800" y="4648200"/>
              <a:ext cx="2286000" cy="6629400"/>
            </a:xfrm>
            <a:prstGeom prst="rect">
              <a:avLst/>
            </a:prstGeom>
          </p:spPr>
        </p:pic>
        <p:grpSp>
          <p:nvGrpSpPr>
            <p:cNvPr id="21" name="Group 20"/>
            <p:cNvGrpSpPr/>
            <p:nvPr/>
          </p:nvGrpSpPr>
          <p:grpSpPr>
            <a:xfrm>
              <a:off x="3729038" y="5208059"/>
              <a:ext cx="2256895" cy="1448329"/>
              <a:chOff x="1138238" y="570442"/>
              <a:chExt cx="2256895" cy="1448329"/>
            </a:xfrm>
          </p:grpSpPr>
          <p:sp>
            <p:nvSpPr>
              <p:cNvPr id="22" name="Freeform 21"/>
              <p:cNvSpPr/>
              <p:nvPr/>
            </p:nvSpPr>
            <p:spPr>
              <a:xfrm>
                <a:off x="1138238" y="677333"/>
                <a:ext cx="601662" cy="905404"/>
              </a:xfrm>
              <a:custGeom>
                <a:avLst/>
                <a:gdLst>
                  <a:gd name="connsiteX0" fmla="*/ 592137 w 601662"/>
                  <a:gd name="connsiteY0" fmla="*/ 75142 h 905404"/>
                  <a:gd name="connsiteX1" fmla="*/ 528637 w 601662"/>
                  <a:gd name="connsiteY1" fmla="*/ 11642 h 905404"/>
                  <a:gd name="connsiteX2" fmla="*/ 401637 w 601662"/>
                  <a:gd name="connsiteY2" fmla="*/ 21167 h 905404"/>
                  <a:gd name="connsiteX3" fmla="*/ 233362 w 601662"/>
                  <a:gd name="connsiteY3" fmla="*/ 2117 h 905404"/>
                  <a:gd name="connsiteX4" fmla="*/ 87312 w 601662"/>
                  <a:gd name="connsiteY4" fmla="*/ 33867 h 905404"/>
                  <a:gd name="connsiteX5" fmla="*/ 61912 w 601662"/>
                  <a:gd name="connsiteY5" fmla="*/ 103717 h 905404"/>
                  <a:gd name="connsiteX6" fmla="*/ 109537 w 601662"/>
                  <a:gd name="connsiteY6" fmla="*/ 271992 h 905404"/>
                  <a:gd name="connsiteX7" fmla="*/ 106362 w 601662"/>
                  <a:gd name="connsiteY7" fmla="*/ 516467 h 905404"/>
                  <a:gd name="connsiteX8" fmla="*/ 14287 w 601662"/>
                  <a:gd name="connsiteY8" fmla="*/ 703792 h 905404"/>
                  <a:gd name="connsiteX9" fmla="*/ 20637 w 601662"/>
                  <a:gd name="connsiteY9" fmla="*/ 875242 h 905404"/>
                  <a:gd name="connsiteX10" fmla="*/ 58737 w 601662"/>
                  <a:gd name="connsiteY10" fmla="*/ 884767 h 905404"/>
                  <a:gd name="connsiteX11" fmla="*/ 112712 w 601662"/>
                  <a:gd name="connsiteY11" fmla="*/ 821267 h 905404"/>
                  <a:gd name="connsiteX12" fmla="*/ 236537 w 601662"/>
                  <a:gd name="connsiteY12" fmla="*/ 757767 h 905404"/>
                  <a:gd name="connsiteX13" fmla="*/ 439737 w 601662"/>
                  <a:gd name="connsiteY13" fmla="*/ 770467 h 905404"/>
                  <a:gd name="connsiteX14" fmla="*/ 566737 w 601662"/>
                  <a:gd name="connsiteY14" fmla="*/ 773642 h 905404"/>
                  <a:gd name="connsiteX15" fmla="*/ 595312 w 601662"/>
                  <a:gd name="connsiteY15" fmla="*/ 710142 h 905404"/>
                  <a:gd name="connsiteX16" fmla="*/ 528637 w 601662"/>
                  <a:gd name="connsiteY16" fmla="*/ 538692 h 905404"/>
                  <a:gd name="connsiteX17" fmla="*/ 525462 w 601662"/>
                  <a:gd name="connsiteY17" fmla="*/ 332317 h 905404"/>
                  <a:gd name="connsiteX18" fmla="*/ 585787 w 601662"/>
                  <a:gd name="connsiteY18" fmla="*/ 170392 h 905404"/>
                  <a:gd name="connsiteX19" fmla="*/ 592137 w 601662"/>
                  <a:gd name="connsiteY19" fmla="*/ 75142 h 90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1662" h="905404">
                    <a:moveTo>
                      <a:pt x="592137" y="75142"/>
                    </a:moveTo>
                    <a:cubicBezTo>
                      <a:pt x="582612" y="48684"/>
                      <a:pt x="560387" y="20638"/>
                      <a:pt x="528637" y="11642"/>
                    </a:cubicBezTo>
                    <a:cubicBezTo>
                      <a:pt x="496887" y="2646"/>
                      <a:pt x="450849" y="22754"/>
                      <a:pt x="401637" y="21167"/>
                    </a:cubicBezTo>
                    <a:cubicBezTo>
                      <a:pt x="352425" y="19580"/>
                      <a:pt x="285749" y="0"/>
                      <a:pt x="233362" y="2117"/>
                    </a:cubicBezTo>
                    <a:cubicBezTo>
                      <a:pt x="180975" y="4234"/>
                      <a:pt x="115887" y="16934"/>
                      <a:pt x="87312" y="33867"/>
                    </a:cubicBezTo>
                    <a:cubicBezTo>
                      <a:pt x="58737" y="50800"/>
                      <a:pt x="58208" y="64030"/>
                      <a:pt x="61912" y="103717"/>
                    </a:cubicBezTo>
                    <a:cubicBezTo>
                      <a:pt x="65616" y="143404"/>
                      <a:pt x="102129" y="203200"/>
                      <a:pt x="109537" y="271992"/>
                    </a:cubicBezTo>
                    <a:cubicBezTo>
                      <a:pt x="116945" y="340784"/>
                      <a:pt x="122237" y="444500"/>
                      <a:pt x="106362" y="516467"/>
                    </a:cubicBezTo>
                    <a:cubicBezTo>
                      <a:pt x="90487" y="588434"/>
                      <a:pt x="28574" y="643996"/>
                      <a:pt x="14287" y="703792"/>
                    </a:cubicBezTo>
                    <a:cubicBezTo>
                      <a:pt x="0" y="763588"/>
                      <a:pt x="13229" y="845080"/>
                      <a:pt x="20637" y="875242"/>
                    </a:cubicBezTo>
                    <a:cubicBezTo>
                      <a:pt x="28045" y="905404"/>
                      <a:pt x="43391" y="893763"/>
                      <a:pt x="58737" y="884767"/>
                    </a:cubicBezTo>
                    <a:cubicBezTo>
                      <a:pt x="74083" y="875771"/>
                      <a:pt x="83079" y="842434"/>
                      <a:pt x="112712" y="821267"/>
                    </a:cubicBezTo>
                    <a:cubicBezTo>
                      <a:pt x="142345" y="800100"/>
                      <a:pt x="182033" y="766234"/>
                      <a:pt x="236537" y="757767"/>
                    </a:cubicBezTo>
                    <a:cubicBezTo>
                      <a:pt x="291041" y="749300"/>
                      <a:pt x="384704" y="767821"/>
                      <a:pt x="439737" y="770467"/>
                    </a:cubicBezTo>
                    <a:cubicBezTo>
                      <a:pt x="494770" y="773113"/>
                      <a:pt x="540808" y="783696"/>
                      <a:pt x="566737" y="773642"/>
                    </a:cubicBezTo>
                    <a:cubicBezTo>
                      <a:pt x="592666" y="763588"/>
                      <a:pt x="601662" y="749300"/>
                      <a:pt x="595312" y="710142"/>
                    </a:cubicBezTo>
                    <a:cubicBezTo>
                      <a:pt x="588962" y="670984"/>
                      <a:pt x="540279" y="601663"/>
                      <a:pt x="528637" y="538692"/>
                    </a:cubicBezTo>
                    <a:cubicBezTo>
                      <a:pt x="516995" y="475721"/>
                      <a:pt x="515937" y="393700"/>
                      <a:pt x="525462" y="332317"/>
                    </a:cubicBezTo>
                    <a:cubicBezTo>
                      <a:pt x="534987" y="270934"/>
                      <a:pt x="576791" y="215371"/>
                      <a:pt x="585787" y="170392"/>
                    </a:cubicBezTo>
                    <a:cubicBezTo>
                      <a:pt x="594783" y="125413"/>
                      <a:pt x="601662" y="101600"/>
                      <a:pt x="592137" y="75142"/>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1845204" y="570442"/>
                <a:ext cx="388938" cy="804862"/>
              </a:xfrm>
              <a:custGeom>
                <a:avLst/>
                <a:gdLst>
                  <a:gd name="connsiteX0" fmla="*/ 288396 w 388938"/>
                  <a:gd name="connsiteY0" fmla="*/ 20108 h 804862"/>
                  <a:gd name="connsiteX1" fmla="*/ 234421 w 388938"/>
                  <a:gd name="connsiteY1" fmla="*/ 10583 h 804862"/>
                  <a:gd name="connsiteX2" fmla="*/ 170921 w 388938"/>
                  <a:gd name="connsiteY2" fmla="*/ 32808 h 804862"/>
                  <a:gd name="connsiteX3" fmla="*/ 91546 w 388938"/>
                  <a:gd name="connsiteY3" fmla="*/ 16933 h 804862"/>
                  <a:gd name="connsiteX4" fmla="*/ 34396 w 388938"/>
                  <a:gd name="connsiteY4" fmla="*/ 58208 h 804862"/>
                  <a:gd name="connsiteX5" fmla="*/ 50271 w 388938"/>
                  <a:gd name="connsiteY5" fmla="*/ 166158 h 804862"/>
                  <a:gd name="connsiteX6" fmla="*/ 101071 w 388938"/>
                  <a:gd name="connsiteY6" fmla="*/ 248708 h 804862"/>
                  <a:gd name="connsiteX7" fmla="*/ 107421 w 388938"/>
                  <a:gd name="connsiteY7" fmla="*/ 474133 h 804862"/>
                  <a:gd name="connsiteX8" fmla="*/ 75671 w 388938"/>
                  <a:gd name="connsiteY8" fmla="*/ 639233 h 804862"/>
                  <a:gd name="connsiteX9" fmla="*/ 15346 w 388938"/>
                  <a:gd name="connsiteY9" fmla="*/ 728133 h 804862"/>
                  <a:gd name="connsiteX10" fmla="*/ 15346 w 388938"/>
                  <a:gd name="connsiteY10" fmla="*/ 804333 h 804862"/>
                  <a:gd name="connsiteX11" fmla="*/ 107421 w 388938"/>
                  <a:gd name="connsiteY11" fmla="*/ 731308 h 804862"/>
                  <a:gd name="connsiteX12" fmla="*/ 250296 w 388938"/>
                  <a:gd name="connsiteY12" fmla="*/ 718608 h 804862"/>
                  <a:gd name="connsiteX13" fmla="*/ 370946 w 388938"/>
                  <a:gd name="connsiteY13" fmla="*/ 782108 h 804862"/>
                  <a:gd name="connsiteX14" fmla="*/ 358246 w 388938"/>
                  <a:gd name="connsiteY14" fmla="*/ 693208 h 804862"/>
                  <a:gd name="connsiteX15" fmla="*/ 301096 w 388938"/>
                  <a:gd name="connsiteY15" fmla="*/ 597958 h 804862"/>
                  <a:gd name="connsiteX16" fmla="*/ 291571 w 388938"/>
                  <a:gd name="connsiteY16" fmla="*/ 337608 h 804862"/>
                  <a:gd name="connsiteX17" fmla="*/ 294746 w 388938"/>
                  <a:gd name="connsiteY17" fmla="*/ 245533 h 804862"/>
                  <a:gd name="connsiteX18" fmla="*/ 316971 w 388938"/>
                  <a:gd name="connsiteY18" fmla="*/ 131233 h 804862"/>
                  <a:gd name="connsiteX19" fmla="*/ 288396 w 388938"/>
                  <a:gd name="connsiteY19" fmla="*/ 20108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8938" h="804862">
                    <a:moveTo>
                      <a:pt x="288396" y="20108"/>
                    </a:moveTo>
                    <a:cubicBezTo>
                      <a:pt x="274638" y="0"/>
                      <a:pt x="254000" y="8466"/>
                      <a:pt x="234421" y="10583"/>
                    </a:cubicBezTo>
                    <a:cubicBezTo>
                      <a:pt x="214842" y="12700"/>
                      <a:pt x="194733" y="31750"/>
                      <a:pt x="170921" y="32808"/>
                    </a:cubicBezTo>
                    <a:cubicBezTo>
                      <a:pt x="147109" y="33866"/>
                      <a:pt x="114300" y="12700"/>
                      <a:pt x="91546" y="16933"/>
                    </a:cubicBezTo>
                    <a:cubicBezTo>
                      <a:pt x="68792" y="21166"/>
                      <a:pt x="41275" y="33337"/>
                      <a:pt x="34396" y="58208"/>
                    </a:cubicBezTo>
                    <a:cubicBezTo>
                      <a:pt x="27517" y="83079"/>
                      <a:pt x="39159" y="134408"/>
                      <a:pt x="50271" y="166158"/>
                    </a:cubicBezTo>
                    <a:cubicBezTo>
                      <a:pt x="61383" y="197908"/>
                      <a:pt x="91546" y="197379"/>
                      <a:pt x="101071" y="248708"/>
                    </a:cubicBezTo>
                    <a:cubicBezTo>
                      <a:pt x="110596" y="300037"/>
                      <a:pt x="111654" y="409045"/>
                      <a:pt x="107421" y="474133"/>
                    </a:cubicBezTo>
                    <a:cubicBezTo>
                      <a:pt x="103188" y="539221"/>
                      <a:pt x="91017" y="596900"/>
                      <a:pt x="75671" y="639233"/>
                    </a:cubicBezTo>
                    <a:cubicBezTo>
                      <a:pt x="60325" y="681566"/>
                      <a:pt x="25400" y="700616"/>
                      <a:pt x="15346" y="728133"/>
                    </a:cubicBezTo>
                    <a:cubicBezTo>
                      <a:pt x="5292" y="755650"/>
                      <a:pt x="0" y="803804"/>
                      <a:pt x="15346" y="804333"/>
                    </a:cubicBezTo>
                    <a:cubicBezTo>
                      <a:pt x="30692" y="804862"/>
                      <a:pt x="68263" y="745595"/>
                      <a:pt x="107421" y="731308"/>
                    </a:cubicBezTo>
                    <a:cubicBezTo>
                      <a:pt x="146579" y="717021"/>
                      <a:pt x="206375" y="710141"/>
                      <a:pt x="250296" y="718608"/>
                    </a:cubicBezTo>
                    <a:cubicBezTo>
                      <a:pt x="294217" y="727075"/>
                      <a:pt x="352954" y="786341"/>
                      <a:pt x="370946" y="782108"/>
                    </a:cubicBezTo>
                    <a:cubicBezTo>
                      <a:pt x="388938" y="777875"/>
                      <a:pt x="369888" y="723900"/>
                      <a:pt x="358246" y="693208"/>
                    </a:cubicBezTo>
                    <a:cubicBezTo>
                      <a:pt x="346604" y="662516"/>
                      <a:pt x="312209" y="657225"/>
                      <a:pt x="301096" y="597958"/>
                    </a:cubicBezTo>
                    <a:cubicBezTo>
                      <a:pt x="289984" y="538691"/>
                      <a:pt x="292629" y="396345"/>
                      <a:pt x="291571" y="337608"/>
                    </a:cubicBezTo>
                    <a:cubicBezTo>
                      <a:pt x="290513" y="278871"/>
                      <a:pt x="290513" y="279929"/>
                      <a:pt x="294746" y="245533"/>
                    </a:cubicBezTo>
                    <a:cubicBezTo>
                      <a:pt x="298979" y="211137"/>
                      <a:pt x="319088" y="169333"/>
                      <a:pt x="316971" y="131233"/>
                    </a:cubicBezTo>
                    <a:cubicBezTo>
                      <a:pt x="314854" y="93133"/>
                      <a:pt x="302154" y="40216"/>
                      <a:pt x="288396" y="20108"/>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p:cNvSpPr/>
              <p:nvPr/>
            </p:nvSpPr>
            <p:spPr>
              <a:xfrm>
                <a:off x="2290763" y="725488"/>
                <a:ext cx="331787" cy="766233"/>
              </a:xfrm>
              <a:custGeom>
                <a:avLst/>
                <a:gdLst>
                  <a:gd name="connsiteX0" fmla="*/ 280987 w 331787"/>
                  <a:gd name="connsiteY0" fmla="*/ 17462 h 766233"/>
                  <a:gd name="connsiteX1" fmla="*/ 214312 w 331787"/>
                  <a:gd name="connsiteY1" fmla="*/ 17462 h 766233"/>
                  <a:gd name="connsiteX2" fmla="*/ 163512 w 331787"/>
                  <a:gd name="connsiteY2" fmla="*/ 33337 h 766233"/>
                  <a:gd name="connsiteX3" fmla="*/ 93662 w 331787"/>
                  <a:gd name="connsiteY3" fmla="*/ 17462 h 766233"/>
                  <a:gd name="connsiteX4" fmla="*/ 52387 w 331787"/>
                  <a:gd name="connsiteY4" fmla="*/ 52387 h 766233"/>
                  <a:gd name="connsiteX5" fmla="*/ 58737 w 331787"/>
                  <a:gd name="connsiteY5" fmla="*/ 163512 h 766233"/>
                  <a:gd name="connsiteX6" fmla="*/ 100012 w 331787"/>
                  <a:gd name="connsiteY6" fmla="*/ 277812 h 766233"/>
                  <a:gd name="connsiteX7" fmla="*/ 90487 w 331787"/>
                  <a:gd name="connsiteY7" fmla="*/ 544512 h 766233"/>
                  <a:gd name="connsiteX8" fmla="*/ 55562 w 331787"/>
                  <a:gd name="connsiteY8" fmla="*/ 671512 h 766233"/>
                  <a:gd name="connsiteX9" fmla="*/ 7937 w 331787"/>
                  <a:gd name="connsiteY9" fmla="*/ 763587 h 766233"/>
                  <a:gd name="connsiteX10" fmla="*/ 103187 w 331787"/>
                  <a:gd name="connsiteY10" fmla="*/ 687387 h 766233"/>
                  <a:gd name="connsiteX11" fmla="*/ 277812 w 331787"/>
                  <a:gd name="connsiteY11" fmla="*/ 709612 h 766233"/>
                  <a:gd name="connsiteX12" fmla="*/ 328612 w 331787"/>
                  <a:gd name="connsiteY12" fmla="*/ 728662 h 766233"/>
                  <a:gd name="connsiteX13" fmla="*/ 296862 w 331787"/>
                  <a:gd name="connsiteY13" fmla="*/ 630237 h 766233"/>
                  <a:gd name="connsiteX14" fmla="*/ 274637 w 331787"/>
                  <a:gd name="connsiteY14" fmla="*/ 481012 h 766233"/>
                  <a:gd name="connsiteX15" fmla="*/ 268287 w 331787"/>
                  <a:gd name="connsiteY15" fmla="*/ 246062 h 766233"/>
                  <a:gd name="connsiteX16" fmla="*/ 309562 w 331787"/>
                  <a:gd name="connsiteY16" fmla="*/ 122237 h 766233"/>
                  <a:gd name="connsiteX17" fmla="*/ 280987 w 331787"/>
                  <a:gd name="connsiteY17" fmla="*/ 17462 h 76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1787" h="766233">
                    <a:moveTo>
                      <a:pt x="280987" y="17462"/>
                    </a:moveTo>
                    <a:cubicBezTo>
                      <a:pt x="265112" y="0"/>
                      <a:pt x="233891" y="14816"/>
                      <a:pt x="214312" y="17462"/>
                    </a:cubicBezTo>
                    <a:cubicBezTo>
                      <a:pt x="194733" y="20108"/>
                      <a:pt x="183620" y="33337"/>
                      <a:pt x="163512" y="33337"/>
                    </a:cubicBezTo>
                    <a:cubicBezTo>
                      <a:pt x="143404" y="33337"/>
                      <a:pt x="112183" y="14287"/>
                      <a:pt x="93662" y="17462"/>
                    </a:cubicBezTo>
                    <a:cubicBezTo>
                      <a:pt x="75141" y="20637"/>
                      <a:pt x="58208" y="28045"/>
                      <a:pt x="52387" y="52387"/>
                    </a:cubicBezTo>
                    <a:cubicBezTo>
                      <a:pt x="46566" y="76729"/>
                      <a:pt x="50800" y="125941"/>
                      <a:pt x="58737" y="163512"/>
                    </a:cubicBezTo>
                    <a:cubicBezTo>
                      <a:pt x="66674" y="201083"/>
                      <a:pt x="94720" y="214312"/>
                      <a:pt x="100012" y="277812"/>
                    </a:cubicBezTo>
                    <a:cubicBezTo>
                      <a:pt x="105304" y="341312"/>
                      <a:pt x="97895" y="478896"/>
                      <a:pt x="90487" y="544512"/>
                    </a:cubicBezTo>
                    <a:cubicBezTo>
                      <a:pt x="83079" y="610128"/>
                      <a:pt x="69320" y="635000"/>
                      <a:pt x="55562" y="671512"/>
                    </a:cubicBezTo>
                    <a:cubicBezTo>
                      <a:pt x="41804" y="708024"/>
                      <a:pt x="0" y="760941"/>
                      <a:pt x="7937" y="763587"/>
                    </a:cubicBezTo>
                    <a:cubicBezTo>
                      <a:pt x="15874" y="766233"/>
                      <a:pt x="58208" y="696383"/>
                      <a:pt x="103187" y="687387"/>
                    </a:cubicBezTo>
                    <a:cubicBezTo>
                      <a:pt x="148166" y="678391"/>
                      <a:pt x="240241" y="702733"/>
                      <a:pt x="277812" y="709612"/>
                    </a:cubicBezTo>
                    <a:cubicBezTo>
                      <a:pt x="315383" y="716491"/>
                      <a:pt x="325437" y="741891"/>
                      <a:pt x="328612" y="728662"/>
                    </a:cubicBezTo>
                    <a:cubicBezTo>
                      <a:pt x="331787" y="715433"/>
                      <a:pt x="305858" y="671512"/>
                      <a:pt x="296862" y="630237"/>
                    </a:cubicBezTo>
                    <a:cubicBezTo>
                      <a:pt x="287866" y="588962"/>
                      <a:pt x="279400" y="545041"/>
                      <a:pt x="274637" y="481012"/>
                    </a:cubicBezTo>
                    <a:cubicBezTo>
                      <a:pt x="269874" y="416983"/>
                      <a:pt x="262466" y="305858"/>
                      <a:pt x="268287" y="246062"/>
                    </a:cubicBezTo>
                    <a:cubicBezTo>
                      <a:pt x="274108" y="186266"/>
                      <a:pt x="303741" y="158220"/>
                      <a:pt x="309562" y="122237"/>
                    </a:cubicBezTo>
                    <a:cubicBezTo>
                      <a:pt x="315383" y="86254"/>
                      <a:pt x="296862" y="34924"/>
                      <a:pt x="280987" y="17462"/>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2656946" y="961496"/>
                <a:ext cx="319087" cy="745066"/>
              </a:xfrm>
              <a:custGeom>
                <a:avLst/>
                <a:gdLst>
                  <a:gd name="connsiteX0" fmla="*/ 283104 w 319087"/>
                  <a:gd name="connsiteY0" fmla="*/ 10054 h 745066"/>
                  <a:gd name="connsiteX1" fmla="*/ 194204 w 319087"/>
                  <a:gd name="connsiteY1" fmla="*/ 19579 h 745066"/>
                  <a:gd name="connsiteX2" fmla="*/ 137054 w 319087"/>
                  <a:gd name="connsiteY2" fmla="*/ 6879 h 745066"/>
                  <a:gd name="connsiteX3" fmla="*/ 60854 w 319087"/>
                  <a:gd name="connsiteY3" fmla="*/ 38629 h 745066"/>
                  <a:gd name="connsiteX4" fmla="*/ 98954 w 319087"/>
                  <a:gd name="connsiteY4" fmla="*/ 165629 h 745066"/>
                  <a:gd name="connsiteX5" fmla="*/ 127529 w 319087"/>
                  <a:gd name="connsiteY5" fmla="*/ 352954 h 745066"/>
                  <a:gd name="connsiteX6" fmla="*/ 79904 w 319087"/>
                  <a:gd name="connsiteY6" fmla="*/ 495829 h 745066"/>
                  <a:gd name="connsiteX7" fmla="*/ 10054 w 319087"/>
                  <a:gd name="connsiteY7" fmla="*/ 645054 h 745066"/>
                  <a:gd name="connsiteX8" fmla="*/ 19579 w 319087"/>
                  <a:gd name="connsiteY8" fmla="*/ 721254 h 745066"/>
                  <a:gd name="connsiteX9" fmla="*/ 111654 w 319087"/>
                  <a:gd name="connsiteY9" fmla="*/ 679979 h 745066"/>
                  <a:gd name="connsiteX10" fmla="*/ 264054 w 319087"/>
                  <a:gd name="connsiteY10" fmla="*/ 702204 h 745066"/>
                  <a:gd name="connsiteX11" fmla="*/ 311679 w 319087"/>
                  <a:gd name="connsiteY11" fmla="*/ 724429 h 745066"/>
                  <a:gd name="connsiteX12" fmla="*/ 298979 w 319087"/>
                  <a:gd name="connsiteY12" fmla="*/ 578379 h 745066"/>
                  <a:gd name="connsiteX13" fmla="*/ 270404 w 319087"/>
                  <a:gd name="connsiteY13" fmla="*/ 368829 h 745066"/>
                  <a:gd name="connsiteX14" fmla="*/ 295804 w 319087"/>
                  <a:gd name="connsiteY14" fmla="*/ 175154 h 745066"/>
                  <a:gd name="connsiteX15" fmla="*/ 318029 w 319087"/>
                  <a:gd name="connsiteY15" fmla="*/ 79904 h 745066"/>
                  <a:gd name="connsiteX16" fmla="*/ 283104 w 319087"/>
                  <a:gd name="connsiteY16" fmla="*/ 10054 h 74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087" h="745066">
                    <a:moveTo>
                      <a:pt x="283104" y="10054"/>
                    </a:moveTo>
                    <a:cubicBezTo>
                      <a:pt x="262466" y="0"/>
                      <a:pt x="218546" y="20108"/>
                      <a:pt x="194204" y="19579"/>
                    </a:cubicBezTo>
                    <a:cubicBezTo>
                      <a:pt x="169862" y="19050"/>
                      <a:pt x="159279" y="3704"/>
                      <a:pt x="137054" y="6879"/>
                    </a:cubicBezTo>
                    <a:cubicBezTo>
                      <a:pt x="114829" y="10054"/>
                      <a:pt x="67204" y="12171"/>
                      <a:pt x="60854" y="38629"/>
                    </a:cubicBezTo>
                    <a:cubicBezTo>
                      <a:pt x="54504" y="65087"/>
                      <a:pt x="87842" y="113242"/>
                      <a:pt x="98954" y="165629"/>
                    </a:cubicBezTo>
                    <a:cubicBezTo>
                      <a:pt x="110066" y="218016"/>
                      <a:pt x="130704" y="297921"/>
                      <a:pt x="127529" y="352954"/>
                    </a:cubicBezTo>
                    <a:cubicBezTo>
                      <a:pt x="124354" y="407987"/>
                      <a:pt x="99483" y="447146"/>
                      <a:pt x="79904" y="495829"/>
                    </a:cubicBezTo>
                    <a:cubicBezTo>
                      <a:pt x="60325" y="544512"/>
                      <a:pt x="20108" y="607483"/>
                      <a:pt x="10054" y="645054"/>
                    </a:cubicBezTo>
                    <a:cubicBezTo>
                      <a:pt x="0" y="682625"/>
                      <a:pt x="2646" y="715433"/>
                      <a:pt x="19579" y="721254"/>
                    </a:cubicBezTo>
                    <a:cubicBezTo>
                      <a:pt x="36512" y="727075"/>
                      <a:pt x="70908" y="683154"/>
                      <a:pt x="111654" y="679979"/>
                    </a:cubicBezTo>
                    <a:cubicBezTo>
                      <a:pt x="152400" y="676804"/>
                      <a:pt x="230717" y="694796"/>
                      <a:pt x="264054" y="702204"/>
                    </a:cubicBezTo>
                    <a:cubicBezTo>
                      <a:pt x="297391" y="709612"/>
                      <a:pt x="305858" y="745066"/>
                      <a:pt x="311679" y="724429"/>
                    </a:cubicBezTo>
                    <a:cubicBezTo>
                      <a:pt x="317500" y="703792"/>
                      <a:pt x="305858" y="637646"/>
                      <a:pt x="298979" y="578379"/>
                    </a:cubicBezTo>
                    <a:cubicBezTo>
                      <a:pt x="292100" y="519112"/>
                      <a:pt x="270933" y="436033"/>
                      <a:pt x="270404" y="368829"/>
                    </a:cubicBezTo>
                    <a:cubicBezTo>
                      <a:pt x="269875" y="301625"/>
                      <a:pt x="287867" y="223308"/>
                      <a:pt x="295804" y="175154"/>
                    </a:cubicBezTo>
                    <a:cubicBezTo>
                      <a:pt x="303741" y="127000"/>
                      <a:pt x="316971" y="105833"/>
                      <a:pt x="318029" y="79904"/>
                    </a:cubicBezTo>
                    <a:cubicBezTo>
                      <a:pt x="319087" y="53975"/>
                      <a:pt x="303742" y="20108"/>
                      <a:pt x="283104" y="10054"/>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3016250" y="1308100"/>
                <a:ext cx="378883" cy="710671"/>
              </a:xfrm>
              <a:custGeom>
                <a:avLst/>
                <a:gdLst>
                  <a:gd name="connsiteX0" fmla="*/ 288925 w 378883"/>
                  <a:gd name="connsiteY0" fmla="*/ 12700 h 710671"/>
                  <a:gd name="connsiteX1" fmla="*/ 215900 w 378883"/>
                  <a:gd name="connsiteY1" fmla="*/ 41275 h 710671"/>
                  <a:gd name="connsiteX2" fmla="*/ 136525 w 378883"/>
                  <a:gd name="connsiteY2" fmla="*/ 41275 h 710671"/>
                  <a:gd name="connsiteX3" fmla="*/ 92075 w 378883"/>
                  <a:gd name="connsiteY3" fmla="*/ 104775 h 710671"/>
                  <a:gd name="connsiteX4" fmla="*/ 130175 w 378883"/>
                  <a:gd name="connsiteY4" fmla="*/ 203200 h 710671"/>
                  <a:gd name="connsiteX5" fmla="*/ 133350 w 378883"/>
                  <a:gd name="connsiteY5" fmla="*/ 349250 h 710671"/>
                  <a:gd name="connsiteX6" fmla="*/ 120650 w 378883"/>
                  <a:gd name="connsiteY6" fmla="*/ 476250 h 710671"/>
                  <a:gd name="connsiteX7" fmla="*/ 44450 w 378883"/>
                  <a:gd name="connsiteY7" fmla="*/ 568325 h 710671"/>
                  <a:gd name="connsiteX8" fmla="*/ 3175 w 378883"/>
                  <a:gd name="connsiteY8" fmla="*/ 663575 h 710671"/>
                  <a:gd name="connsiteX9" fmla="*/ 25400 w 378883"/>
                  <a:gd name="connsiteY9" fmla="*/ 708025 h 710671"/>
                  <a:gd name="connsiteX10" fmla="*/ 79375 w 378883"/>
                  <a:gd name="connsiteY10" fmla="*/ 657225 h 710671"/>
                  <a:gd name="connsiteX11" fmla="*/ 177800 w 378883"/>
                  <a:gd name="connsiteY11" fmla="*/ 615950 h 710671"/>
                  <a:gd name="connsiteX12" fmla="*/ 285750 w 378883"/>
                  <a:gd name="connsiteY12" fmla="*/ 644525 h 710671"/>
                  <a:gd name="connsiteX13" fmla="*/ 355600 w 378883"/>
                  <a:gd name="connsiteY13" fmla="*/ 708025 h 710671"/>
                  <a:gd name="connsiteX14" fmla="*/ 377825 w 378883"/>
                  <a:gd name="connsiteY14" fmla="*/ 660400 h 710671"/>
                  <a:gd name="connsiteX15" fmla="*/ 349250 w 378883"/>
                  <a:gd name="connsiteY15" fmla="*/ 561975 h 710671"/>
                  <a:gd name="connsiteX16" fmla="*/ 307975 w 378883"/>
                  <a:gd name="connsiteY16" fmla="*/ 295275 h 710671"/>
                  <a:gd name="connsiteX17" fmla="*/ 349250 w 378883"/>
                  <a:gd name="connsiteY17" fmla="*/ 117475 h 710671"/>
                  <a:gd name="connsiteX18" fmla="*/ 288925 w 378883"/>
                  <a:gd name="connsiteY18" fmla="*/ 12700 h 7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883" h="710671">
                    <a:moveTo>
                      <a:pt x="288925" y="12700"/>
                    </a:moveTo>
                    <a:cubicBezTo>
                      <a:pt x="266700" y="0"/>
                      <a:pt x="241300" y="36513"/>
                      <a:pt x="215900" y="41275"/>
                    </a:cubicBezTo>
                    <a:cubicBezTo>
                      <a:pt x="190500" y="46037"/>
                      <a:pt x="157163" y="30692"/>
                      <a:pt x="136525" y="41275"/>
                    </a:cubicBezTo>
                    <a:cubicBezTo>
                      <a:pt x="115888" y="51858"/>
                      <a:pt x="93133" y="77788"/>
                      <a:pt x="92075" y="104775"/>
                    </a:cubicBezTo>
                    <a:cubicBezTo>
                      <a:pt x="91017" y="131762"/>
                      <a:pt x="123296" y="162454"/>
                      <a:pt x="130175" y="203200"/>
                    </a:cubicBezTo>
                    <a:cubicBezTo>
                      <a:pt x="137054" y="243946"/>
                      <a:pt x="134938" y="303742"/>
                      <a:pt x="133350" y="349250"/>
                    </a:cubicBezTo>
                    <a:cubicBezTo>
                      <a:pt x="131763" y="394758"/>
                      <a:pt x="135467" y="439738"/>
                      <a:pt x="120650" y="476250"/>
                    </a:cubicBezTo>
                    <a:cubicBezTo>
                      <a:pt x="105833" y="512762"/>
                      <a:pt x="64029" y="537104"/>
                      <a:pt x="44450" y="568325"/>
                    </a:cubicBezTo>
                    <a:cubicBezTo>
                      <a:pt x="24871" y="599546"/>
                      <a:pt x="6350" y="640292"/>
                      <a:pt x="3175" y="663575"/>
                    </a:cubicBezTo>
                    <a:cubicBezTo>
                      <a:pt x="0" y="686858"/>
                      <a:pt x="12700" y="709083"/>
                      <a:pt x="25400" y="708025"/>
                    </a:cubicBezTo>
                    <a:cubicBezTo>
                      <a:pt x="38100" y="706967"/>
                      <a:pt x="53975" y="672571"/>
                      <a:pt x="79375" y="657225"/>
                    </a:cubicBezTo>
                    <a:cubicBezTo>
                      <a:pt x="104775" y="641879"/>
                      <a:pt x="143404" y="618067"/>
                      <a:pt x="177800" y="615950"/>
                    </a:cubicBezTo>
                    <a:cubicBezTo>
                      <a:pt x="212196" y="613833"/>
                      <a:pt x="256117" y="629179"/>
                      <a:pt x="285750" y="644525"/>
                    </a:cubicBezTo>
                    <a:cubicBezTo>
                      <a:pt x="315383" y="659871"/>
                      <a:pt x="340254" y="705379"/>
                      <a:pt x="355600" y="708025"/>
                    </a:cubicBezTo>
                    <a:cubicBezTo>
                      <a:pt x="370946" y="710671"/>
                      <a:pt x="378883" y="684742"/>
                      <a:pt x="377825" y="660400"/>
                    </a:cubicBezTo>
                    <a:cubicBezTo>
                      <a:pt x="376767" y="636058"/>
                      <a:pt x="360892" y="622829"/>
                      <a:pt x="349250" y="561975"/>
                    </a:cubicBezTo>
                    <a:cubicBezTo>
                      <a:pt x="337608" y="501121"/>
                      <a:pt x="307975" y="369358"/>
                      <a:pt x="307975" y="295275"/>
                    </a:cubicBezTo>
                    <a:cubicBezTo>
                      <a:pt x="307975" y="221192"/>
                      <a:pt x="345017" y="160867"/>
                      <a:pt x="349250" y="117475"/>
                    </a:cubicBezTo>
                    <a:cubicBezTo>
                      <a:pt x="353483" y="74083"/>
                      <a:pt x="311150" y="25400"/>
                      <a:pt x="288925" y="12700"/>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752850" y="4694767"/>
              <a:ext cx="2141008" cy="1142471"/>
              <a:chOff x="1162050" y="57150"/>
              <a:chExt cx="2141008" cy="1142471"/>
            </a:xfrm>
            <a:solidFill>
              <a:srgbClr val="660066">
                <a:alpha val="30000"/>
              </a:srgbClr>
            </a:solidFill>
          </p:grpSpPr>
          <p:sp>
            <p:nvSpPr>
              <p:cNvPr id="28" name="Freeform 27"/>
              <p:cNvSpPr/>
              <p:nvPr/>
            </p:nvSpPr>
            <p:spPr>
              <a:xfrm>
                <a:off x="1162050" y="197379"/>
                <a:ext cx="607483" cy="564092"/>
              </a:xfrm>
              <a:custGeom>
                <a:avLst/>
                <a:gdLst>
                  <a:gd name="connsiteX0" fmla="*/ 574675 w 607483"/>
                  <a:gd name="connsiteY0" fmla="*/ 555096 h 564092"/>
                  <a:gd name="connsiteX1" fmla="*/ 606425 w 607483"/>
                  <a:gd name="connsiteY1" fmla="*/ 510646 h 564092"/>
                  <a:gd name="connsiteX2" fmla="*/ 568325 w 607483"/>
                  <a:gd name="connsiteY2" fmla="*/ 453496 h 564092"/>
                  <a:gd name="connsiteX3" fmla="*/ 504825 w 607483"/>
                  <a:gd name="connsiteY3" fmla="*/ 370946 h 564092"/>
                  <a:gd name="connsiteX4" fmla="*/ 511175 w 607483"/>
                  <a:gd name="connsiteY4" fmla="*/ 269346 h 564092"/>
                  <a:gd name="connsiteX5" fmla="*/ 558800 w 607483"/>
                  <a:gd name="connsiteY5" fmla="*/ 218546 h 564092"/>
                  <a:gd name="connsiteX6" fmla="*/ 555625 w 607483"/>
                  <a:gd name="connsiteY6" fmla="*/ 135996 h 564092"/>
                  <a:gd name="connsiteX7" fmla="*/ 476250 w 607483"/>
                  <a:gd name="connsiteY7" fmla="*/ 31221 h 564092"/>
                  <a:gd name="connsiteX8" fmla="*/ 377825 w 607483"/>
                  <a:gd name="connsiteY8" fmla="*/ 8996 h 564092"/>
                  <a:gd name="connsiteX9" fmla="*/ 238125 w 607483"/>
                  <a:gd name="connsiteY9" fmla="*/ 85196 h 564092"/>
                  <a:gd name="connsiteX10" fmla="*/ 222250 w 607483"/>
                  <a:gd name="connsiteY10" fmla="*/ 161396 h 564092"/>
                  <a:gd name="connsiteX11" fmla="*/ 244475 w 607483"/>
                  <a:gd name="connsiteY11" fmla="*/ 215371 h 564092"/>
                  <a:gd name="connsiteX12" fmla="*/ 196850 w 607483"/>
                  <a:gd name="connsiteY12" fmla="*/ 342371 h 564092"/>
                  <a:gd name="connsiteX13" fmla="*/ 133350 w 607483"/>
                  <a:gd name="connsiteY13" fmla="*/ 399521 h 564092"/>
                  <a:gd name="connsiteX14" fmla="*/ 31750 w 607483"/>
                  <a:gd name="connsiteY14" fmla="*/ 472546 h 564092"/>
                  <a:gd name="connsiteX15" fmla="*/ 6350 w 607483"/>
                  <a:gd name="connsiteY15" fmla="*/ 558271 h 564092"/>
                  <a:gd name="connsiteX16" fmla="*/ 69850 w 607483"/>
                  <a:gd name="connsiteY16" fmla="*/ 507471 h 564092"/>
                  <a:gd name="connsiteX17" fmla="*/ 184150 w 607483"/>
                  <a:gd name="connsiteY17" fmla="*/ 482071 h 564092"/>
                  <a:gd name="connsiteX18" fmla="*/ 352425 w 607483"/>
                  <a:gd name="connsiteY18" fmla="*/ 501121 h 564092"/>
                  <a:gd name="connsiteX19" fmla="*/ 482600 w 607483"/>
                  <a:gd name="connsiteY19" fmla="*/ 485246 h 564092"/>
                  <a:gd name="connsiteX20" fmla="*/ 574675 w 607483"/>
                  <a:gd name="connsiteY20" fmla="*/ 555096 h 56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7483" h="564092">
                    <a:moveTo>
                      <a:pt x="574675" y="555096"/>
                    </a:moveTo>
                    <a:cubicBezTo>
                      <a:pt x="595312" y="559329"/>
                      <a:pt x="607483" y="527579"/>
                      <a:pt x="606425" y="510646"/>
                    </a:cubicBezTo>
                    <a:cubicBezTo>
                      <a:pt x="605367" y="493713"/>
                      <a:pt x="585258" y="476779"/>
                      <a:pt x="568325" y="453496"/>
                    </a:cubicBezTo>
                    <a:cubicBezTo>
                      <a:pt x="551392" y="430213"/>
                      <a:pt x="514350" y="401638"/>
                      <a:pt x="504825" y="370946"/>
                    </a:cubicBezTo>
                    <a:cubicBezTo>
                      <a:pt x="495300" y="340254"/>
                      <a:pt x="502179" y="294746"/>
                      <a:pt x="511175" y="269346"/>
                    </a:cubicBezTo>
                    <a:cubicBezTo>
                      <a:pt x="520171" y="243946"/>
                      <a:pt x="551392" y="240771"/>
                      <a:pt x="558800" y="218546"/>
                    </a:cubicBezTo>
                    <a:cubicBezTo>
                      <a:pt x="566208" y="196321"/>
                      <a:pt x="569383" y="167217"/>
                      <a:pt x="555625" y="135996"/>
                    </a:cubicBezTo>
                    <a:cubicBezTo>
                      <a:pt x="541867" y="104775"/>
                      <a:pt x="505883" y="52388"/>
                      <a:pt x="476250" y="31221"/>
                    </a:cubicBezTo>
                    <a:cubicBezTo>
                      <a:pt x="446617" y="10054"/>
                      <a:pt x="417512" y="0"/>
                      <a:pt x="377825" y="8996"/>
                    </a:cubicBezTo>
                    <a:cubicBezTo>
                      <a:pt x="338138" y="17992"/>
                      <a:pt x="264054" y="59796"/>
                      <a:pt x="238125" y="85196"/>
                    </a:cubicBezTo>
                    <a:cubicBezTo>
                      <a:pt x="212196" y="110596"/>
                      <a:pt x="221192" y="139700"/>
                      <a:pt x="222250" y="161396"/>
                    </a:cubicBezTo>
                    <a:cubicBezTo>
                      <a:pt x="223308" y="183092"/>
                      <a:pt x="248708" y="185209"/>
                      <a:pt x="244475" y="215371"/>
                    </a:cubicBezTo>
                    <a:cubicBezTo>
                      <a:pt x="240242" y="245533"/>
                      <a:pt x="215371" y="311680"/>
                      <a:pt x="196850" y="342371"/>
                    </a:cubicBezTo>
                    <a:cubicBezTo>
                      <a:pt x="178329" y="373062"/>
                      <a:pt x="160867" y="377825"/>
                      <a:pt x="133350" y="399521"/>
                    </a:cubicBezTo>
                    <a:cubicBezTo>
                      <a:pt x="105833" y="421217"/>
                      <a:pt x="52917" y="446088"/>
                      <a:pt x="31750" y="472546"/>
                    </a:cubicBezTo>
                    <a:cubicBezTo>
                      <a:pt x="10583" y="499004"/>
                      <a:pt x="0" y="552450"/>
                      <a:pt x="6350" y="558271"/>
                    </a:cubicBezTo>
                    <a:cubicBezTo>
                      <a:pt x="12700" y="564092"/>
                      <a:pt x="40217" y="520171"/>
                      <a:pt x="69850" y="507471"/>
                    </a:cubicBezTo>
                    <a:cubicBezTo>
                      <a:pt x="99483" y="494771"/>
                      <a:pt x="137054" y="483129"/>
                      <a:pt x="184150" y="482071"/>
                    </a:cubicBezTo>
                    <a:cubicBezTo>
                      <a:pt x="231246" y="481013"/>
                      <a:pt x="302683" y="500592"/>
                      <a:pt x="352425" y="501121"/>
                    </a:cubicBezTo>
                    <a:cubicBezTo>
                      <a:pt x="402167" y="501650"/>
                      <a:pt x="446617" y="477838"/>
                      <a:pt x="482600" y="485246"/>
                    </a:cubicBezTo>
                    <a:cubicBezTo>
                      <a:pt x="518583" y="492654"/>
                      <a:pt x="554038" y="550863"/>
                      <a:pt x="574675" y="555096"/>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1826683" y="57150"/>
                <a:ext cx="250825" cy="266700"/>
              </a:xfrm>
              <a:custGeom>
                <a:avLst/>
                <a:gdLst>
                  <a:gd name="connsiteX0" fmla="*/ 5292 w 250825"/>
                  <a:gd name="connsiteY0" fmla="*/ 260350 h 266700"/>
                  <a:gd name="connsiteX1" fmla="*/ 65617 w 250825"/>
                  <a:gd name="connsiteY1" fmla="*/ 234950 h 266700"/>
                  <a:gd name="connsiteX2" fmla="*/ 144992 w 250825"/>
                  <a:gd name="connsiteY2" fmla="*/ 254000 h 266700"/>
                  <a:gd name="connsiteX3" fmla="*/ 205317 w 250825"/>
                  <a:gd name="connsiteY3" fmla="*/ 241300 h 266700"/>
                  <a:gd name="connsiteX4" fmla="*/ 249767 w 250825"/>
                  <a:gd name="connsiteY4" fmla="*/ 238125 h 266700"/>
                  <a:gd name="connsiteX5" fmla="*/ 198967 w 250825"/>
                  <a:gd name="connsiteY5" fmla="*/ 165100 h 266700"/>
                  <a:gd name="connsiteX6" fmla="*/ 237067 w 250825"/>
                  <a:gd name="connsiteY6" fmla="*/ 120650 h 266700"/>
                  <a:gd name="connsiteX7" fmla="*/ 240242 w 250825"/>
                  <a:gd name="connsiteY7" fmla="*/ 60325 h 266700"/>
                  <a:gd name="connsiteX8" fmla="*/ 186267 w 250825"/>
                  <a:gd name="connsiteY8" fmla="*/ 19050 h 266700"/>
                  <a:gd name="connsiteX9" fmla="*/ 97367 w 250825"/>
                  <a:gd name="connsiteY9" fmla="*/ 6350 h 266700"/>
                  <a:gd name="connsiteX10" fmla="*/ 27517 w 250825"/>
                  <a:gd name="connsiteY10" fmla="*/ 57150 h 266700"/>
                  <a:gd name="connsiteX11" fmla="*/ 59267 w 250825"/>
                  <a:gd name="connsiteY11" fmla="*/ 120650 h 266700"/>
                  <a:gd name="connsiteX12" fmla="*/ 33867 w 250825"/>
                  <a:gd name="connsiteY12" fmla="*/ 196850 h 266700"/>
                  <a:gd name="connsiteX13" fmla="*/ 5292 w 250825"/>
                  <a:gd name="connsiteY13" fmla="*/ 26035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0825" h="266700">
                    <a:moveTo>
                      <a:pt x="5292" y="260350"/>
                    </a:moveTo>
                    <a:cubicBezTo>
                      <a:pt x="10584" y="266700"/>
                      <a:pt x="42334" y="236008"/>
                      <a:pt x="65617" y="234950"/>
                    </a:cubicBezTo>
                    <a:cubicBezTo>
                      <a:pt x="88900" y="233892"/>
                      <a:pt x="121709" y="252942"/>
                      <a:pt x="144992" y="254000"/>
                    </a:cubicBezTo>
                    <a:cubicBezTo>
                      <a:pt x="168275" y="255058"/>
                      <a:pt x="187854" y="243946"/>
                      <a:pt x="205317" y="241300"/>
                    </a:cubicBezTo>
                    <a:cubicBezTo>
                      <a:pt x="222780" y="238654"/>
                      <a:pt x="250825" y="250825"/>
                      <a:pt x="249767" y="238125"/>
                    </a:cubicBezTo>
                    <a:cubicBezTo>
                      <a:pt x="248709" y="225425"/>
                      <a:pt x="201084" y="184679"/>
                      <a:pt x="198967" y="165100"/>
                    </a:cubicBezTo>
                    <a:cubicBezTo>
                      <a:pt x="196850" y="145521"/>
                      <a:pt x="230188" y="138112"/>
                      <a:pt x="237067" y="120650"/>
                    </a:cubicBezTo>
                    <a:cubicBezTo>
                      <a:pt x="243946" y="103188"/>
                      <a:pt x="248709" y="77258"/>
                      <a:pt x="240242" y="60325"/>
                    </a:cubicBezTo>
                    <a:cubicBezTo>
                      <a:pt x="231775" y="43392"/>
                      <a:pt x="210079" y="28046"/>
                      <a:pt x="186267" y="19050"/>
                    </a:cubicBezTo>
                    <a:cubicBezTo>
                      <a:pt x="162455" y="10054"/>
                      <a:pt x="123825" y="0"/>
                      <a:pt x="97367" y="6350"/>
                    </a:cubicBezTo>
                    <a:cubicBezTo>
                      <a:pt x="70909" y="12700"/>
                      <a:pt x="33867" y="38100"/>
                      <a:pt x="27517" y="57150"/>
                    </a:cubicBezTo>
                    <a:cubicBezTo>
                      <a:pt x="21167" y="76200"/>
                      <a:pt x="58209" y="97367"/>
                      <a:pt x="59267" y="120650"/>
                    </a:cubicBezTo>
                    <a:cubicBezTo>
                      <a:pt x="60325" y="143933"/>
                      <a:pt x="42863" y="174625"/>
                      <a:pt x="33867" y="196850"/>
                    </a:cubicBezTo>
                    <a:cubicBezTo>
                      <a:pt x="24871" y="219075"/>
                      <a:pt x="0" y="254000"/>
                      <a:pt x="5292" y="26035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2322513" y="159279"/>
                <a:ext cx="252941" cy="269346"/>
              </a:xfrm>
              <a:custGeom>
                <a:avLst/>
                <a:gdLst>
                  <a:gd name="connsiteX0" fmla="*/ 239712 w 252941"/>
                  <a:gd name="connsiteY0" fmla="*/ 250296 h 269346"/>
                  <a:gd name="connsiteX1" fmla="*/ 230187 w 252941"/>
                  <a:gd name="connsiteY1" fmla="*/ 199496 h 269346"/>
                  <a:gd name="connsiteX2" fmla="*/ 179387 w 252941"/>
                  <a:gd name="connsiteY2" fmla="*/ 161396 h 269346"/>
                  <a:gd name="connsiteX3" fmla="*/ 192087 w 252941"/>
                  <a:gd name="connsiteY3" fmla="*/ 78846 h 269346"/>
                  <a:gd name="connsiteX4" fmla="*/ 160337 w 252941"/>
                  <a:gd name="connsiteY4" fmla="*/ 12171 h 269346"/>
                  <a:gd name="connsiteX5" fmla="*/ 90487 w 252941"/>
                  <a:gd name="connsiteY5" fmla="*/ 8996 h 269346"/>
                  <a:gd name="connsiteX6" fmla="*/ 17462 w 252941"/>
                  <a:gd name="connsiteY6" fmla="*/ 66146 h 269346"/>
                  <a:gd name="connsiteX7" fmla="*/ 26987 w 252941"/>
                  <a:gd name="connsiteY7" fmla="*/ 123296 h 269346"/>
                  <a:gd name="connsiteX8" fmla="*/ 20637 w 252941"/>
                  <a:gd name="connsiteY8" fmla="*/ 189971 h 269346"/>
                  <a:gd name="connsiteX9" fmla="*/ 7937 w 252941"/>
                  <a:gd name="connsiteY9" fmla="*/ 250296 h 269346"/>
                  <a:gd name="connsiteX10" fmla="*/ 68262 w 252941"/>
                  <a:gd name="connsiteY10" fmla="*/ 256646 h 269346"/>
                  <a:gd name="connsiteX11" fmla="*/ 150812 w 252941"/>
                  <a:gd name="connsiteY11" fmla="*/ 269346 h 269346"/>
                  <a:gd name="connsiteX12" fmla="*/ 239712 w 252941"/>
                  <a:gd name="connsiteY12" fmla="*/ 250296 h 26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941" h="269346">
                    <a:moveTo>
                      <a:pt x="239712" y="250296"/>
                    </a:moveTo>
                    <a:cubicBezTo>
                      <a:pt x="252941" y="238654"/>
                      <a:pt x="240241" y="214313"/>
                      <a:pt x="230187" y="199496"/>
                    </a:cubicBezTo>
                    <a:cubicBezTo>
                      <a:pt x="220133" y="184679"/>
                      <a:pt x="185737" y="181504"/>
                      <a:pt x="179387" y="161396"/>
                    </a:cubicBezTo>
                    <a:cubicBezTo>
                      <a:pt x="173037" y="141288"/>
                      <a:pt x="195262" y="103717"/>
                      <a:pt x="192087" y="78846"/>
                    </a:cubicBezTo>
                    <a:cubicBezTo>
                      <a:pt x="188912" y="53975"/>
                      <a:pt x="177270" y="23813"/>
                      <a:pt x="160337" y="12171"/>
                    </a:cubicBezTo>
                    <a:cubicBezTo>
                      <a:pt x="143404" y="529"/>
                      <a:pt x="114299" y="0"/>
                      <a:pt x="90487" y="8996"/>
                    </a:cubicBezTo>
                    <a:cubicBezTo>
                      <a:pt x="66675" y="17992"/>
                      <a:pt x="28045" y="47096"/>
                      <a:pt x="17462" y="66146"/>
                    </a:cubicBezTo>
                    <a:cubicBezTo>
                      <a:pt x="6879" y="85196"/>
                      <a:pt x="26458" y="102659"/>
                      <a:pt x="26987" y="123296"/>
                    </a:cubicBezTo>
                    <a:cubicBezTo>
                      <a:pt x="27516" y="143933"/>
                      <a:pt x="23812" y="168804"/>
                      <a:pt x="20637" y="189971"/>
                    </a:cubicBezTo>
                    <a:cubicBezTo>
                      <a:pt x="17462" y="211138"/>
                      <a:pt x="0" y="239184"/>
                      <a:pt x="7937" y="250296"/>
                    </a:cubicBezTo>
                    <a:cubicBezTo>
                      <a:pt x="15875" y="261409"/>
                      <a:pt x="44450" y="253471"/>
                      <a:pt x="68262" y="256646"/>
                    </a:cubicBezTo>
                    <a:cubicBezTo>
                      <a:pt x="92075" y="259821"/>
                      <a:pt x="125941" y="269346"/>
                      <a:pt x="150812" y="269346"/>
                    </a:cubicBezTo>
                    <a:cubicBezTo>
                      <a:pt x="175683" y="269346"/>
                      <a:pt x="226483" y="261938"/>
                      <a:pt x="239712" y="250296"/>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eeform 30"/>
              <p:cNvSpPr/>
              <p:nvPr/>
            </p:nvSpPr>
            <p:spPr>
              <a:xfrm>
                <a:off x="2670175" y="462492"/>
                <a:ext cx="259292" cy="252412"/>
              </a:xfrm>
              <a:custGeom>
                <a:avLst/>
                <a:gdLst>
                  <a:gd name="connsiteX0" fmla="*/ 155575 w 259292"/>
                  <a:gd name="connsiteY0" fmla="*/ 48683 h 252412"/>
                  <a:gd name="connsiteX1" fmla="*/ 104775 w 259292"/>
                  <a:gd name="connsiteY1" fmla="*/ 4233 h 252412"/>
                  <a:gd name="connsiteX2" fmla="*/ 25400 w 259292"/>
                  <a:gd name="connsiteY2" fmla="*/ 23283 h 252412"/>
                  <a:gd name="connsiteX3" fmla="*/ 12700 w 259292"/>
                  <a:gd name="connsiteY3" fmla="*/ 93133 h 252412"/>
                  <a:gd name="connsiteX4" fmla="*/ 34925 w 259292"/>
                  <a:gd name="connsiteY4" fmla="*/ 137583 h 252412"/>
                  <a:gd name="connsiteX5" fmla="*/ 3175 w 259292"/>
                  <a:gd name="connsiteY5" fmla="*/ 182033 h 252412"/>
                  <a:gd name="connsiteX6" fmla="*/ 15875 w 259292"/>
                  <a:gd name="connsiteY6" fmla="*/ 245533 h 252412"/>
                  <a:gd name="connsiteX7" fmla="*/ 53975 w 259292"/>
                  <a:gd name="connsiteY7" fmla="*/ 213783 h 252412"/>
                  <a:gd name="connsiteX8" fmla="*/ 161925 w 259292"/>
                  <a:gd name="connsiteY8" fmla="*/ 216958 h 252412"/>
                  <a:gd name="connsiteX9" fmla="*/ 247650 w 259292"/>
                  <a:gd name="connsiteY9" fmla="*/ 245533 h 252412"/>
                  <a:gd name="connsiteX10" fmla="*/ 231775 w 259292"/>
                  <a:gd name="connsiteY10" fmla="*/ 175683 h 252412"/>
                  <a:gd name="connsiteX11" fmla="*/ 187325 w 259292"/>
                  <a:gd name="connsiteY11" fmla="*/ 140758 h 252412"/>
                  <a:gd name="connsiteX12" fmla="*/ 155575 w 259292"/>
                  <a:gd name="connsiteY12" fmla="*/ 48683 h 25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292" h="252412">
                    <a:moveTo>
                      <a:pt x="155575" y="48683"/>
                    </a:moveTo>
                    <a:cubicBezTo>
                      <a:pt x="141817" y="25929"/>
                      <a:pt x="126471" y="8466"/>
                      <a:pt x="104775" y="4233"/>
                    </a:cubicBezTo>
                    <a:cubicBezTo>
                      <a:pt x="83079" y="0"/>
                      <a:pt x="40746" y="8466"/>
                      <a:pt x="25400" y="23283"/>
                    </a:cubicBezTo>
                    <a:cubicBezTo>
                      <a:pt x="10054" y="38100"/>
                      <a:pt x="11113" y="74083"/>
                      <a:pt x="12700" y="93133"/>
                    </a:cubicBezTo>
                    <a:cubicBezTo>
                      <a:pt x="14287" y="112183"/>
                      <a:pt x="36512" y="122766"/>
                      <a:pt x="34925" y="137583"/>
                    </a:cubicBezTo>
                    <a:cubicBezTo>
                      <a:pt x="33338" y="152400"/>
                      <a:pt x="6350" y="164041"/>
                      <a:pt x="3175" y="182033"/>
                    </a:cubicBezTo>
                    <a:cubicBezTo>
                      <a:pt x="0" y="200025"/>
                      <a:pt x="7408" y="240241"/>
                      <a:pt x="15875" y="245533"/>
                    </a:cubicBezTo>
                    <a:cubicBezTo>
                      <a:pt x="24342" y="250825"/>
                      <a:pt x="29633" y="218545"/>
                      <a:pt x="53975" y="213783"/>
                    </a:cubicBezTo>
                    <a:cubicBezTo>
                      <a:pt x="78317" y="209021"/>
                      <a:pt x="129646" y="211666"/>
                      <a:pt x="161925" y="216958"/>
                    </a:cubicBezTo>
                    <a:cubicBezTo>
                      <a:pt x="194204" y="222250"/>
                      <a:pt x="236008" y="252412"/>
                      <a:pt x="247650" y="245533"/>
                    </a:cubicBezTo>
                    <a:cubicBezTo>
                      <a:pt x="259292" y="238654"/>
                      <a:pt x="241829" y="193145"/>
                      <a:pt x="231775" y="175683"/>
                    </a:cubicBezTo>
                    <a:cubicBezTo>
                      <a:pt x="221721" y="158221"/>
                      <a:pt x="197379" y="156104"/>
                      <a:pt x="187325" y="140758"/>
                    </a:cubicBezTo>
                    <a:cubicBezTo>
                      <a:pt x="177271" y="125412"/>
                      <a:pt x="169333" y="71437"/>
                      <a:pt x="155575" y="4868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3098271" y="934508"/>
                <a:ext cx="204787" cy="265113"/>
              </a:xfrm>
              <a:custGeom>
                <a:avLst/>
                <a:gdLst>
                  <a:gd name="connsiteX0" fmla="*/ 13229 w 204787"/>
                  <a:gd name="connsiteY0" fmla="*/ 252942 h 265113"/>
                  <a:gd name="connsiteX1" fmla="*/ 124354 w 204787"/>
                  <a:gd name="connsiteY1" fmla="*/ 240242 h 265113"/>
                  <a:gd name="connsiteX2" fmla="*/ 194204 w 204787"/>
                  <a:gd name="connsiteY2" fmla="*/ 246592 h 265113"/>
                  <a:gd name="connsiteX3" fmla="*/ 187854 w 204787"/>
                  <a:gd name="connsiteY3" fmla="*/ 186267 h 265113"/>
                  <a:gd name="connsiteX4" fmla="*/ 149754 w 204787"/>
                  <a:gd name="connsiteY4" fmla="*/ 138642 h 265113"/>
                  <a:gd name="connsiteX5" fmla="*/ 156104 w 204787"/>
                  <a:gd name="connsiteY5" fmla="*/ 81492 h 265113"/>
                  <a:gd name="connsiteX6" fmla="*/ 102129 w 204787"/>
                  <a:gd name="connsiteY6" fmla="*/ 11642 h 265113"/>
                  <a:gd name="connsiteX7" fmla="*/ 41804 w 204787"/>
                  <a:gd name="connsiteY7" fmla="*/ 11642 h 265113"/>
                  <a:gd name="connsiteX8" fmla="*/ 13229 w 204787"/>
                  <a:gd name="connsiteY8" fmla="*/ 68792 h 265113"/>
                  <a:gd name="connsiteX9" fmla="*/ 44979 w 204787"/>
                  <a:gd name="connsiteY9" fmla="*/ 135467 h 265113"/>
                  <a:gd name="connsiteX10" fmla="*/ 44979 w 204787"/>
                  <a:gd name="connsiteY10" fmla="*/ 167217 h 265113"/>
                  <a:gd name="connsiteX11" fmla="*/ 13229 w 204787"/>
                  <a:gd name="connsiteY11" fmla="*/ 252942 h 26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787" h="265113">
                    <a:moveTo>
                      <a:pt x="13229" y="252942"/>
                    </a:moveTo>
                    <a:cubicBezTo>
                      <a:pt x="26458" y="265113"/>
                      <a:pt x="94192" y="241300"/>
                      <a:pt x="124354" y="240242"/>
                    </a:cubicBezTo>
                    <a:cubicBezTo>
                      <a:pt x="154516" y="239184"/>
                      <a:pt x="183621" y="255588"/>
                      <a:pt x="194204" y="246592"/>
                    </a:cubicBezTo>
                    <a:cubicBezTo>
                      <a:pt x="204787" y="237596"/>
                      <a:pt x="195262" y="204259"/>
                      <a:pt x="187854" y="186267"/>
                    </a:cubicBezTo>
                    <a:cubicBezTo>
                      <a:pt x="180446" y="168275"/>
                      <a:pt x="155046" y="156104"/>
                      <a:pt x="149754" y="138642"/>
                    </a:cubicBezTo>
                    <a:cubicBezTo>
                      <a:pt x="144462" y="121180"/>
                      <a:pt x="164042" y="102659"/>
                      <a:pt x="156104" y="81492"/>
                    </a:cubicBezTo>
                    <a:cubicBezTo>
                      <a:pt x="148167" y="60325"/>
                      <a:pt x="121179" y="23284"/>
                      <a:pt x="102129" y="11642"/>
                    </a:cubicBezTo>
                    <a:cubicBezTo>
                      <a:pt x="83079" y="0"/>
                      <a:pt x="56621" y="2117"/>
                      <a:pt x="41804" y="11642"/>
                    </a:cubicBezTo>
                    <a:cubicBezTo>
                      <a:pt x="26987" y="21167"/>
                      <a:pt x="12700" y="48155"/>
                      <a:pt x="13229" y="68792"/>
                    </a:cubicBezTo>
                    <a:cubicBezTo>
                      <a:pt x="13758" y="89429"/>
                      <a:pt x="39687" y="119063"/>
                      <a:pt x="44979" y="135467"/>
                    </a:cubicBezTo>
                    <a:cubicBezTo>
                      <a:pt x="50271" y="151871"/>
                      <a:pt x="51329" y="152929"/>
                      <a:pt x="44979" y="167217"/>
                    </a:cubicBezTo>
                    <a:cubicBezTo>
                      <a:pt x="38629" y="181505"/>
                      <a:pt x="0" y="240771"/>
                      <a:pt x="13229" y="25294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429125" y="4931304"/>
              <a:ext cx="1489075" cy="1067859"/>
              <a:chOff x="1838325" y="293687"/>
              <a:chExt cx="1489075" cy="1067859"/>
            </a:xfrm>
          </p:grpSpPr>
          <p:sp>
            <p:nvSpPr>
              <p:cNvPr id="34" name="Freeform 33"/>
              <p:cNvSpPr/>
              <p:nvPr/>
            </p:nvSpPr>
            <p:spPr>
              <a:xfrm>
                <a:off x="1838325" y="293687"/>
                <a:ext cx="300038" cy="312738"/>
              </a:xfrm>
              <a:custGeom>
                <a:avLst/>
                <a:gdLst>
                  <a:gd name="connsiteX0" fmla="*/ 117475 w 300038"/>
                  <a:gd name="connsiteY0" fmla="*/ 11113 h 312738"/>
                  <a:gd name="connsiteX1" fmla="*/ 57150 w 300038"/>
                  <a:gd name="connsiteY1" fmla="*/ 1588 h 312738"/>
                  <a:gd name="connsiteX2" fmla="*/ 19050 w 300038"/>
                  <a:gd name="connsiteY2" fmla="*/ 14288 h 312738"/>
                  <a:gd name="connsiteX3" fmla="*/ 6350 w 300038"/>
                  <a:gd name="connsiteY3" fmla="*/ 87313 h 312738"/>
                  <a:gd name="connsiteX4" fmla="*/ 57150 w 300038"/>
                  <a:gd name="connsiteY4" fmla="*/ 147638 h 312738"/>
                  <a:gd name="connsiteX5" fmla="*/ 44450 w 300038"/>
                  <a:gd name="connsiteY5" fmla="*/ 233363 h 312738"/>
                  <a:gd name="connsiteX6" fmla="*/ 38100 w 300038"/>
                  <a:gd name="connsiteY6" fmla="*/ 300038 h 312738"/>
                  <a:gd name="connsiteX7" fmla="*/ 76200 w 300038"/>
                  <a:gd name="connsiteY7" fmla="*/ 309563 h 312738"/>
                  <a:gd name="connsiteX8" fmla="*/ 133350 w 300038"/>
                  <a:gd name="connsiteY8" fmla="*/ 296863 h 312738"/>
                  <a:gd name="connsiteX9" fmla="*/ 209550 w 300038"/>
                  <a:gd name="connsiteY9" fmla="*/ 296863 h 312738"/>
                  <a:gd name="connsiteX10" fmla="*/ 263525 w 300038"/>
                  <a:gd name="connsiteY10" fmla="*/ 284163 h 312738"/>
                  <a:gd name="connsiteX11" fmla="*/ 298450 w 300038"/>
                  <a:gd name="connsiteY11" fmla="*/ 293688 h 312738"/>
                  <a:gd name="connsiteX12" fmla="*/ 273050 w 300038"/>
                  <a:gd name="connsiteY12" fmla="*/ 227013 h 312738"/>
                  <a:gd name="connsiteX13" fmla="*/ 231775 w 300038"/>
                  <a:gd name="connsiteY13" fmla="*/ 163513 h 312738"/>
                  <a:gd name="connsiteX14" fmla="*/ 234950 w 300038"/>
                  <a:gd name="connsiteY14" fmla="*/ 93663 h 312738"/>
                  <a:gd name="connsiteX15" fmla="*/ 250825 w 300038"/>
                  <a:gd name="connsiteY15" fmla="*/ 23813 h 312738"/>
                  <a:gd name="connsiteX16" fmla="*/ 225425 w 300038"/>
                  <a:gd name="connsiteY16" fmla="*/ 4763 h 312738"/>
                  <a:gd name="connsiteX17" fmla="*/ 190500 w 300038"/>
                  <a:gd name="connsiteY17" fmla="*/ 7938 h 312738"/>
                  <a:gd name="connsiteX18" fmla="*/ 117475 w 300038"/>
                  <a:gd name="connsiteY18" fmla="*/ 11113 h 312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0038" h="312738">
                    <a:moveTo>
                      <a:pt x="117475" y="11113"/>
                    </a:moveTo>
                    <a:cubicBezTo>
                      <a:pt x="95250" y="10055"/>
                      <a:pt x="73554" y="1059"/>
                      <a:pt x="57150" y="1588"/>
                    </a:cubicBezTo>
                    <a:cubicBezTo>
                      <a:pt x="40746" y="2117"/>
                      <a:pt x="27517" y="0"/>
                      <a:pt x="19050" y="14288"/>
                    </a:cubicBezTo>
                    <a:cubicBezTo>
                      <a:pt x="10583" y="28576"/>
                      <a:pt x="0" y="65088"/>
                      <a:pt x="6350" y="87313"/>
                    </a:cubicBezTo>
                    <a:cubicBezTo>
                      <a:pt x="12700" y="109538"/>
                      <a:pt x="50800" y="123296"/>
                      <a:pt x="57150" y="147638"/>
                    </a:cubicBezTo>
                    <a:cubicBezTo>
                      <a:pt x="63500" y="171980"/>
                      <a:pt x="47625" y="207963"/>
                      <a:pt x="44450" y="233363"/>
                    </a:cubicBezTo>
                    <a:cubicBezTo>
                      <a:pt x="41275" y="258763"/>
                      <a:pt x="32808" y="287338"/>
                      <a:pt x="38100" y="300038"/>
                    </a:cubicBezTo>
                    <a:cubicBezTo>
                      <a:pt x="43392" y="312738"/>
                      <a:pt x="60325" y="310092"/>
                      <a:pt x="76200" y="309563"/>
                    </a:cubicBezTo>
                    <a:cubicBezTo>
                      <a:pt x="92075" y="309034"/>
                      <a:pt x="111125" y="298980"/>
                      <a:pt x="133350" y="296863"/>
                    </a:cubicBezTo>
                    <a:cubicBezTo>
                      <a:pt x="155575" y="294746"/>
                      <a:pt x="187854" y="298980"/>
                      <a:pt x="209550" y="296863"/>
                    </a:cubicBezTo>
                    <a:cubicBezTo>
                      <a:pt x="231246" y="294746"/>
                      <a:pt x="248708" y="284692"/>
                      <a:pt x="263525" y="284163"/>
                    </a:cubicBezTo>
                    <a:cubicBezTo>
                      <a:pt x="278342" y="283634"/>
                      <a:pt x="296863" y="303213"/>
                      <a:pt x="298450" y="293688"/>
                    </a:cubicBezTo>
                    <a:cubicBezTo>
                      <a:pt x="300038" y="284163"/>
                      <a:pt x="284162" y="248709"/>
                      <a:pt x="273050" y="227013"/>
                    </a:cubicBezTo>
                    <a:cubicBezTo>
                      <a:pt x="261938" y="205317"/>
                      <a:pt x="238125" y="185738"/>
                      <a:pt x="231775" y="163513"/>
                    </a:cubicBezTo>
                    <a:cubicBezTo>
                      <a:pt x="225425" y="141288"/>
                      <a:pt x="231775" y="116946"/>
                      <a:pt x="234950" y="93663"/>
                    </a:cubicBezTo>
                    <a:cubicBezTo>
                      <a:pt x="238125" y="70380"/>
                      <a:pt x="252412" y="38630"/>
                      <a:pt x="250825" y="23813"/>
                    </a:cubicBezTo>
                    <a:cubicBezTo>
                      <a:pt x="249238" y="8996"/>
                      <a:pt x="235479" y="7409"/>
                      <a:pt x="225425" y="4763"/>
                    </a:cubicBezTo>
                    <a:cubicBezTo>
                      <a:pt x="215371" y="2117"/>
                      <a:pt x="203729" y="6351"/>
                      <a:pt x="190500" y="7938"/>
                    </a:cubicBezTo>
                    <a:cubicBezTo>
                      <a:pt x="177271" y="9525"/>
                      <a:pt x="139700" y="12171"/>
                      <a:pt x="117475" y="11113"/>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2307696" y="409046"/>
                <a:ext cx="299508" cy="356658"/>
              </a:xfrm>
              <a:custGeom>
                <a:avLst/>
                <a:gdLst>
                  <a:gd name="connsiteX0" fmla="*/ 222779 w 299508"/>
                  <a:gd name="connsiteY0" fmla="*/ 22754 h 356658"/>
                  <a:gd name="connsiteX1" fmla="*/ 143404 w 299508"/>
                  <a:gd name="connsiteY1" fmla="*/ 19579 h 356658"/>
                  <a:gd name="connsiteX2" fmla="*/ 83079 w 299508"/>
                  <a:gd name="connsiteY2" fmla="*/ 13229 h 356658"/>
                  <a:gd name="connsiteX3" fmla="*/ 25929 w 299508"/>
                  <a:gd name="connsiteY3" fmla="*/ 16404 h 356658"/>
                  <a:gd name="connsiteX4" fmla="*/ 44979 w 299508"/>
                  <a:gd name="connsiteY4" fmla="*/ 111654 h 356658"/>
                  <a:gd name="connsiteX5" fmla="*/ 64029 w 299508"/>
                  <a:gd name="connsiteY5" fmla="*/ 248179 h 356658"/>
                  <a:gd name="connsiteX6" fmla="*/ 6879 w 299508"/>
                  <a:gd name="connsiteY6" fmla="*/ 333904 h 356658"/>
                  <a:gd name="connsiteX7" fmla="*/ 22754 w 299508"/>
                  <a:gd name="connsiteY7" fmla="*/ 356129 h 356658"/>
                  <a:gd name="connsiteX8" fmla="*/ 64029 w 299508"/>
                  <a:gd name="connsiteY8" fmla="*/ 337079 h 356658"/>
                  <a:gd name="connsiteX9" fmla="*/ 159279 w 299508"/>
                  <a:gd name="connsiteY9" fmla="*/ 349779 h 356658"/>
                  <a:gd name="connsiteX10" fmla="*/ 225954 w 299508"/>
                  <a:gd name="connsiteY10" fmla="*/ 330729 h 356658"/>
                  <a:gd name="connsiteX11" fmla="*/ 292629 w 299508"/>
                  <a:gd name="connsiteY11" fmla="*/ 337079 h 356658"/>
                  <a:gd name="connsiteX12" fmla="*/ 267229 w 299508"/>
                  <a:gd name="connsiteY12" fmla="*/ 276754 h 356658"/>
                  <a:gd name="connsiteX13" fmla="*/ 229129 w 299508"/>
                  <a:gd name="connsiteY13" fmla="*/ 184679 h 356658"/>
                  <a:gd name="connsiteX14" fmla="*/ 245004 w 299508"/>
                  <a:gd name="connsiteY14" fmla="*/ 83079 h 356658"/>
                  <a:gd name="connsiteX15" fmla="*/ 222779 w 299508"/>
                  <a:gd name="connsiteY15" fmla="*/ 22754 h 3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508" h="356658">
                    <a:moveTo>
                      <a:pt x="222779" y="22754"/>
                    </a:moveTo>
                    <a:cubicBezTo>
                      <a:pt x="205846" y="12171"/>
                      <a:pt x="166687" y="21167"/>
                      <a:pt x="143404" y="19579"/>
                    </a:cubicBezTo>
                    <a:cubicBezTo>
                      <a:pt x="120121" y="17992"/>
                      <a:pt x="102658" y="13758"/>
                      <a:pt x="83079" y="13229"/>
                    </a:cubicBezTo>
                    <a:cubicBezTo>
                      <a:pt x="63500" y="12700"/>
                      <a:pt x="32279" y="0"/>
                      <a:pt x="25929" y="16404"/>
                    </a:cubicBezTo>
                    <a:cubicBezTo>
                      <a:pt x="19579" y="32808"/>
                      <a:pt x="38629" y="73025"/>
                      <a:pt x="44979" y="111654"/>
                    </a:cubicBezTo>
                    <a:cubicBezTo>
                      <a:pt x="51329" y="150283"/>
                      <a:pt x="70379" y="211137"/>
                      <a:pt x="64029" y="248179"/>
                    </a:cubicBezTo>
                    <a:cubicBezTo>
                      <a:pt x="57679" y="285221"/>
                      <a:pt x="13758" y="315912"/>
                      <a:pt x="6879" y="333904"/>
                    </a:cubicBezTo>
                    <a:cubicBezTo>
                      <a:pt x="0" y="351896"/>
                      <a:pt x="13229" y="355600"/>
                      <a:pt x="22754" y="356129"/>
                    </a:cubicBezTo>
                    <a:cubicBezTo>
                      <a:pt x="32279" y="356658"/>
                      <a:pt x="41275" y="338137"/>
                      <a:pt x="64029" y="337079"/>
                    </a:cubicBezTo>
                    <a:cubicBezTo>
                      <a:pt x="86783" y="336021"/>
                      <a:pt x="132292" y="350837"/>
                      <a:pt x="159279" y="349779"/>
                    </a:cubicBezTo>
                    <a:cubicBezTo>
                      <a:pt x="186266" y="348721"/>
                      <a:pt x="203729" y="332846"/>
                      <a:pt x="225954" y="330729"/>
                    </a:cubicBezTo>
                    <a:cubicBezTo>
                      <a:pt x="248179" y="328612"/>
                      <a:pt x="285750" y="346075"/>
                      <a:pt x="292629" y="337079"/>
                    </a:cubicBezTo>
                    <a:cubicBezTo>
                      <a:pt x="299508" y="328083"/>
                      <a:pt x="277812" y="302154"/>
                      <a:pt x="267229" y="276754"/>
                    </a:cubicBezTo>
                    <a:cubicBezTo>
                      <a:pt x="256646" y="251354"/>
                      <a:pt x="232833" y="216958"/>
                      <a:pt x="229129" y="184679"/>
                    </a:cubicBezTo>
                    <a:cubicBezTo>
                      <a:pt x="225425" y="152400"/>
                      <a:pt x="244475" y="109008"/>
                      <a:pt x="245004" y="83079"/>
                    </a:cubicBezTo>
                    <a:cubicBezTo>
                      <a:pt x="245533" y="57150"/>
                      <a:pt x="239712" y="33337"/>
                      <a:pt x="222779" y="22754"/>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Freeform 35"/>
              <p:cNvSpPr/>
              <p:nvPr/>
            </p:nvSpPr>
            <p:spPr>
              <a:xfrm>
                <a:off x="2676525" y="680508"/>
                <a:ext cx="284692" cy="310621"/>
              </a:xfrm>
              <a:custGeom>
                <a:avLst/>
                <a:gdLst>
                  <a:gd name="connsiteX0" fmla="*/ 130175 w 284692"/>
                  <a:gd name="connsiteY0" fmla="*/ 2117 h 310621"/>
                  <a:gd name="connsiteX1" fmla="*/ 47625 w 284692"/>
                  <a:gd name="connsiteY1" fmla="*/ 5292 h 310621"/>
                  <a:gd name="connsiteX2" fmla="*/ 25400 w 284692"/>
                  <a:gd name="connsiteY2" fmla="*/ 33867 h 310621"/>
                  <a:gd name="connsiteX3" fmla="*/ 6350 w 284692"/>
                  <a:gd name="connsiteY3" fmla="*/ 100542 h 310621"/>
                  <a:gd name="connsiteX4" fmla="*/ 63500 w 284692"/>
                  <a:gd name="connsiteY4" fmla="*/ 173567 h 310621"/>
                  <a:gd name="connsiteX5" fmla="*/ 57150 w 284692"/>
                  <a:gd name="connsiteY5" fmla="*/ 233892 h 310621"/>
                  <a:gd name="connsiteX6" fmla="*/ 41275 w 284692"/>
                  <a:gd name="connsiteY6" fmla="*/ 284692 h 310621"/>
                  <a:gd name="connsiteX7" fmla="*/ 47625 w 284692"/>
                  <a:gd name="connsiteY7" fmla="*/ 310092 h 310621"/>
                  <a:gd name="connsiteX8" fmla="*/ 98425 w 284692"/>
                  <a:gd name="connsiteY8" fmla="*/ 287867 h 310621"/>
                  <a:gd name="connsiteX9" fmla="*/ 190500 w 284692"/>
                  <a:gd name="connsiteY9" fmla="*/ 297392 h 310621"/>
                  <a:gd name="connsiteX10" fmla="*/ 273050 w 284692"/>
                  <a:gd name="connsiteY10" fmla="*/ 287867 h 310621"/>
                  <a:gd name="connsiteX11" fmla="*/ 260350 w 284692"/>
                  <a:gd name="connsiteY11" fmla="*/ 192617 h 310621"/>
                  <a:gd name="connsiteX12" fmla="*/ 254000 w 284692"/>
                  <a:gd name="connsiteY12" fmla="*/ 87842 h 310621"/>
                  <a:gd name="connsiteX13" fmla="*/ 222250 w 284692"/>
                  <a:gd name="connsiteY13" fmla="*/ 17992 h 310621"/>
                  <a:gd name="connsiteX14" fmla="*/ 130175 w 284692"/>
                  <a:gd name="connsiteY14" fmla="*/ 2117 h 3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692" h="310621">
                    <a:moveTo>
                      <a:pt x="130175" y="2117"/>
                    </a:moveTo>
                    <a:cubicBezTo>
                      <a:pt x="101071" y="0"/>
                      <a:pt x="65087" y="0"/>
                      <a:pt x="47625" y="5292"/>
                    </a:cubicBezTo>
                    <a:cubicBezTo>
                      <a:pt x="30163" y="10584"/>
                      <a:pt x="32279" y="17992"/>
                      <a:pt x="25400" y="33867"/>
                    </a:cubicBezTo>
                    <a:cubicBezTo>
                      <a:pt x="18521" y="49742"/>
                      <a:pt x="0" y="77259"/>
                      <a:pt x="6350" y="100542"/>
                    </a:cubicBezTo>
                    <a:cubicBezTo>
                      <a:pt x="12700" y="123825"/>
                      <a:pt x="55033" y="151342"/>
                      <a:pt x="63500" y="173567"/>
                    </a:cubicBezTo>
                    <a:cubicBezTo>
                      <a:pt x="71967" y="195792"/>
                      <a:pt x="60854" y="215371"/>
                      <a:pt x="57150" y="233892"/>
                    </a:cubicBezTo>
                    <a:cubicBezTo>
                      <a:pt x="53446" y="252413"/>
                      <a:pt x="42862" y="271992"/>
                      <a:pt x="41275" y="284692"/>
                    </a:cubicBezTo>
                    <a:cubicBezTo>
                      <a:pt x="39688" y="297392"/>
                      <a:pt x="38100" y="309563"/>
                      <a:pt x="47625" y="310092"/>
                    </a:cubicBezTo>
                    <a:cubicBezTo>
                      <a:pt x="57150" y="310621"/>
                      <a:pt x="74612" y="289984"/>
                      <a:pt x="98425" y="287867"/>
                    </a:cubicBezTo>
                    <a:cubicBezTo>
                      <a:pt x="122238" y="285750"/>
                      <a:pt x="161396" y="297392"/>
                      <a:pt x="190500" y="297392"/>
                    </a:cubicBezTo>
                    <a:cubicBezTo>
                      <a:pt x="219604" y="297392"/>
                      <a:pt x="261408" y="305329"/>
                      <a:pt x="273050" y="287867"/>
                    </a:cubicBezTo>
                    <a:cubicBezTo>
                      <a:pt x="284692" y="270405"/>
                      <a:pt x="263525" y="225954"/>
                      <a:pt x="260350" y="192617"/>
                    </a:cubicBezTo>
                    <a:cubicBezTo>
                      <a:pt x="257175" y="159280"/>
                      <a:pt x="260350" y="116946"/>
                      <a:pt x="254000" y="87842"/>
                    </a:cubicBezTo>
                    <a:cubicBezTo>
                      <a:pt x="247650" y="58738"/>
                      <a:pt x="238654" y="31221"/>
                      <a:pt x="222250" y="17992"/>
                    </a:cubicBezTo>
                    <a:cubicBezTo>
                      <a:pt x="205846" y="4763"/>
                      <a:pt x="159279" y="4234"/>
                      <a:pt x="130175" y="2117"/>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095096" y="1175279"/>
                <a:ext cx="232304" cy="186267"/>
              </a:xfrm>
              <a:custGeom>
                <a:avLst/>
                <a:gdLst>
                  <a:gd name="connsiteX0" fmla="*/ 181504 w 232304"/>
                  <a:gd name="connsiteY0" fmla="*/ 5821 h 186267"/>
                  <a:gd name="connsiteX1" fmla="*/ 79904 w 232304"/>
                  <a:gd name="connsiteY1" fmla="*/ 5821 h 186267"/>
                  <a:gd name="connsiteX2" fmla="*/ 16404 w 232304"/>
                  <a:gd name="connsiteY2" fmla="*/ 28046 h 186267"/>
                  <a:gd name="connsiteX3" fmla="*/ 13229 w 232304"/>
                  <a:gd name="connsiteY3" fmla="*/ 94721 h 186267"/>
                  <a:gd name="connsiteX4" fmla="*/ 3704 w 232304"/>
                  <a:gd name="connsiteY4" fmla="*/ 139171 h 186267"/>
                  <a:gd name="connsiteX5" fmla="*/ 13229 w 232304"/>
                  <a:gd name="connsiteY5" fmla="*/ 180446 h 186267"/>
                  <a:gd name="connsiteX6" fmla="*/ 83079 w 232304"/>
                  <a:gd name="connsiteY6" fmla="*/ 174096 h 186267"/>
                  <a:gd name="connsiteX7" fmla="*/ 156104 w 232304"/>
                  <a:gd name="connsiteY7" fmla="*/ 167746 h 186267"/>
                  <a:gd name="connsiteX8" fmla="*/ 216429 w 232304"/>
                  <a:gd name="connsiteY8" fmla="*/ 135996 h 186267"/>
                  <a:gd name="connsiteX9" fmla="*/ 229129 w 232304"/>
                  <a:gd name="connsiteY9" fmla="*/ 91546 h 186267"/>
                  <a:gd name="connsiteX10" fmla="*/ 225954 w 232304"/>
                  <a:gd name="connsiteY10" fmla="*/ 40746 h 186267"/>
                  <a:gd name="connsiteX11" fmla="*/ 181504 w 232304"/>
                  <a:gd name="connsiteY11" fmla="*/ 5821 h 18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304" h="186267">
                    <a:moveTo>
                      <a:pt x="181504" y="5821"/>
                    </a:moveTo>
                    <a:cubicBezTo>
                      <a:pt x="157162" y="0"/>
                      <a:pt x="107421" y="2117"/>
                      <a:pt x="79904" y="5821"/>
                    </a:cubicBezTo>
                    <a:cubicBezTo>
                      <a:pt x="52387" y="9525"/>
                      <a:pt x="27516" y="13230"/>
                      <a:pt x="16404" y="28046"/>
                    </a:cubicBezTo>
                    <a:cubicBezTo>
                      <a:pt x="5292" y="42862"/>
                      <a:pt x="15346" y="76200"/>
                      <a:pt x="13229" y="94721"/>
                    </a:cubicBezTo>
                    <a:cubicBezTo>
                      <a:pt x="11112" y="113242"/>
                      <a:pt x="3704" y="124884"/>
                      <a:pt x="3704" y="139171"/>
                    </a:cubicBezTo>
                    <a:cubicBezTo>
                      <a:pt x="3704" y="153458"/>
                      <a:pt x="0" y="174625"/>
                      <a:pt x="13229" y="180446"/>
                    </a:cubicBezTo>
                    <a:cubicBezTo>
                      <a:pt x="26458" y="186267"/>
                      <a:pt x="83079" y="174096"/>
                      <a:pt x="83079" y="174096"/>
                    </a:cubicBezTo>
                    <a:cubicBezTo>
                      <a:pt x="106892" y="171979"/>
                      <a:pt x="133879" y="174096"/>
                      <a:pt x="156104" y="167746"/>
                    </a:cubicBezTo>
                    <a:cubicBezTo>
                      <a:pt x="178329" y="161396"/>
                      <a:pt x="204258" y="148696"/>
                      <a:pt x="216429" y="135996"/>
                    </a:cubicBezTo>
                    <a:cubicBezTo>
                      <a:pt x="228600" y="123296"/>
                      <a:pt x="227542" y="107421"/>
                      <a:pt x="229129" y="91546"/>
                    </a:cubicBezTo>
                    <a:cubicBezTo>
                      <a:pt x="230717" y="75671"/>
                      <a:pt x="232304" y="55034"/>
                      <a:pt x="225954" y="40746"/>
                    </a:cubicBezTo>
                    <a:cubicBezTo>
                      <a:pt x="219604" y="26458"/>
                      <a:pt x="205846" y="11642"/>
                      <a:pt x="181504" y="5821"/>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726392" y="4692121"/>
              <a:ext cx="2251075" cy="1970088"/>
              <a:chOff x="1135592" y="54504"/>
              <a:chExt cx="2251075" cy="1970088"/>
            </a:xfrm>
            <a:noFill/>
          </p:grpSpPr>
          <p:sp>
            <p:nvSpPr>
              <p:cNvPr id="39" name="Freeform 38"/>
              <p:cNvSpPr/>
              <p:nvPr/>
            </p:nvSpPr>
            <p:spPr>
              <a:xfrm>
                <a:off x="1135592" y="203729"/>
                <a:ext cx="624946" cy="1375304"/>
              </a:xfrm>
              <a:custGeom>
                <a:avLst/>
                <a:gdLst>
                  <a:gd name="connsiteX0" fmla="*/ 45508 w 624946"/>
                  <a:gd name="connsiteY0" fmla="*/ 1367896 h 1375304"/>
                  <a:gd name="connsiteX1" fmla="*/ 102658 w 624946"/>
                  <a:gd name="connsiteY1" fmla="*/ 1298046 h 1375304"/>
                  <a:gd name="connsiteX2" fmla="*/ 216958 w 624946"/>
                  <a:gd name="connsiteY2" fmla="*/ 1240896 h 1375304"/>
                  <a:gd name="connsiteX3" fmla="*/ 363008 w 624946"/>
                  <a:gd name="connsiteY3" fmla="*/ 1237721 h 1375304"/>
                  <a:gd name="connsiteX4" fmla="*/ 512233 w 624946"/>
                  <a:gd name="connsiteY4" fmla="*/ 1237721 h 1375304"/>
                  <a:gd name="connsiteX5" fmla="*/ 582083 w 624946"/>
                  <a:gd name="connsiteY5" fmla="*/ 1253596 h 1375304"/>
                  <a:gd name="connsiteX6" fmla="*/ 597958 w 624946"/>
                  <a:gd name="connsiteY6" fmla="*/ 1202796 h 1375304"/>
                  <a:gd name="connsiteX7" fmla="*/ 550333 w 624946"/>
                  <a:gd name="connsiteY7" fmla="*/ 1098021 h 1375304"/>
                  <a:gd name="connsiteX8" fmla="*/ 524933 w 624946"/>
                  <a:gd name="connsiteY8" fmla="*/ 971021 h 1375304"/>
                  <a:gd name="connsiteX9" fmla="*/ 524933 w 624946"/>
                  <a:gd name="connsiteY9" fmla="*/ 805921 h 1375304"/>
                  <a:gd name="connsiteX10" fmla="*/ 582083 w 624946"/>
                  <a:gd name="connsiteY10" fmla="*/ 640821 h 1375304"/>
                  <a:gd name="connsiteX11" fmla="*/ 594783 w 624946"/>
                  <a:gd name="connsiteY11" fmla="*/ 567796 h 1375304"/>
                  <a:gd name="connsiteX12" fmla="*/ 623358 w 624946"/>
                  <a:gd name="connsiteY12" fmla="*/ 526521 h 1375304"/>
                  <a:gd name="connsiteX13" fmla="*/ 604308 w 624946"/>
                  <a:gd name="connsiteY13" fmla="*/ 466196 h 1375304"/>
                  <a:gd name="connsiteX14" fmla="*/ 547158 w 624946"/>
                  <a:gd name="connsiteY14" fmla="*/ 402696 h 1375304"/>
                  <a:gd name="connsiteX15" fmla="*/ 521758 w 624946"/>
                  <a:gd name="connsiteY15" fmla="*/ 329671 h 1375304"/>
                  <a:gd name="connsiteX16" fmla="*/ 543983 w 624946"/>
                  <a:gd name="connsiteY16" fmla="*/ 247121 h 1375304"/>
                  <a:gd name="connsiteX17" fmla="*/ 582083 w 624946"/>
                  <a:gd name="connsiteY17" fmla="*/ 221721 h 1375304"/>
                  <a:gd name="connsiteX18" fmla="*/ 582083 w 624946"/>
                  <a:gd name="connsiteY18" fmla="*/ 135996 h 1375304"/>
                  <a:gd name="connsiteX19" fmla="*/ 521758 w 624946"/>
                  <a:gd name="connsiteY19" fmla="*/ 47096 h 1375304"/>
                  <a:gd name="connsiteX20" fmla="*/ 445558 w 624946"/>
                  <a:gd name="connsiteY20" fmla="*/ 5821 h 1375304"/>
                  <a:gd name="connsiteX21" fmla="*/ 363008 w 624946"/>
                  <a:gd name="connsiteY21" fmla="*/ 12171 h 1375304"/>
                  <a:gd name="connsiteX22" fmla="*/ 283633 w 624946"/>
                  <a:gd name="connsiteY22" fmla="*/ 69321 h 1375304"/>
                  <a:gd name="connsiteX23" fmla="*/ 245533 w 624946"/>
                  <a:gd name="connsiteY23" fmla="*/ 158221 h 1375304"/>
                  <a:gd name="connsiteX24" fmla="*/ 258233 w 624946"/>
                  <a:gd name="connsiteY24" fmla="*/ 202671 h 1375304"/>
                  <a:gd name="connsiteX25" fmla="*/ 220133 w 624946"/>
                  <a:gd name="connsiteY25" fmla="*/ 329671 h 1375304"/>
                  <a:gd name="connsiteX26" fmla="*/ 178858 w 624946"/>
                  <a:gd name="connsiteY26" fmla="*/ 393171 h 1375304"/>
                  <a:gd name="connsiteX27" fmla="*/ 70908 w 624946"/>
                  <a:gd name="connsiteY27" fmla="*/ 459846 h 1375304"/>
                  <a:gd name="connsiteX28" fmla="*/ 42333 w 624946"/>
                  <a:gd name="connsiteY28" fmla="*/ 558271 h 1375304"/>
                  <a:gd name="connsiteX29" fmla="*/ 58208 w 624946"/>
                  <a:gd name="connsiteY29" fmla="*/ 586846 h 1375304"/>
                  <a:gd name="connsiteX30" fmla="*/ 99483 w 624946"/>
                  <a:gd name="connsiteY30" fmla="*/ 697971 h 1375304"/>
                  <a:gd name="connsiteX31" fmla="*/ 115358 w 624946"/>
                  <a:gd name="connsiteY31" fmla="*/ 853546 h 1375304"/>
                  <a:gd name="connsiteX32" fmla="*/ 109008 w 624946"/>
                  <a:gd name="connsiteY32" fmla="*/ 980546 h 1375304"/>
                  <a:gd name="connsiteX33" fmla="*/ 45508 w 624946"/>
                  <a:gd name="connsiteY33" fmla="*/ 1148821 h 1375304"/>
                  <a:gd name="connsiteX34" fmla="*/ 1058 w 624946"/>
                  <a:gd name="connsiteY34" fmla="*/ 1253596 h 1375304"/>
                  <a:gd name="connsiteX35" fmla="*/ 45508 w 624946"/>
                  <a:gd name="connsiteY35" fmla="*/ 1367896 h 137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4946" h="1375304">
                    <a:moveTo>
                      <a:pt x="45508" y="1367896"/>
                    </a:moveTo>
                    <a:cubicBezTo>
                      <a:pt x="62441" y="1375304"/>
                      <a:pt x="74083" y="1319213"/>
                      <a:pt x="102658" y="1298046"/>
                    </a:cubicBezTo>
                    <a:cubicBezTo>
                      <a:pt x="131233" y="1276879"/>
                      <a:pt x="173566" y="1250950"/>
                      <a:pt x="216958" y="1240896"/>
                    </a:cubicBezTo>
                    <a:cubicBezTo>
                      <a:pt x="260350" y="1230842"/>
                      <a:pt x="313796" y="1238250"/>
                      <a:pt x="363008" y="1237721"/>
                    </a:cubicBezTo>
                    <a:cubicBezTo>
                      <a:pt x="412220" y="1237192"/>
                      <a:pt x="475721" y="1235075"/>
                      <a:pt x="512233" y="1237721"/>
                    </a:cubicBezTo>
                    <a:cubicBezTo>
                      <a:pt x="548745" y="1240367"/>
                      <a:pt x="567796" y="1259417"/>
                      <a:pt x="582083" y="1253596"/>
                    </a:cubicBezTo>
                    <a:cubicBezTo>
                      <a:pt x="596370" y="1247775"/>
                      <a:pt x="603250" y="1228725"/>
                      <a:pt x="597958" y="1202796"/>
                    </a:cubicBezTo>
                    <a:cubicBezTo>
                      <a:pt x="592666" y="1176867"/>
                      <a:pt x="562504" y="1136650"/>
                      <a:pt x="550333" y="1098021"/>
                    </a:cubicBezTo>
                    <a:cubicBezTo>
                      <a:pt x="538162" y="1059392"/>
                      <a:pt x="529166" y="1019704"/>
                      <a:pt x="524933" y="971021"/>
                    </a:cubicBezTo>
                    <a:cubicBezTo>
                      <a:pt x="520700" y="922338"/>
                      <a:pt x="515408" y="860954"/>
                      <a:pt x="524933" y="805921"/>
                    </a:cubicBezTo>
                    <a:cubicBezTo>
                      <a:pt x="534458" y="750888"/>
                      <a:pt x="570441" y="680509"/>
                      <a:pt x="582083" y="640821"/>
                    </a:cubicBezTo>
                    <a:cubicBezTo>
                      <a:pt x="593725" y="601134"/>
                      <a:pt x="587904" y="586846"/>
                      <a:pt x="594783" y="567796"/>
                    </a:cubicBezTo>
                    <a:cubicBezTo>
                      <a:pt x="601662" y="548746"/>
                      <a:pt x="621771" y="543454"/>
                      <a:pt x="623358" y="526521"/>
                    </a:cubicBezTo>
                    <a:cubicBezTo>
                      <a:pt x="624946" y="509588"/>
                      <a:pt x="617008" y="486833"/>
                      <a:pt x="604308" y="466196"/>
                    </a:cubicBezTo>
                    <a:cubicBezTo>
                      <a:pt x="591608" y="445559"/>
                      <a:pt x="560916" y="425450"/>
                      <a:pt x="547158" y="402696"/>
                    </a:cubicBezTo>
                    <a:cubicBezTo>
                      <a:pt x="533400" y="379942"/>
                      <a:pt x="522287" y="355600"/>
                      <a:pt x="521758" y="329671"/>
                    </a:cubicBezTo>
                    <a:cubicBezTo>
                      <a:pt x="521229" y="303742"/>
                      <a:pt x="533929" y="265113"/>
                      <a:pt x="543983" y="247121"/>
                    </a:cubicBezTo>
                    <a:cubicBezTo>
                      <a:pt x="554037" y="229129"/>
                      <a:pt x="575733" y="240242"/>
                      <a:pt x="582083" y="221721"/>
                    </a:cubicBezTo>
                    <a:cubicBezTo>
                      <a:pt x="588433" y="203200"/>
                      <a:pt x="592137" y="165100"/>
                      <a:pt x="582083" y="135996"/>
                    </a:cubicBezTo>
                    <a:cubicBezTo>
                      <a:pt x="572029" y="106892"/>
                      <a:pt x="544512" y="68792"/>
                      <a:pt x="521758" y="47096"/>
                    </a:cubicBezTo>
                    <a:cubicBezTo>
                      <a:pt x="499004" y="25400"/>
                      <a:pt x="472016" y="11642"/>
                      <a:pt x="445558" y="5821"/>
                    </a:cubicBezTo>
                    <a:cubicBezTo>
                      <a:pt x="419100" y="0"/>
                      <a:pt x="389995" y="1588"/>
                      <a:pt x="363008" y="12171"/>
                    </a:cubicBezTo>
                    <a:cubicBezTo>
                      <a:pt x="336021" y="22754"/>
                      <a:pt x="303212" y="44979"/>
                      <a:pt x="283633" y="69321"/>
                    </a:cubicBezTo>
                    <a:cubicBezTo>
                      <a:pt x="264054" y="93663"/>
                      <a:pt x="249766" y="135996"/>
                      <a:pt x="245533" y="158221"/>
                    </a:cubicBezTo>
                    <a:cubicBezTo>
                      <a:pt x="241300" y="180446"/>
                      <a:pt x="262466" y="174096"/>
                      <a:pt x="258233" y="202671"/>
                    </a:cubicBezTo>
                    <a:cubicBezTo>
                      <a:pt x="254000" y="231246"/>
                      <a:pt x="233362" y="297921"/>
                      <a:pt x="220133" y="329671"/>
                    </a:cubicBezTo>
                    <a:cubicBezTo>
                      <a:pt x="206904" y="361421"/>
                      <a:pt x="203729" y="371475"/>
                      <a:pt x="178858" y="393171"/>
                    </a:cubicBezTo>
                    <a:cubicBezTo>
                      <a:pt x="153987" y="414867"/>
                      <a:pt x="93662" y="432329"/>
                      <a:pt x="70908" y="459846"/>
                    </a:cubicBezTo>
                    <a:cubicBezTo>
                      <a:pt x="48154" y="487363"/>
                      <a:pt x="44450" y="537104"/>
                      <a:pt x="42333" y="558271"/>
                    </a:cubicBezTo>
                    <a:cubicBezTo>
                      <a:pt x="40216" y="579438"/>
                      <a:pt x="48683" y="563563"/>
                      <a:pt x="58208" y="586846"/>
                    </a:cubicBezTo>
                    <a:cubicBezTo>
                      <a:pt x="67733" y="610129"/>
                      <a:pt x="89958" y="653521"/>
                      <a:pt x="99483" y="697971"/>
                    </a:cubicBezTo>
                    <a:cubicBezTo>
                      <a:pt x="109008" y="742421"/>
                      <a:pt x="113771" y="806450"/>
                      <a:pt x="115358" y="853546"/>
                    </a:cubicBezTo>
                    <a:cubicBezTo>
                      <a:pt x="116945" y="900642"/>
                      <a:pt x="120650" y="931334"/>
                      <a:pt x="109008" y="980546"/>
                    </a:cubicBezTo>
                    <a:cubicBezTo>
                      <a:pt x="97366" y="1029759"/>
                      <a:pt x="63500" y="1103313"/>
                      <a:pt x="45508" y="1148821"/>
                    </a:cubicBezTo>
                    <a:cubicBezTo>
                      <a:pt x="27516" y="1194329"/>
                      <a:pt x="2116" y="1217084"/>
                      <a:pt x="1058" y="1253596"/>
                    </a:cubicBezTo>
                    <a:cubicBezTo>
                      <a:pt x="0" y="1290108"/>
                      <a:pt x="28575" y="1360488"/>
                      <a:pt x="45508" y="1367896"/>
                    </a:cubicBez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Freeform 39"/>
              <p:cNvSpPr/>
              <p:nvPr/>
            </p:nvSpPr>
            <p:spPr>
              <a:xfrm>
                <a:off x="1813454" y="54504"/>
                <a:ext cx="406929" cy="1388004"/>
              </a:xfrm>
              <a:custGeom>
                <a:avLst/>
                <a:gdLst>
                  <a:gd name="connsiteX0" fmla="*/ 151871 w 406929"/>
                  <a:gd name="connsiteY0" fmla="*/ 5821 h 1388004"/>
                  <a:gd name="connsiteX1" fmla="*/ 66146 w 406929"/>
                  <a:gd name="connsiteY1" fmla="*/ 18521 h 1388004"/>
                  <a:gd name="connsiteX2" fmla="*/ 31221 w 406929"/>
                  <a:gd name="connsiteY2" fmla="*/ 69321 h 1388004"/>
                  <a:gd name="connsiteX3" fmla="*/ 56621 w 406929"/>
                  <a:gd name="connsiteY3" fmla="*/ 110596 h 1388004"/>
                  <a:gd name="connsiteX4" fmla="*/ 56621 w 406929"/>
                  <a:gd name="connsiteY4" fmla="*/ 180446 h 1388004"/>
                  <a:gd name="connsiteX5" fmla="*/ 5821 w 406929"/>
                  <a:gd name="connsiteY5" fmla="*/ 250296 h 1388004"/>
                  <a:gd name="connsiteX6" fmla="*/ 21696 w 406929"/>
                  <a:gd name="connsiteY6" fmla="*/ 282046 h 1388004"/>
                  <a:gd name="connsiteX7" fmla="*/ 21696 w 406929"/>
                  <a:gd name="connsiteY7" fmla="*/ 320146 h 1388004"/>
                  <a:gd name="connsiteX8" fmla="*/ 72496 w 406929"/>
                  <a:gd name="connsiteY8" fmla="*/ 396346 h 1388004"/>
                  <a:gd name="connsiteX9" fmla="*/ 82021 w 406929"/>
                  <a:gd name="connsiteY9" fmla="*/ 466196 h 1388004"/>
                  <a:gd name="connsiteX10" fmla="*/ 59796 w 406929"/>
                  <a:gd name="connsiteY10" fmla="*/ 516996 h 1388004"/>
                  <a:gd name="connsiteX11" fmla="*/ 66146 w 406929"/>
                  <a:gd name="connsiteY11" fmla="*/ 558271 h 1388004"/>
                  <a:gd name="connsiteX12" fmla="*/ 56621 w 406929"/>
                  <a:gd name="connsiteY12" fmla="*/ 612246 h 1388004"/>
                  <a:gd name="connsiteX13" fmla="*/ 88371 w 406929"/>
                  <a:gd name="connsiteY13" fmla="*/ 701146 h 1388004"/>
                  <a:gd name="connsiteX14" fmla="*/ 123296 w 406929"/>
                  <a:gd name="connsiteY14" fmla="*/ 767821 h 1388004"/>
                  <a:gd name="connsiteX15" fmla="*/ 142346 w 406929"/>
                  <a:gd name="connsiteY15" fmla="*/ 948796 h 1388004"/>
                  <a:gd name="connsiteX16" fmla="*/ 110596 w 406929"/>
                  <a:gd name="connsiteY16" fmla="*/ 1120246 h 1388004"/>
                  <a:gd name="connsiteX17" fmla="*/ 50271 w 406929"/>
                  <a:gd name="connsiteY17" fmla="*/ 1225021 h 1388004"/>
                  <a:gd name="connsiteX18" fmla="*/ 37571 w 406929"/>
                  <a:gd name="connsiteY18" fmla="*/ 1336146 h 1388004"/>
                  <a:gd name="connsiteX19" fmla="*/ 53446 w 406929"/>
                  <a:gd name="connsiteY19" fmla="*/ 1386946 h 1388004"/>
                  <a:gd name="connsiteX20" fmla="*/ 50271 w 406929"/>
                  <a:gd name="connsiteY20" fmla="*/ 1329796 h 1388004"/>
                  <a:gd name="connsiteX21" fmla="*/ 110596 w 406929"/>
                  <a:gd name="connsiteY21" fmla="*/ 1269471 h 1388004"/>
                  <a:gd name="connsiteX22" fmla="*/ 259821 w 406929"/>
                  <a:gd name="connsiteY22" fmla="*/ 1240896 h 1388004"/>
                  <a:gd name="connsiteX23" fmla="*/ 383646 w 406929"/>
                  <a:gd name="connsiteY23" fmla="*/ 1288521 h 1388004"/>
                  <a:gd name="connsiteX24" fmla="*/ 399521 w 406929"/>
                  <a:gd name="connsiteY24" fmla="*/ 1317096 h 1388004"/>
                  <a:gd name="connsiteX25" fmla="*/ 396346 w 406929"/>
                  <a:gd name="connsiteY25" fmla="*/ 1234546 h 1388004"/>
                  <a:gd name="connsiteX26" fmla="*/ 345546 w 406929"/>
                  <a:gd name="connsiteY26" fmla="*/ 1161521 h 1388004"/>
                  <a:gd name="connsiteX27" fmla="*/ 329671 w 406929"/>
                  <a:gd name="connsiteY27" fmla="*/ 1037696 h 1388004"/>
                  <a:gd name="connsiteX28" fmla="*/ 329671 w 406929"/>
                  <a:gd name="connsiteY28" fmla="*/ 863071 h 1388004"/>
                  <a:gd name="connsiteX29" fmla="*/ 326496 w 406929"/>
                  <a:gd name="connsiteY29" fmla="*/ 805921 h 1388004"/>
                  <a:gd name="connsiteX30" fmla="*/ 345546 w 406929"/>
                  <a:gd name="connsiteY30" fmla="*/ 701146 h 1388004"/>
                  <a:gd name="connsiteX31" fmla="*/ 339196 w 406929"/>
                  <a:gd name="connsiteY31" fmla="*/ 599546 h 1388004"/>
                  <a:gd name="connsiteX32" fmla="*/ 323321 w 406929"/>
                  <a:gd name="connsiteY32" fmla="*/ 545571 h 1388004"/>
                  <a:gd name="connsiteX33" fmla="*/ 336021 w 406929"/>
                  <a:gd name="connsiteY33" fmla="*/ 523346 h 1388004"/>
                  <a:gd name="connsiteX34" fmla="*/ 310621 w 406929"/>
                  <a:gd name="connsiteY34" fmla="*/ 478896 h 1388004"/>
                  <a:gd name="connsiteX35" fmla="*/ 266171 w 406929"/>
                  <a:gd name="connsiteY35" fmla="*/ 421746 h 1388004"/>
                  <a:gd name="connsiteX36" fmla="*/ 259821 w 406929"/>
                  <a:gd name="connsiteY36" fmla="*/ 351896 h 1388004"/>
                  <a:gd name="connsiteX37" fmla="*/ 272521 w 406929"/>
                  <a:gd name="connsiteY37" fmla="*/ 310621 h 1388004"/>
                  <a:gd name="connsiteX38" fmla="*/ 262996 w 406929"/>
                  <a:gd name="connsiteY38" fmla="*/ 259821 h 1388004"/>
                  <a:gd name="connsiteX39" fmla="*/ 269346 w 406929"/>
                  <a:gd name="connsiteY39" fmla="*/ 240771 h 1388004"/>
                  <a:gd name="connsiteX40" fmla="*/ 237596 w 406929"/>
                  <a:gd name="connsiteY40" fmla="*/ 202671 h 1388004"/>
                  <a:gd name="connsiteX41" fmla="*/ 218546 w 406929"/>
                  <a:gd name="connsiteY41" fmla="*/ 167746 h 1388004"/>
                  <a:gd name="connsiteX42" fmla="*/ 218546 w 406929"/>
                  <a:gd name="connsiteY42" fmla="*/ 151871 h 1388004"/>
                  <a:gd name="connsiteX43" fmla="*/ 256646 w 406929"/>
                  <a:gd name="connsiteY43" fmla="*/ 123296 h 1388004"/>
                  <a:gd name="connsiteX44" fmla="*/ 253471 w 406929"/>
                  <a:gd name="connsiteY44" fmla="*/ 53446 h 1388004"/>
                  <a:gd name="connsiteX45" fmla="*/ 151871 w 406929"/>
                  <a:gd name="connsiteY45" fmla="*/ 5821 h 13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06929" h="1388004">
                    <a:moveTo>
                      <a:pt x="151871" y="5821"/>
                    </a:moveTo>
                    <a:cubicBezTo>
                      <a:pt x="120650" y="0"/>
                      <a:pt x="86254" y="7938"/>
                      <a:pt x="66146" y="18521"/>
                    </a:cubicBezTo>
                    <a:cubicBezTo>
                      <a:pt x="46038" y="29104"/>
                      <a:pt x="32809" y="53975"/>
                      <a:pt x="31221" y="69321"/>
                    </a:cubicBezTo>
                    <a:cubicBezTo>
                      <a:pt x="29634" y="84667"/>
                      <a:pt x="52388" y="92075"/>
                      <a:pt x="56621" y="110596"/>
                    </a:cubicBezTo>
                    <a:cubicBezTo>
                      <a:pt x="60854" y="129117"/>
                      <a:pt x="65088" y="157163"/>
                      <a:pt x="56621" y="180446"/>
                    </a:cubicBezTo>
                    <a:cubicBezTo>
                      <a:pt x="48154" y="203729"/>
                      <a:pt x="11642" y="233363"/>
                      <a:pt x="5821" y="250296"/>
                    </a:cubicBezTo>
                    <a:cubicBezTo>
                      <a:pt x="0" y="267229"/>
                      <a:pt x="19050" y="270404"/>
                      <a:pt x="21696" y="282046"/>
                    </a:cubicBezTo>
                    <a:cubicBezTo>
                      <a:pt x="24342" y="293688"/>
                      <a:pt x="13229" y="301096"/>
                      <a:pt x="21696" y="320146"/>
                    </a:cubicBezTo>
                    <a:cubicBezTo>
                      <a:pt x="30163" y="339196"/>
                      <a:pt x="62442" y="372004"/>
                      <a:pt x="72496" y="396346"/>
                    </a:cubicBezTo>
                    <a:cubicBezTo>
                      <a:pt x="82550" y="420688"/>
                      <a:pt x="84138" y="446088"/>
                      <a:pt x="82021" y="466196"/>
                    </a:cubicBezTo>
                    <a:cubicBezTo>
                      <a:pt x="79904" y="486304"/>
                      <a:pt x="62442" y="501650"/>
                      <a:pt x="59796" y="516996"/>
                    </a:cubicBezTo>
                    <a:cubicBezTo>
                      <a:pt x="57150" y="532342"/>
                      <a:pt x="66675" y="542396"/>
                      <a:pt x="66146" y="558271"/>
                    </a:cubicBezTo>
                    <a:cubicBezTo>
                      <a:pt x="65617" y="574146"/>
                      <a:pt x="52917" y="588434"/>
                      <a:pt x="56621" y="612246"/>
                    </a:cubicBezTo>
                    <a:cubicBezTo>
                      <a:pt x="60325" y="636059"/>
                      <a:pt x="77259" y="675217"/>
                      <a:pt x="88371" y="701146"/>
                    </a:cubicBezTo>
                    <a:cubicBezTo>
                      <a:pt x="99484" y="727075"/>
                      <a:pt x="114300" y="726546"/>
                      <a:pt x="123296" y="767821"/>
                    </a:cubicBezTo>
                    <a:cubicBezTo>
                      <a:pt x="132292" y="809096"/>
                      <a:pt x="144463" y="890059"/>
                      <a:pt x="142346" y="948796"/>
                    </a:cubicBezTo>
                    <a:cubicBezTo>
                      <a:pt x="140229" y="1007533"/>
                      <a:pt x="125942" y="1074208"/>
                      <a:pt x="110596" y="1120246"/>
                    </a:cubicBezTo>
                    <a:cubicBezTo>
                      <a:pt x="95250" y="1166284"/>
                      <a:pt x="62442" y="1189038"/>
                      <a:pt x="50271" y="1225021"/>
                    </a:cubicBezTo>
                    <a:cubicBezTo>
                      <a:pt x="38100" y="1261004"/>
                      <a:pt x="37042" y="1309159"/>
                      <a:pt x="37571" y="1336146"/>
                    </a:cubicBezTo>
                    <a:cubicBezTo>
                      <a:pt x="38100" y="1363133"/>
                      <a:pt x="51329" y="1388004"/>
                      <a:pt x="53446" y="1386946"/>
                    </a:cubicBezTo>
                    <a:cubicBezTo>
                      <a:pt x="55563" y="1385888"/>
                      <a:pt x="40746" y="1349375"/>
                      <a:pt x="50271" y="1329796"/>
                    </a:cubicBezTo>
                    <a:cubicBezTo>
                      <a:pt x="59796" y="1310217"/>
                      <a:pt x="75671" y="1284288"/>
                      <a:pt x="110596" y="1269471"/>
                    </a:cubicBezTo>
                    <a:cubicBezTo>
                      <a:pt x="145521" y="1254654"/>
                      <a:pt x="214313" y="1237721"/>
                      <a:pt x="259821" y="1240896"/>
                    </a:cubicBezTo>
                    <a:cubicBezTo>
                      <a:pt x="305329" y="1244071"/>
                      <a:pt x="360363" y="1275821"/>
                      <a:pt x="383646" y="1288521"/>
                    </a:cubicBezTo>
                    <a:cubicBezTo>
                      <a:pt x="406929" y="1301221"/>
                      <a:pt x="397404" y="1326092"/>
                      <a:pt x="399521" y="1317096"/>
                    </a:cubicBezTo>
                    <a:cubicBezTo>
                      <a:pt x="401638" y="1308100"/>
                      <a:pt x="405342" y="1260475"/>
                      <a:pt x="396346" y="1234546"/>
                    </a:cubicBezTo>
                    <a:cubicBezTo>
                      <a:pt x="387350" y="1208617"/>
                      <a:pt x="356659" y="1194329"/>
                      <a:pt x="345546" y="1161521"/>
                    </a:cubicBezTo>
                    <a:cubicBezTo>
                      <a:pt x="334434" y="1128713"/>
                      <a:pt x="332317" y="1087438"/>
                      <a:pt x="329671" y="1037696"/>
                    </a:cubicBezTo>
                    <a:cubicBezTo>
                      <a:pt x="327025" y="987954"/>
                      <a:pt x="330200" y="901700"/>
                      <a:pt x="329671" y="863071"/>
                    </a:cubicBezTo>
                    <a:cubicBezTo>
                      <a:pt x="329142" y="824442"/>
                      <a:pt x="323850" y="832909"/>
                      <a:pt x="326496" y="805921"/>
                    </a:cubicBezTo>
                    <a:cubicBezTo>
                      <a:pt x="329142" y="778934"/>
                      <a:pt x="343429" y="735542"/>
                      <a:pt x="345546" y="701146"/>
                    </a:cubicBezTo>
                    <a:cubicBezTo>
                      <a:pt x="347663" y="666750"/>
                      <a:pt x="342900" y="625475"/>
                      <a:pt x="339196" y="599546"/>
                    </a:cubicBezTo>
                    <a:cubicBezTo>
                      <a:pt x="335492" y="573617"/>
                      <a:pt x="323850" y="558271"/>
                      <a:pt x="323321" y="545571"/>
                    </a:cubicBezTo>
                    <a:cubicBezTo>
                      <a:pt x="322792" y="532871"/>
                      <a:pt x="338138" y="534458"/>
                      <a:pt x="336021" y="523346"/>
                    </a:cubicBezTo>
                    <a:cubicBezTo>
                      <a:pt x="333904" y="512234"/>
                      <a:pt x="322263" y="495829"/>
                      <a:pt x="310621" y="478896"/>
                    </a:cubicBezTo>
                    <a:cubicBezTo>
                      <a:pt x="298979" y="461963"/>
                      <a:pt x="274638" y="442913"/>
                      <a:pt x="266171" y="421746"/>
                    </a:cubicBezTo>
                    <a:cubicBezTo>
                      <a:pt x="257704" y="400579"/>
                      <a:pt x="258763" y="370417"/>
                      <a:pt x="259821" y="351896"/>
                    </a:cubicBezTo>
                    <a:cubicBezTo>
                      <a:pt x="260879" y="333375"/>
                      <a:pt x="271992" y="325967"/>
                      <a:pt x="272521" y="310621"/>
                    </a:cubicBezTo>
                    <a:cubicBezTo>
                      <a:pt x="273050" y="295275"/>
                      <a:pt x="263525" y="271463"/>
                      <a:pt x="262996" y="259821"/>
                    </a:cubicBezTo>
                    <a:cubicBezTo>
                      <a:pt x="262467" y="248179"/>
                      <a:pt x="273579" y="250296"/>
                      <a:pt x="269346" y="240771"/>
                    </a:cubicBezTo>
                    <a:cubicBezTo>
                      <a:pt x="265113" y="231246"/>
                      <a:pt x="246063" y="214842"/>
                      <a:pt x="237596" y="202671"/>
                    </a:cubicBezTo>
                    <a:cubicBezTo>
                      <a:pt x="229129" y="190500"/>
                      <a:pt x="221721" y="176213"/>
                      <a:pt x="218546" y="167746"/>
                    </a:cubicBezTo>
                    <a:cubicBezTo>
                      <a:pt x="215371" y="159279"/>
                      <a:pt x="212196" y="159279"/>
                      <a:pt x="218546" y="151871"/>
                    </a:cubicBezTo>
                    <a:cubicBezTo>
                      <a:pt x="224896" y="144463"/>
                      <a:pt x="250825" y="139700"/>
                      <a:pt x="256646" y="123296"/>
                    </a:cubicBezTo>
                    <a:cubicBezTo>
                      <a:pt x="262467" y="106892"/>
                      <a:pt x="264054" y="71438"/>
                      <a:pt x="253471" y="53446"/>
                    </a:cubicBezTo>
                    <a:cubicBezTo>
                      <a:pt x="242888" y="35454"/>
                      <a:pt x="183092" y="11642"/>
                      <a:pt x="151871" y="5821"/>
                    </a:cubicBez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Freeform 40"/>
              <p:cNvSpPr/>
              <p:nvPr/>
            </p:nvSpPr>
            <p:spPr>
              <a:xfrm>
                <a:off x="2293938" y="171979"/>
                <a:ext cx="328612" cy="1364721"/>
              </a:xfrm>
              <a:custGeom>
                <a:avLst/>
                <a:gdLst>
                  <a:gd name="connsiteX0" fmla="*/ 71437 w 328612"/>
                  <a:gd name="connsiteY0" fmla="*/ 8996 h 1364721"/>
                  <a:gd name="connsiteX1" fmla="*/ 36512 w 328612"/>
                  <a:gd name="connsiteY1" fmla="*/ 82021 h 1364721"/>
                  <a:gd name="connsiteX2" fmla="*/ 58737 w 328612"/>
                  <a:gd name="connsiteY2" fmla="*/ 113771 h 1364721"/>
                  <a:gd name="connsiteX3" fmla="*/ 55562 w 328612"/>
                  <a:gd name="connsiteY3" fmla="*/ 167746 h 1364721"/>
                  <a:gd name="connsiteX4" fmla="*/ 20637 w 328612"/>
                  <a:gd name="connsiteY4" fmla="*/ 243946 h 1364721"/>
                  <a:gd name="connsiteX5" fmla="*/ 33337 w 328612"/>
                  <a:gd name="connsiteY5" fmla="*/ 259821 h 1364721"/>
                  <a:gd name="connsiteX6" fmla="*/ 33337 w 328612"/>
                  <a:gd name="connsiteY6" fmla="*/ 316971 h 1364721"/>
                  <a:gd name="connsiteX7" fmla="*/ 58737 w 328612"/>
                  <a:gd name="connsiteY7" fmla="*/ 393171 h 1364721"/>
                  <a:gd name="connsiteX8" fmla="*/ 65087 w 328612"/>
                  <a:gd name="connsiteY8" fmla="*/ 504296 h 1364721"/>
                  <a:gd name="connsiteX9" fmla="*/ 20637 w 328612"/>
                  <a:gd name="connsiteY9" fmla="*/ 564621 h 1364721"/>
                  <a:gd name="connsiteX10" fmla="*/ 39687 w 328612"/>
                  <a:gd name="connsiteY10" fmla="*/ 609071 h 1364721"/>
                  <a:gd name="connsiteX11" fmla="*/ 36512 w 328612"/>
                  <a:gd name="connsiteY11" fmla="*/ 685271 h 1364721"/>
                  <a:gd name="connsiteX12" fmla="*/ 90487 w 328612"/>
                  <a:gd name="connsiteY12" fmla="*/ 812271 h 1364721"/>
                  <a:gd name="connsiteX13" fmla="*/ 96837 w 328612"/>
                  <a:gd name="connsiteY13" fmla="*/ 996421 h 1364721"/>
                  <a:gd name="connsiteX14" fmla="*/ 77787 w 328612"/>
                  <a:gd name="connsiteY14" fmla="*/ 1161521 h 1364721"/>
                  <a:gd name="connsiteX15" fmla="*/ 23812 w 328612"/>
                  <a:gd name="connsiteY15" fmla="*/ 1256771 h 1364721"/>
                  <a:gd name="connsiteX16" fmla="*/ 4762 w 328612"/>
                  <a:gd name="connsiteY16" fmla="*/ 1358371 h 1364721"/>
                  <a:gd name="connsiteX17" fmla="*/ 52387 w 328612"/>
                  <a:gd name="connsiteY17" fmla="*/ 1294871 h 1364721"/>
                  <a:gd name="connsiteX18" fmla="*/ 144462 w 328612"/>
                  <a:gd name="connsiteY18" fmla="*/ 1237721 h 1364721"/>
                  <a:gd name="connsiteX19" fmla="*/ 274637 w 328612"/>
                  <a:gd name="connsiteY19" fmla="*/ 1266296 h 1364721"/>
                  <a:gd name="connsiteX20" fmla="*/ 322262 w 328612"/>
                  <a:gd name="connsiteY20" fmla="*/ 1294871 h 1364721"/>
                  <a:gd name="connsiteX21" fmla="*/ 312737 w 328612"/>
                  <a:gd name="connsiteY21" fmla="*/ 1237721 h 1364721"/>
                  <a:gd name="connsiteX22" fmla="*/ 277812 w 328612"/>
                  <a:gd name="connsiteY22" fmla="*/ 1164696 h 1364721"/>
                  <a:gd name="connsiteX23" fmla="*/ 271462 w 328612"/>
                  <a:gd name="connsiteY23" fmla="*/ 1037696 h 1364721"/>
                  <a:gd name="connsiteX24" fmla="*/ 265112 w 328612"/>
                  <a:gd name="connsiteY24" fmla="*/ 913871 h 1364721"/>
                  <a:gd name="connsiteX25" fmla="*/ 271462 w 328612"/>
                  <a:gd name="connsiteY25" fmla="*/ 780521 h 1364721"/>
                  <a:gd name="connsiteX26" fmla="*/ 300037 w 328612"/>
                  <a:gd name="connsiteY26" fmla="*/ 682096 h 1364721"/>
                  <a:gd name="connsiteX27" fmla="*/ 293687 w 328612"/>
                  <a:gd name="connsiteY27" fmla="*/ 590021 h 1364721"/>
                  <a:gd name="connsiteX28" fmla="*/ 303212 w 328612"/>
                  <a:gd name="connsiteY28" fmla="*/ 570971 h 1364721"/>
                  <a:gd name="connsiteX29" fmla="*/ 280987 w 328612"/>
                  <a:gd name="connsiteY29" fmla="*/ 501121 h 1364721"/>
                  <a:gd name="connsiteX30" fmla="*/ 249237 w 328612"/>
                  <a:gd name="connsiteY30" fmla="*/ 434446 h 1364721"/>
                  <a:gd name="connsiteX31" fmla="*/ 249237 w 328612"/>
                  <a:gd name="connsiteY31" fmla="*/ 358246 h 1364721"/>
                  <a:gd name="connsiteX32" fmla="*/ 258762 w 328612"/>
                  <a:gd name="connsiteY32" fmla="*/ 294746 h 1364721"/>
                  <a:gd name="connsiteX33" fmla="*/ 255587 w 328612"/>
                  <a:gd name="connsiteY33" fmla="*/ 262996 h 1364721"/>
                  <a:gd name="connsiteX34" fmla="*/ 277812 w 328612"/>
                  <a:gd name="connsiteY34" fmla="*/ 253471 h 1364721"/>
                  <a:gd name="connsiteX35" fmla="*/ 261937 w 328612"/>
                  <a:gd name="connsiteY35" fmla="*/ 202671 h 1364721"/>
                  <a:gd name="connsiteX36" fmla="*/ 217487 w 328612"/>
                  <a:gd name="connsiteY36" fmla="*/ 164571 h 1364721"/>
                  <a:gd name="connsiteX37" fmla="*/ 201612 w 328612"/>
                  <a:gd name="connsiteY37" fmla="*/ 110596 h 1364721"/>
                  <a:gd name="connsiteX38" fmla="*/ 214312 w 328612"/>
                  <a:gd name="connsiteY38" fmla="*/ 56621 h 1364721"/>
                  <a:gd name="connsiteX39" fmla="*/ 185737 w 328612"/>
                  <a:gd name="connsiteY39" fmla="*/ 8996 h 1364721"/>
                  <a:gd name="connsiteX40" fmla="*/ 141287 w 328612"/>
                  <a:gd name="connsiteY40" fmla="*/ 2646 h 1364721"/>
                  <a:gd name="connsiteX41" fmla="*/ 128587 w 328612"/>
                  <a:gd name="connsiteY41" fmla="*/ 2646 h 1364721"/>
                  <a:gd name="connsiteX42" fmla="*/ 71437 w 328612"/>
                  <a:gd name="connsiteY42" fmla="*/ 8996 h 136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8612" h="1364721">
                    <a:moveTo>
                      <a:pt x="71437" y="8996"/>
                    </a:moveTo>
                    <a:cubicBezTo>
                      <a:pt x="55033" y="36777"/>
                      <a:pt x="38629" y="64559"/>
                      <a:pt x="36512" y="82021"/>
                    </a:cubicBezTo>
                    <a:cubicBezTo>
                      <a:pt x="34395" y="99483"/>
                      <a:pt x="55562" y="99484"/>
                      <a:pt x="58737" y="113771"/>
                    </a:cubicBezTo>
                    <a:cubicBezTo>
                      <a:pt x="61912" y="128058"/>
                      <a:pt x="61912" y="146050"/>
                      <a:pt x="55562" y="167746"/>
                    </a:cubicBezTo>
                    <a:cubicBezTo>
                      <a:pt x="49212" y="189442"/>
                      <a:pt x="24341" y="228600"/>
                      <a:pt x="20637" y="243946"/>
                    </a:cubicBezTo>
                    <a:cubicBezTo>
                      <a:pt x="16933" y="259292"/>
                      <a:pt x="31220" y="247650"/>
                      <a:pt x="33337" y="259821"/>
                    </a:cubicBezTo>
                    <a:cubicBezTo>
                      <a:pt x="35454" y="271992"/>
                      <a:pt x="29104" y="294746"/>
                      <a:pt x="33337" y="316971"/>
                    </a:cubicBezTo>
                    <a:cubicBezTo>
                      <a:pt x="37570" y="339196"/>
                      <a:pt x="53445" y="361950"/>
                      <a:pt x="58737" y="393171"/>
                    </a:cubicBezTo>
                    <a:cubicBezTo>
                      <a:pt x="64029" y="424392"/>
                      <a:pt x="71437" y="475721"/>
                      <a:pt x="65087" y="504296"/>
                    </a:cubicBezTo>
                    <a:cubicBezTo>
                      <a:pt x="58737" y="532871"/>
                      <a:pt x="24870" y="547159"/>
                      <a:pt x="20637" y="564621"/>
                    </a:cubicBezTo>
                    <a:cubicBezTo>
                      <a:pt x="16404" y="582083"/>
                      <a:pt x="37041" y="588963"/>
                      <a:pt x="39687" y="609071"/>
                    </a:cubicBezTo>
                    <a:cubicBezTo>
                      <a:pt x="42333" y="629179"/>
                      <a:pt x="28045" y="651404"/>
                      <a:pt x="36512" y="685271"/>
                    </a:cubicBezTo>
                    <a:cubicBezTo>
                      <a:pt x="44979" y="719138"/>
                      <a:pt x="80433" y="760413"/>
                      <a:pt x="90487" y="812271"/>
                    </a:cubicBezTo>
                    <a:cubicBezTo>
                      <a:pt x="100541" y="864129"/>
                      <a:pt x="98954" y="938213"/>
                      <a:pt x="96837" y="996421"/>
                    </a:cubicBezTo>
                    <a:cubicBezTo>
                      <a:pt x="94720" y="1054629"/>
                      <a:pt x="89958" y="1118129"/>
                      <a:pt x="77787" y="1161521"/>
                    </a:cubicBezTo>
                    <a:cubicBezTo>
                      <a:pt x="65616" y="1204913"/>
                      <a:pt x="35983" y="1223963"/>
                      <a:pt x="23812" y="1256771"/>
                    </a:cubicBezTo>
                    <a:cubicBezTo>
                      <a:pt x="11641" y="1289579"/>
                      <a:pt x="0" y="1352021"/>
                      <a:pt x="4762" y="1358371"/>
                    </a:cubicBezTo>
                    <a:cubicBezTo>
                      <a:pt x="9524" y="1364721"/>
                      <a:pt x="29104" y="1314979"/>
                      <a:pt x="52387" y="1294871"/>
                    </a:cubicBezTo>
                    <a:cubicBezTo>
                      <a:pt x="75670" y="1274763"/>
                      <a:pt x="107420" y="1242483"/>
                      <a:pt x="144462" y="1237721"/>
                    </a:cubicBezTo>
                    <a:cubicBezTo>
                      <a:pt x="181504" y="1232959"/>
                      <a:pt x="245004" y="1256771"/>
                      <a:pt x="274637" y="1266296"/>
                    </a:cubicBezTo>
                    <a:cubicBezTo>
                      <a:pt x="304270" y="1275821"/>
                      <a:pt x="315912" y="1299633"/>
                      <a:pt x="322262" y="1294871"/>
                    </a:cubicBezTo>
                    <a:cubicBezTo>
                      <a:pt x="328612" y="1290109"/>
                      <a:pt x="320145" y="1259417"/>
                      <a:pt x="312737" y="1237721"/>
                    </a:cubicBezTo>
                    <a:cubicBezTo>
                      <a:pt x="305329" y="1216025"/>
                      <a:pt x="284691" y="1198034"/>
                      <a:pt x="277812" y="1164696"/>
                    </a:cubicBezTo>
                    <a:cubicBezTo>
                      <a:pt x="270933" y="1131358"/>
                      <a:pt x="273579" y="1079500"/>
                      <a:pt x="271462" y="1037696"/>
                    </a:cubicBezTo>
                    <a:cubicBezTo>
                      <a:pt x="269345" y="995892"/>
                      <a:pt x="265112" y="956733"/>
                      <a:pt x="265112" y="913871"/>
                    </a:cubicBezTo>
                    <a:cubicBezTo>
                      <a:pt x="265112" y="871009"/>
                      <a:pt x="265641" y="819150"/>
                      <a:pt x="271462" y="780521"/>
                    </a:cubicBezTo>
                    <a:cubicBezTo>
                      <a:pt x="277283" y="741892"/>
                      <a:pt x="296333" y="713846"/>
                      <a:pt x="300037" y="682096"/>
                    </a:cubicBezTo>
                    <a:cubicBezTo>
                      <a:pt x="303741" y="650346"/>
                      <a:pt x="293158" y="608542"/>
                      <a:pt x="293687" y="590021"/>
                    </a:cubicBezTo>
                    <a:cubicBezTo>
                      <a:pt x="294216" y="571500"/>
                      <a:pt x="305329" y="585788"/>
                      <a:pt x="303212" y="570971"/>
                    </a:cubicBezTo>
                    <a:cubicBezTo>
                      <a:pt x="301095" y="556154"/>
                      <a:pt x="289983" y="523875"/>
                      <a:pt x="280987" y="501121"/>
                    </a:cubicBezTo>
                    <a:cubicBezTo>
                      <a:pt x="271991" y="478367"/>
                      <a:pt x="254529" y="458259"/>
                      <a:pt x="249237" y="434446"/>
                    </a:cubicBezTo>
                    <a:cubicBezTo>
                      <a:pt x="243945" y="410633"/>
                      <a:pt x="247650" y="381529"/>
                      <a:pt x="249237" y="358246"/>
                    </a:cubicBezTo>
                    <a:cubicBezTo>
                      <a:pt x="250825" y="334963"/>
                      <a:pt x="257704" y="310621"/>
                      <a:pt x="258762" y="294746"/>
                    </a:cubicBezTo>
                    <a:cubicBezTo>
                      <a:pt x="259820" y="278871"/>
                      <a:pt x="252412" y="269875"/>
                      <a:pt x="255587" y="262996"/>
                    </a:cubicBezTo>
                    <a:cubicBezTo>
                      <a:pt x="258762" y="256117"/>
                      <a:pt x="276754" y="263525"/>
                      <a:pt x="277812" y="253471"/>
                    </a:cubicBezTo>
                    <a:cubicBezTo>
                      <a:pt x="278870" y="243417"/>
                      <a:pt x="271991" y="217488"/>
                      <a:pt x="261937" y="202671"/>
                    </a:cubicBezTo>
                    <a:cubicBezTo>
                      <a:pt x="251883" y="187854"/>
                      <a:pt x="227541" y="179917"/>
                      <a:pt x="217487" y="164571"/>
                    </a:cubicBezTo>
                    <a:cubicBezTo>
                      <a:pt x="207433" y="149225"/>
                      <a:pt x="202141" y="128588"/>
                      <a:pt x="201612" y="110596"/>
                    </a:cubicBezTo>
                    <a:cubicBezTo>
                      <a:pt x="201083" y="92604"/>
                      <a:pt x="216958" y="73554"/>
                      <a:pt x="214312" y="56621"/>
                    </a:cubicBezTo>
                    <a:cubicBezTo>
                      <a:pt x="211666" y="39688"/>
                      <a:pt x="197908" y="17992"/>
                      <a:pt x="185737" y="8996"/>
                    </a:cubicBezTo>
                    <a:cubicBezTo>
                      <a:pt x="173566" y="0"/>
                      <a:pt x="150812" y="3704"/>
                      <a:pt x="141287" y="2646"/>
                    </a:cubicBezTo>
                    <a:cubicBezTo>
                      <a:pt x="131762" y="1588"/>
                      <a:pt x="128587" y="2646"/>
                      <a:pt x="128587" y="2646"/>
                    </a:cubicBezTo>
                    <a:lnTo>
                      <a:pt x="71437" y="8996"/>
                    </a:ln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Freeform 41"/>
              <p:cNvSpPr/>
              <p:nvPr/>
            </p:nvSpPr>
            <p:spPr>
              <a:xfrm>
                <a:off x="2653771" y="459317"/>
                <a:ext cx="324379" cy="1237720"/>
              </a:xfrm>
              <a:custGeom>
                <a:avLst/>
                <a:gdLst>
                  <a:gd name="connsiteX0" fmla="*/ 29104 w 324379"/>
                  <a:gd name="connsiteY0" fmla="*/ 1226608 h 1237720"/>
                  <a:gd name="connsiteX1" fmla="*/ 98954 w 324379"/>
                  <a:gd name="connsiteY1" fmla="*/ 1188508 h 1237720"/>
                  <a:gd name="connsiteX2" fmla="*/ 178329 w 324379"/>
                  <a:gd name="connsiteY2" fmla="*/ 1169458 h 1237720"/>
                  <a:gd name="connsiteX3" fmla="*/ 264054 w 324379"/>
                  <a:gd name="connsiteY3" fmla="*/ 1201208 h 1237720"/>
                  <a:gd name="connsiteX4" fmla="*/ 305329 w 324379"/>
                  <a:gd name="connsiteY4" fmla="*/ 1236133 h 1237720"/>
                  <a:gd name="connsiteX5" fmla="*/ 314854 w 324379"/>
                  <a:gd name="connsiteY5" fmla="*/ 1191683 h 1237720"/>
                  <a:gd name="connsiteX6" fmla="*/ 292629 w 324379"/>
                  <a:gd name="connsiteY6" fmla="*/ 1039283 h 1237720"/>
                  <a:gd name="connsiteX7" fmla="*/ 273579 w 324379"/>
                  <a:gd name="connsiteY7" fmla="*/ 845608 h 1237720"/>
                  <a:gd name="connsiteX8" fmla="*/ 289454 w 324379"/>
                  <a:gd name="connsiteY8" fmla="*/ 728133 h 1237720"/>
                  <a:gd name="connsiteX9" fmla="*/ 321204 w 324379"/>
                  <a:gd name="connsiteY9" fmla="*/ 610658 h 1237720"/>
                  <a:gd name="connsiteX10" fmla="*/ 308504 w 324379"/>
                  <a:gd name="connsiteY10" fmla="*/ 524933 h 1237720"/>
                  <a:gd name="connsiteX11" fmla="*/ 302154 w 324379"/>
                  <a:gd name="connsiteY11" fmla="*/ 486833 h 1237720"/>
                  <a:gd name="connsiteX12" fmla="*/ 279929 w 324379"/>
                  <a:gd name="connsiteY12" fmla="*/ 394758 h 1237720"/>
                  <a:gd name="connsiteX13" fmla="*/ 276754 w 324379"/>
                  <a:gd name="connsiteY13" fmla="*/ 283633 h 1237720"/>
                  <a:gd name="connsiteX14" fmla="*/ 257704 w 324379"/>
                  <a:gd name="connsiteY14" fmla="*/ 251883 h 1237720"/>
                  <a:gd name="connsiteX15" fmla="*/ 276754 w 324379"/>
                  <a:gd name="connsiteY15" fmla="*/ 242358 h 1237720"/>
                  <a:gd name="connsiteX16" fmla="*/ 248179 w 324379"/>
                  <a:gd name="connsiteY16" fmla="*/ 188383 h 1237720"/>
                  <a:gd name="connsiteX17" fmla="*/ 203729 w 324379"/>
                  <a:gd name="connsiteY17" fmla="*/ 156633 h 1237720"/>
                  <a:gd name="connsiteX18" fmla="*/ 184679 w 324379"/>
                  <a:gd name="connsiteY18" fmla="*/ 109008 h 1237720"/>
                  <a:gd name="connsiteX19" fmla="*/ 181504 w 324379"/>
                  <a:gd name="connsiteY19" fmla="*/ 58208 h 1237720"/>
                  <a:gd name="connsiteX20" fmla="*/ 140229 w 324379"/>
                  <a:gd name="connsiteY20" fmla="*/ 13758 h 1237720"/>
                  <a:gd name="connsiteX21" fmla="*/ 32279 w 324379"/>
                  <a:gd name="connsiteY21" fmla="*/ 16933 h 1237720"/>
                  <a:gd name="connsiteX22" fmla="*/ 29104 w 324379"/>
                  <a:gd name="connsiteY22" fmla="*/ 115358 h 1237720"/>
                  <a:gd name="connsiteX23" fmla="*/ 48154 w 324379"/>
                  <a:gd name="connsiteY23" fmla="*/ 131233 h 1237720"/>
                  <a:gd name="connsiteX24" fmla="*/ 44979 w 324379"/>
                  <a:gd name="connsiteY24" fmla="*/ 159808 h 1237720"/>
                  <a:gd name="connsiteX25" fmla="*/ 13229 w 324379"/>
                  <a:gd name="connsiteY25" fmla="*/ 178858 h 1237720"/>
                  <a:gd name="connsiteX26" fmla="*/ 16404 w 324379"/>
                  <a:gd name="connsiteY26" fmla="*/ 245533 h 1237720"/>
                  <a:gd name="connsiteX27" fmla="*/ 35454 w 324379"/>
                  <a:gd name="connsiteY27" fmla="*/ 255058 h 1237720"/>
                  <a:gd name="connsiteX28" fmla="*/ 38629 w 324379"/>
                  <a:gd name="connsiteY28" fmla="*/ 309033 h 1237720"/>
                  <a:gd name="connsiteX29" fmla="*/ 73554 w 324379"/>
                  <a:gd name="connsiteY29" fmla="*/ 375708 h 1237720"/>
                  <a:gd name="connsiteX30" fmla="*/ 83079 w 324379"/>
                  <a:gd name="connsiteY30" fmla="*/ 448733 h 1237720"/>
                  <a:gd name="connsiteX31" fmla="*/ 60854 w 324379"/>
                  <a:gd name="connsiteY31" fmla="*/ 496358 h 1237720"/>
                  <a:gd name="connsiteX32" fmla="*/ 70379 w 324379"/>
                  <a:gd name="connsiteY32" fmla="*/ 543983 h 1237720"/>
                  <a:gd name="connsiteX33" fmla="*/ 64029 w 324379"/>
                  <a:gd name="connsiteY33" fmla="*/ 597958 h 1237720"/>
                  <a:gd name="connsiteX34" fmla="*/ 114829 w 324379"/>
                  <a:gd name="connsiteY34" fmla="*/ 705908 h 1237720"/>
                  <a:gd name="connsiteX35" fmla="*/ 121179 w 324379"/>
                  <a:gd name="connsiteY35" fmla="*/ 909108 h 1237720"/>
                  <a:gd name="connsiteX36" fmla="*/ 70379 w 324379"/>
                  <a:gd name="connsiteY36" fmla="*/ 1045633 h 1237720"/>
                  <a:gd name="connsiteX37" fmla="*/ 6879 w 324379"/>
                  <a:gd name="connsiteY37" fmla="*/ 1150408 h 1237720"/>
                  <a:gd name="connsiteX38" fmla="*/ 29104 w 324379"/>
                  <a:gd name="connsiteY38" fmla="*/ 1226608 h 123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24379" h="1237720">
                    <a:moveTo>
                      <a:pt x="29104" y="1226608"/>
                    </a:moveTo>
                    <a:cubicBezTo>
                      <a:pt x="44450" y="1232958"/>
                      <a:pt x="74083" y="1198033"/>
                      <a:pt x="98954" y="1188508"/>
                    </a:cubicBezTo>
                    <a:cubicBezTo>
                      <a:pt x="123825" y="1178983"/>
                      <a:pt x="150812" y="1167341"/>
                      <a:pt x="178329" y="1169458"/>
                    </a:cubicBezTo>
                    <a:cubicBezTo>
                      <a:pt x="205846" y="1171575"/>
                      <a:pt x="242887" y="1190096"/>
                      <a:pt x="264054" y="1201208"/>
                    </a:cubicBezTo>
                    <a:cubicBezTo>
                      <a:pt x="285221" y="1212321"/>
                      <a:pt x="296862" y="1237720"/>
                      <a:pt x="305329" y="1236133"/>
                    </a:cubicBezTo>
                    <a:cubicBezTo>
                      <a:pt x="313796" y="1234546"/>
                      <a:pt x="316971" y="1224491"/>
                      <a:pt x="314854" y="1191683"/>
                    </a:cubicBezTo>
                    <a:cubicBezTo>
                      <a:pt x="312737" y="1158875"/>
                      <a:pt x="299508" y="1096962"/>
                      <a:pt x="292629" y="1039283"/>
                    </a:cubicBezTo>
                    <a:cubicBezTo>
                      <a:pt x="285750" y="981604"/>
                      <a:pt x="274108" y="897466"/>
                      <a:pt x="273579" y="845608"/>
                    </a:cubicBezTo>
                    <a:cubicBezTo>
                      <a:pt x="273050" y="793750"/>
                      <a:pt x="281517" y="767291"/>
                      <a:pt x="289454" y="728133"/>
                    </a:cubicBezTo>
                    <a:cubicBezTo>
                      <a:pt x="297391" y="688975"/>
                      <a:pt x="318029" y="644525"/>
                      <a:pt x="321204" y="610658"/>
                    </a:cubicBezTo>
                    <a:cubicBezTo>
                      <a:pt x="324379" y="576791"/>
                      <a:pt x="311679" y="545571"/>
                      <a:pt x="308504" y="524933"/>
                    </a:cubicBezTo>
                    <a:cubicBezTo>
                      <a:pt x="305329" y="504296"/>
                      <a:pt x="306916" y="508529"/>
                      <a:pt x="302154" y="486833"/>
                    </a:cubicBezTo>
                    <a:cubicBezTo>
                      <a:pt x="297392" y="465137"/>
                      <a:pt x="284162" y="428625"/>
                      <a:pt x="279929" y="394758"/>
                    </a:cubicBezTo>
                    <a:cubicBezTo>
                      <a:pt x="275696" y="360891"/>
                      <a:pt x="280458" y="307446"/>
                      <a:pt x="276754" y="283633"/>
                    </a:cubicBezTo>
                    <a:cubicBezTo>
                      <a:pt x="273050" y="259821"/>
                      <a:pt x="257704" y="258762"/>
                      <a:pt x="257704" y="251883"/>
                    </a:cubicBezTo>
                    <a:cubicBezTo>
                      <a:pt x="257704" y="245004"/>
                      <a:pt x="278342" y="252941"/>
                      <a:pt x="276754" y="242358"/>
                    </a:cubicBezTo>
                    <a:cubicBezTo>
                      <a:pt x="275167" y="231775"/>
                      <a:pt x="260350" y="202670"/>
                      <a:pt x="248179" y="188383"/>
                    </a:cubicBezTo>
                    <a:cubicBezTo>
                      <a:pt x="236008" y="174096"/>
                      <a:pt x="214312" y="169862"/>
                      <a:pt x="203729" y="156633"/>
                    </a:cubicBezTo>
                    <a:cubicBezTo>
                      <a:pt x="193146" y="143404"/>
                      <a:pt x="188383" y="125412"/>
                      <a:pt x="184679" y="109008"/>
                    </a:cubicBezTo>
                    <a:cubicBezTo>
                      <a:pt x="180975" y="92604"/>
                      <a:pt x="188912" y="74083"/>
                      <a:pt x="181504" y="58208"/>
                    </a:cubicBezTo>
                    <a:cubicBezTo>
                      <a:pt x="174096" y="42333"/>
                      <a:pt x="165100" y="20637"/>
                      <a:pt x="140229" y="13758"/>
                    </a:cubicBezTo>
                    <a:cubicBezTo>
                      <a:pt x="115358" y="6879"/>
                      <a:pt x="50800" y="0"/>
                      <a:pt x="32279" y="16933"/>
                    </a:cubicBezTo>
                    <a:cubicBezTo>
                      <a:pt x="13758" y="33866"/>
                      <a:pt x="26458" y="96308"/>
                      <a:pt x="29104" y="115358"/>
                    </a:cubicBezTo>
                    <a:cubicBezTo>
                      <a:pt x="31750" y="134408"/>
                      <a:pt x="45508" y="123825"/>
                      <a:pt x="48154" y="131233"/>
                    </a:cubicBezTo>
                    <a:cubicBezTo>
                      <a:pt x="50800" y="138641"/>
                      <a:pt x="50800" y="151871"/>
                      <a:pt x="44979" y="159808"/>
                    </a:cubicBezTo>
                    <a:cubicBezTo>
                      <a:pt x="39158" y="167745"/>
                      <a:pt x="17992" y="164570"/>
                      <a:pt x="13229" y="178858"/>
                    </a:cubicBezTo>
                    <a:cubicBezTo>
                      <a:pt x="8466" y="193146"/>
                      <a:pt x="12700" y="232833"/>
                      <a:pt x="16404" y="245533"/>
                    </a:cubicBezTo>
                    <a:cubicBezTo>
                      <a:pt x="20108" y="258233"/>
                      <a:pt x="31750" y="244475"/>
                      <a:pt x="35454" y="255058"/>
                    </a:cubicBezTo>
                    <a:cubicBezTo>
                      <a:pt x="39158" y="265641"/>
                      <a:pt x="32279" y="288925"/>
                      <a:pt x="38629" y="309033"/>
                    </a:cubicBezTo>
                    <a:cubicBezTo>
                      <a:pt x="44979" y="329141"/>
                      <a:pt x="66146" y="352425"/>
                      <a:pt x="73554" y="375708"/>
                    </a:cubicBezTo>
                    <a:cubicBezTo>
                      <a:pt x="80962" y="398991"/>
                      <a:pt x="85196" y="428625"/>
                      <a:pt x="83079" y="448733"/>
                    </a:cubicBezTo>
                    <a:cubicBezTo>
                      <a:pt x="80962" y="468841"/>
                      <a:pt x="62971" y="480483"/>
                      <a:pt x="60854" y="496358"/>
                    </a:cubicBezTo>
                    <a:cubicBezTo>
                      <a:pt x="58737" y="512233"/>
                      <a:pt x="69850" y="527050"/>
                      <a:pt x="70379" y="543983"/>
                    </a:cubicBezTo>
                    <a:cubicBezTo>
                      <a:pt x="70908" y="560916"/>
                      <a:pt x="56621" y="570971"/>
                      <a:pt x="64029" y="597958"/>
                    </a:cubicBezTo>
                    <a:cubicBezTo>
                      <a:pt x="71437" y="624945"/>
                      <a:pt x="105304" y="654050"/>
                      <a:pt x="114829" y="705908"/>
                    </a:cubicBezTo>
                    <a:cubicBezTo>
                      <a:pt x="124354" y="757766"/>
                      <a:pt x="128587" y="852487"/>
                      <a:pt x="121179" y="909108"/>
                    </a:cubicBezTo>
                    <a:cubicBezTo>
                      <a:pt x="113771" y="965729"/>
                      <a:pt x="89429" y="1005416"/>
                      <a:pt x="70379" y="1045633"/>
                    </a:cubicBezTo>
                    <a:cubicBezTo>
                      <a:pt x="51329" y="1085850"/>
                      <a:pt x="13758" y="1120775"/>
                      <a:pt x="6879" y="1150408"/>
                    </a:cubicBezTo>
                    <a:cubicBezTo>
                      <a:pt x="0" y="1180041"/>
                      <a:pt x="13758" y="1220258"/>
                      <a:pt x="29104" y="1226608"/>
                    </a:cubicBez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Freeform 42"/>
              <p:cNvSpPr/>
              <p:nvPr/>
            </p:nvSpPr>
            <p:spPr>
              <a:xfrm>
                <a:off x="3013075" y="937683"/>
                <a:ext cx="373592" cy="1086909"/>
              </a:xfrm>
              <a:custGeom>
                <a:avLst/>
                <a:gdLst>
                  <a:gd name="connsiteX0" fmla="*/ 136525 w 373592"/>
                  <a:gd name="connsiteY0" fmla="*/ 2117 h 1086909"/>
                  <a:gd name="connsiteX1" fmla="*/ 88900 w 373592"/>
                  <a:gd name="connsiteY1" fmla="*/ 59267 h 1086909"/>
                  <a:gd name="connsiteX2" fmla="*/ 117475 w 373592"/>
                  <a:gd name="connsiteY2" fmla="*/ 132292 h 1086909"/>
                  <a:gd name="connsiteX3" fmla="*/ 127000 w 373592"/>
                  <a:gd name="connsiteY3" fmla="*/ 167217 h 1086909"/>
                  <a:gd name="connsiteX4" fmla="*/ 76200 w 373592"/>
                  <a:gd name="connsiteY4" fmla="*/ 218017 h 1086909"/>
                  <a:gd name="connsiteX5" fmla="*/ 92075 w 373592"/>
                  <a:gd name="connsiteY5" fmla="*/ 271992 h 1086909"/>
                  <a:gd name="connsiteX6" fmla="*/ 85725 w 373592"/>
                  <a:gd name="connsiteY6" fmla="*/ 322792 h 1086909"/>
                  <a:gd name="connsiteX7" fmla="*/ 95250 w 373592"/>
                  <a:gd name="connsiteY7" fmla="*/ 348192 h 1086909"/>
                  <a:gd name="connsiteX8" fmla="*/ 85725 w 373592"/>
                  <a:gd name="connsiteY8" fmla="*/ 386292 h 1086909"/>
                  <a:gd name="connsiteX9" fmla="*/ 104775 w 373592"/>
                  <a:gd name="connsiteY9" fmla="*/ 430742 h 1086909"/>
                  <a:gd name="connsiteX10" fmla="*/ 88900 w 373592"/>
                  <a:gd name="connsiteY10" fmla="*/ 481542 h 1086909"/>
                  <a:gd name="connsiteX11" fmla="*/ 111125 w 373592"/>
                  <a:gd name="connsiteY11" fmla="*/ 557742 h 1086909"/>
                  <a:gd name="connsiteX12" fmla="*/ 136525 w 373592"/>
                  <a:gd name="connsiteY12" fmla="*/ 586317 h 1086909"/>
                  <a:gd name="connsiteX13" fmla="*/ 127000 w 373592"/>
                  <a:gd name="connsiteY13" fmla="*/ 773642 h 1086909"/>
                  <a:gd name="connsiteX14" fmla="*/ 98425 w 373592"/>
                  <a:gd name="connsiteY14" fmla="*/ 887942 h 1086909"/>
                  <a:gd name="connsiteX15" fmla="*/ 12700 w 373592"/>
                  <a:gd name="connsiteY15" fmla="*/ 973667 h 1086909"/>
                  <a:gd name="connsiteX16" fmla="*/ 22225 w 373592"/>
                  <a:gd name="connsiteY16" fmla="*/ 1056217 h 1086909"/>
                  <a:gd name="connsiteX17" fmla="*/ 50800 w 373592"/>
                  <a:gd name="connsiteY17" fmla="*/ 1065742 h 1086909"/>
                  <a:gd name="connsiteX18" fmla="*/ 88900 w 373592"/>
                  <a:gd name="connsiteY18" fmla="*/ 1018117 h 1086909"/>
                  <a:gd name="connsiteX19" fmla="*/ 219075 w 373592"/>
                  <a:gd name="connsiteY19" fmla="*/ 992717 h 1086909"/>
                  <a:gd name="connsiteX20" fmla="*/ 346075 w 373592"/>
                  <a:gd name="connsiteY20" fmla="*/ 1075267 h 1086909"/>
                  <a:gd name="connsiteX21" fmla="*/ 371475 w 373592"/>
                  <a:gd name="connsiteY21" fmla="*/ 1062567 h 1086909"/>
                  <a:gd name="connsiteX22" fmla="*/ 358775 w 373592"/>
                  <a:gd name="connsiteY22" fmla="*/ 973667 h 1086909"/>
                  <a:gd name="connsiteX23" fmla="*/ 320675 w 373592"/>
                  <a:gd name="connsiteY23" fmla="*/ 799042 h 1086909"/>
                  <a:gd name="connsiteX24" fmla="*/ 314325 w 373592"/>
                  <a:gd name="connsiteY24" fmla="*/ 640292 h 1086909"/>
                  <a:gd name="connsiteX25" fmla="*/ 349250 w 373592"/>
                  <a:gd name="connsiteY25" fmla="*/ 484717 h 1086909"/>
                  <a:gd name="connsiteX26" fmla="*/ 333375 w 373592"/>
                  <a:gd name="connsiteY26" fmla="*/ 411692 h 1086909"/>
                  <a:gd name="connsiteX27" fmla="*/ 314325 w 373592"/>
                  <a:gd name="connsiteY27" fmla="*/ 376767 h 1086909"/>
                  <a:gd name="connsiteX28" fmla="*/ 320675 w 373592"/>
                  <a:gd name="connsiteY28" fmla="*/ 338667 h 1086909"/>
                  <a:gd name="connsiteX29" fmla="*/ 307975 w 373592"/>
                  <a:gd name="connsiteY29" fmla="*/ 313267 h 1086909"/>
                  <a:gd name="connsiteX30" fmla="*/ 307975 w 373592"/>
                  <a:gd name="connsiteY30" fmla="*/ 271992 h 1086909"/>
                  <a:gd name="connsiteX31" fmla="*/ 273050 w 373592"/>
                  <a:gd name="connsiteY31" fmla="*/ 246592 h 1086909"/>
                  <a:gd name="connsiteX32" fmla="*/ 295275 w 373592"/>
                  <a:gd name="connsiteY32" fmla="*/ 224367 h 1086909"/>
                  <a:gd name="connsiteX33" fmla="*/ 263525 w 373592"/>
                  <a:gd name="connsiteY33" fmla="*/ 179917 h 1086909"/>
                  <a:gd name="connsiteX34" fmla="*/ 222250 w 373592"/>
                  <a:gd name="connsiteY34" fmla="*/ 141817 h 1086909"/>
                  <a:gd name="connsiteX35" fmla="*/ 231775 w 373592"/>
                  <a:gd name="connsiteY35" fmla="*/ 91017 h 1086909"/>
                  <a:gd name="connsiteX36" fmla="*/ 225425 w 373592"/>
                  <a:gd name="connsiteY36" fmla="*/ 46567 h 1086909"/>
                  <a:gd name="connsiteX37" fmla="*/ 136525 w 373592"/>
                  <a:gd name="connsiteY37" fmla="*/ 2117 h 10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3592" h="1086909">
                    <a:moveTo>
                      <a:pt x="136525" y="2117"/>
                    </a:moveTo>
                    <a:cubicBezTo>
                      <a:pt x="113771" y="4234"/>
                      <a:pt x="92075" y="37571"/>
                      <a:pt x="88900" y="59267"/>
                    </a:cubicBezTo>
                    <a:cubicBezTo>
                      <a:pt x="85725" y="80963"/>
                      <a:pt x="111125" y="114300"/>
                      <a:pt x="117475" y="132292"/>
                    </a:cubicBezTo>
                    <a:cubicBezTo>
                      <a:pt x="123825" y="150284"/>
                      <a:pt x="133879" y="152930"/>
                      <a:pt x="127000" y="167217"/>
                    </a:cubicBezTo>
                    <a:cubicBezTo>
                      <a:pt x="120121" y="181505"/>
                      <a:pt x="82021" y="200555"/>
                      <a:pt x="76200" y="218017"/>
                    </a:cubicBezTo>
                    <a:cubicBezTo>
                      <a:pt x="70379" y="235479"/>
                      <a:pt x="90488" y="254530"/>
                      <a:pt x="92075" y="271992"/>
                    </a:cubicBezTo>
                    <a:cubicBezTo>
                      <a:pt x="93662" y="289454"/>
                      <a:pt x="85196" y="310092"/>
                      <a:pt x="85725" y="322792"/>
                    </a:cubicBezTo>
                    <a:cubicBezTo>
                      <a:pt x="86254" y="335492"/>
                      <a:pt x="95250" y="337609"/>
                      <a:pt x="95250" y="348192"/>
                    </a:cubicBezTo>
                    <a:cubicBezTo>
                      <a:pt x="95250" y="358775"/>
                      <a:pt x="84138" y="372534"/>
                      <a:pt x="85725" y="386292"/>
                    </a:cubicBezTo>
                    <a:cubicBezTo>
                      <a:pt x="87312" y="400050"/>
                      <a:pt x="104246" y="414867"/>
                      <a:pt x="104775" y="430742"/>
                    </a:cubicBezTo>
                    <a:cubicBezTo>
                      <a:pt x="105304" y="446617"/>
                      <a:pt x="87842" y="460375"/>
                      <a:pt x="88900" y="481542"/>
                    </a:cubicBezTo>
                    <a:cubicBezTo>
                      <a:pt x="89958" y="502709"/>
                      <a:pt x="103188" y="540280"/>
                      <a:pt x="111125" y="557742"/>
                    </a:cubicBezTo>
                    <a:cubicBezTo>
                      <a:pt x="119062" y="575204"/>
                      <a:pt x="133879" y="550334"/>
                      <a:pt x="136525" y="586317"/>
                    </a:cubicBezTo>
                    <a:cubicBezTo>
                      <a:pt x="139171" y="622300"/>
                      <a:pt x="133350" y="723371"/>
                      <a:pt x="127000" y="773642"/>
                    </a:cubicBezTo>
                    <a:cubicBezTo>
                      <a:pt x="120650" y="823913"/>
                      <a:pt x="117475" y="854605"/>
                      <a:pt x="98425" y="887942"/>
                    </a:cubicBezTo>
                    <a:cubicBezTo>
                      <a:pt x="79375" y="921280"/>
                      <a:pt x="25400" y="945621"/>
                      <a:pt x="12700" y="973667"/>
                    </a:cubicBezTo>
                    <a:cubicBezTo>
                      <a:pt x="0" y="1001713"/>
                      <a:pt x="15875" y="1040871"/>
                      <a:pt x="22225" y="1056217"/>
                    </a:cubicBezTo>
                    <a:cubicBezTo>
                      <a:pt x="28575" y="1071563"/>
                      <a:pt x="39688" y="1072092"/>
                      <a:pt x="50800" y="1065742"/>
                    </a:cubicBezTo>
                    <a:cubicBezTo>
                      <a:pt x="61912" y="1059392"/>
                      <a:pt x="60854" y="1030288"/>
                      <a:pt x="88900" y="1018117"/>
                    </a:cubicBezTo>
                    <a:cubicBezTo>
                      <a:pt x="116946" y="1005946"/>
                      <a:pt x="176213" y="983192"/>
                      <a:pt x="219075" y="992717"/>
                    </a:cubicBezTo>
                    <a:cubicBezTo>
                      <a:pt x="261937" y="1002242"/>
                      <a:pt x="320675" y="1063625"/>
                      <a:pt x="346075" y="1075267"/>
                    </a:cubicBezTo>
                    <a:cubicBezTo>
                      <a:pt x="371475" y="1086909"/>
                      <a:pt x="369358" y="1079500"/>
                      <a:pt x="371475" y="1062567"/>
                    </a:cubicBezTo>
                    <a:cubicBezTo>
                      <a:pt x="373592" y="1045634"/>
                      <a:pt x="367242" y="1017588"/>
                      <a:pt x="358775" y="973667"/>
                    </a:cubicBezTo>
                    <a:cubicBezTo>
                      <a:pt x="350308" y="929746"/>
                      <a:pt x="328083" y="854604"/>
                      <a:pt x="320675" y="799042"/>
                    </a:cubicBezTo>
                    <a:cubicBezTo>
                      <a:pt x="313267" y="743480"/>
                      <a:pt x="309563" y="692679"/>
                      <a:pt x="314325" y="640292"/>
                    </a:cubicBezTo>
                    <a:cubicBezTo>
                      <a:pt x="319087" y="587905"/>
                      <a:pt x="346075" y="522817"/>
                      <a:pt x="349250" y="484717"/>
                    </a:cubicBezTo>
                    <a:cubicBezTo>
                      <a:pt x="352425" y="446617"/>
                      <a:pt x="339196" y="429684"/>
                      <a:pt x="333375" y="411692"/>
                    </a:cubicBezTo>
                    <a:cubicBezTo>
                      <a:pt x="327554" y="393700"/>
                      <a:pt x="316442" y="388938"/>
                      <a:pt x="314325" y="376767"/>
                    </a:cubicBezTo>
                    <a:cubicBezTo>
                      <a:pt x="312208" y="364596"/>
                      <a:pt x="321733" y="349250"/>
                      <a:pt x="320675" y="338667"/>
                    </a:cubicBezTo>
                    <a:cubicBezTo>
                      <a:pt x="319617" y="328084"/>
                      <a:pt x="310092" y="324379"/>
                      <a:pt x="307975" y="313267"/>
                    </a:cubicBezTo>
                    <a:cubicBezTo>
                      <a:pt x="305858" y="302155"/>
                      <a:pt x="313796" y="283104"/>
                      <a:pt x="307975" y="271992"/>
                    </a:cubicBezTo>
                    <a:cubicBezTo>
                      <a:pt x="302154" y="260880"/>
                      <a:pt x="275167" y="254529"/>
                      <a:pt x="273050" y="246592"/>
                    </a:cubicBezTo>
                    <a:cubicBezTo>
                      <a:pt x="270933" y="238655"/>
                      <a:pt x="296862" y="235479"/>
                      <a:pt x="295275" y="224367"/>
                    </a:cubicBezTo>
                    <a:cubicBezTo>
                      <a:pt x="293688" y="213255"/>
                      <a:pt x="275696" y="193675"/>
                      <a:pt x="263525" y="179917"/>
                    </a:cubicBezTo>
                    <a:cubicBezTo>
                      <a:pt x="251354" y="166159"/>
                      <a:pt x="227542" y="156634"/>
                      <a:pt x="222250" y="141817"/>
                    </a:cubicBezTo>
                    <a:cubicBezTo>
                      <a:pt x="216958" y="127000"/>
                      <a:pt x="231246" y="106892"/>
                      <a:pt x="231775" y="91017"/>
                    </a:cubicBezTo>
                    <a:cubicBezTo>
                      <a:pt x="232304" y="75142"/>
                      <a:pt x="234950" y="59796"/>
                      <a:pt x="225425" y="46567"/>
                    </a:cubicBezTo>
                    <a:cubicBezTo>
                      <a:pt x="215900" y="33338"/>
                      <a:pt x="159279" y="0"/>
                      <a:pt x="136525" y="2117"/>
                    </a:cubicBezTo>
                    <a:close/>
                  </a:path>
                </a:pathLst>
              </a:custGeom>
              <a:grpFill/>
              <a:ln w="349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50" name="Picture 49" descr="Picture 8.png"/>
          <p:cNvPicPr>
            <a:picLocks noChangeAspect="1"/>
          </p:cNvPicPr>
          <p:nvPr/>
        </p:nvPicPr>
        <p:blipFill>
          <a:blip r:embed="rId4"/>
          <a:stretch>
            <a:fillRect/>
          </a:stretch>
        </p:blipFill>
        <p:spPr>
          <a:xfrm>
            <a:off x="6400800" y="3962400"/>
            <a:ext cx="1843611" cy="3170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down)">
                                      <p:cBhvr>
                                        <p:cTn id="12" dur="10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down)">
                                      <p:cBhvr>
                                        <p:cTn id="17"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 name="Content Placeholder 3" descr="Fig._19.5_A.jpg"/>
          <p:cNvPicPr>
            <a:picLocks noChangeAspect="1"/>
          </p:cNvPicPr>
          <p:nvPr/>
        </p:nvPicPr>
        <p:blipFill>
          <a:blip r:embed="rId3" cstate="print"/>
          <a:srcRect l="27273" r="49351"/>
          <a:stretch>
            <a:fillRect/>
          </a:stretch>
        </p:blipFill>
        <p:spPr>
          <a:xfrm>
            <a:off x="187036" y="228600"/>
            <a:ext cx="498764" cy="2133600"/>
          </a:xfrm>
          <a:prstGeom prst="rect">
            <a:avLst/>
          </a:prstGeom>
        </p:spPr>
      </p:pic>
      <p:pic>
        <p:nvPicPr>
          <p:cNvPr id="4" name="Content Placeholder 3" descr="Fig._19.5_A.jpg"/>
          <p:cNvPicPr>
            <a:picLocks noGrp="1" noChangeAspect="1"/>
          </p:cNvPicPr>
          <p:nvPr>
            <p:ph sz="half" idx="1"/>
          </p:nvPr>
        </p:nvPicPr>
        <p:blipFill>
          <a:blip r:embed="rId3" cstate="print"/>
          <a:srcRect l="27273" r="49351" b="49831"/>
          <a:stretch>
            <a:fillRect/>
          </a:stretch>
        </p:blipFill>
        <p:spPr>
          <a:xfrm>
            <a:off x="1066800" y="489933"/>
            <a:ext cx="2754218" cy="5910867"/>
          </a:xfrm>
        </p:spPr>
      </p:pic>
      <p:sp>
        <p:nvSpPr>
          <p:cNvPr id="6" name="Content Placeholder 5"/>
          <p:cNvSpPr>
            <a:spLocks noGrp="1"/>
          </p:cNvSpPr>
          <p:nvPr>
            <p:ph sz="half" idx="2"/>
          </p:nvPr>
        </p:nvSpPr>
        <p:spPr>
          <a:xfrm>
            <a:off x="4343400" y="1371600"/>
            <a:ext cx="4572000" cy="5791200"/>
          </a:xfrm>
        </p:spPr>
        <p:txBody>
          <a:bodyPr>
            <a:noAutofit/>
          </a:bodyPr>
          <a:lstStyle/>
          <a:p>
            <a:pPr marL="0" indent="0">
              <a:buNone/>
            </a:pPr>
            <a:r>
              <a:rPr lang="en-US" sz="1800" dirty="0" smtClean="0"/>
              <a:t>This anterior view shows the shaft of the humerus which has a rough lateral surface area called the </a:t>
            </a:r>
            <a:r>
              <a:rPr lang="en-US" sz="1800" b="1" dirty="0" smtClean="0">
                <a:solidFill>
                  <a:srgbClr val="FF0000"/>
                </a:solidFill>
              </a:rPr>
              <a:t>deltoid </a:t>
            </a:r>
            <a:r>
              <a:rPr lang="en-US" sz="1800" b="1" dirty="0" err="1" smtClean="0">
                <a:solidFill>
                  <a:srgbClr val="FF0000"/>
                </a:solidFill>
              </a:rPr>
              <a:t>tuberosity</a:t>
            </a:r>
            <a:r>
              <a:rPr lang="en-US" sz="1800" dirty="0" smtClean="0"/>
              <a:t>.  This </a:t>
            </a:r>
            <a:r>
              <a:rPr lang="en-US" sz="1800" dirty="0" err="1" smtClean="0"/>
              <a:t>tuberosity</a:t>
            </a:r>
            <a:r>
              <a:rPr lang="en-US" sz="1800" dirty="0" smtClean="0"/>
              <a:t> is the insertion for the deltoid muscle.</a:t>
            </a:r>
          </a:p>
          <a:p>
            <a:pPr marL="0" indent="0">
              <a:buNone/>
            </a:pPr>
            <a:endParaRPr lang="en-US" sz="1800" dirty="0" smtClean="0"/>
          </a:p>
          <a:p>
            <a:pPr marL="0" indent="0">
              <a:buNone/>
            </a:pPr>
            <a:r>
              <a:rPr lang="en-US" sz="1800" dirty="0" smtClean="0"/>
              <a:t>The </a:t>
            </a:r>
            <a:r>
              <a:rPr lang="en-US" sz="1800" b="1" dirty="0" err="1" smtClean="0">
                <a:solidFill>
                  <a:schemeClr val="accent4">
                    <a:lumMod val="75000"/>
                  </a:schemeClr>
                </a:solidFill>
              </a:rPr>
              <a:t>intertubular</a:t>
            </a:r>
            <a:r>
              <a:rPr lang="en-US" sz="1800" b="1" dirty="0" smtClean="0">
                <a:solidFill>
                  <a:schemeClr val="accent4">
                    <a:lumMod val="75000"/>
                  </a:schemeClr>
                </a:solidFill>
              </a:rPr>
              <a:t> groove</a:t>
            </a:r>
            <a:r>
              <a:rPr lang="en-US" sz="1800" b="1" dirty="0" smtClean="0"/>
              <a:t> </a:t>
            </a:r>
            <a:r>
              <a:rPr lang="en-US" sz="1800" dirty="0" smtClean="0"/>
              <a:t>located between the two tuberosities, </a:t>
            </a:r>
            <a:r>
              <a:rPr lang="en-US" sz="1800" dirty="0" err="1" smtClean="0"/>
              <a:t>accomodates</a:t>
            </a:r>
            <a:r>
              <a:rPr lang="en-US" sz="1800" dirty="0" smtClean="0"/>
              <a:t> the tendon of the long head of the biceps </a:t>
            </a:r>
            <a:r>
              <a:rPr lang="en-US" sz="1800" dirty="0" err="1" smtClean="0"/>
              <a:t>brachii</a:t>
            </a:r>
            <a:r>
              <a:rPr lang="en-US" sz="1800" dirty="0" smtClean="0"/>
              <a:t>.</a:t>
            </a:r>
          </a:p>
          <a:p>
            <a:pPr marL="0" indent="0">
              <a:buNone/>
            </a:pPr>
            <a:endParaRPr lang="en-US" sz="1800" dirty="0" smtClean="0"/>
          </a:p>
        </p:txBody>
      </p:sp>
      <p:sp>
        <p:nvSpPr>
          <p:cNvPr id="16" name="TextBox 15"/>
          <p:cNvSpPr txBox="1"/>
          <p:nvPr/>
        </p:nvSpPr>
        <p:spPr>
          <a:xfrm>
            <a:off x="1447800" y="115669"/>
            <a:ext cx="1915909" cy="646331"/>
          </a:xfrm>
          <a:prstGeom prst="rect">
            <a:avLst/>
          </a:prstGeom>
          <a:noFill/>
        </p:spPr>
        <p:txBody>
          <a:bodyPr wrap="none" rtlCol="0">
            <a:spAutoFit/>
          </a:bodyPr>
          <a:lstStyle/>
          <a:p>
            <a:pPr algn="ctr"/>
            <a:r>
              <a:rPr lang="en-US" b="1" dirty="0" smtClean="0"/>
              <a:t>Right </a:t>
            </a:r>
            <a:r>
              <a:rPr lang="en-US" b="1" dirty="0" err="1" smtClean="0"/>
              <a:t>Humerus</a:t>
            </a:r>
            <a:r>
              <a:rPr lang="en-US" b="1" dirty="0" smtClean="0"/>
              <a:t>: </a:t>
            </a:r>
          </a:p>
          <a:p>
            <a:pPr algn="ctr"/>
            <a:r>
              <a:rPr lang="en-US" b="1" dirty="0" smtClean="0"/>
              <a:t>Anterior View</a:t>
            </a:r>
            <a:endParaRPr lang="en-US" b="1" dirty="0"/>
          </a:p>
        </p:txBody>
      </p:sp>
      <p:sp>
        <p:nvSpPr>
          <p:cNvPr id="19" name="Rectangle 18"/>
          <p:cNvSpPr/>
          <p:nvPr/>
        </p:nvSpPr>
        <p:spPr>
          <a:xfrm>
            <a:off x="152400" y="234312"/>
            <a:ext cx="545662" cy="1137288"/>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2077583" y="878195"/>
            <a:ext cx="1305792" cy="1331605"/>
          </a:xfrm>
          <a:custGeom>
            <a:avLst/>
            <a:gdLst>
              <a:gd name="connsiteX0" fmla="*/ 36031 w 1697963"/>
              <a:gd name="connsiteY0" fmla="*/ 114835 h 1731529"/>
              <a:gd name="connsiteX1" fmla="*/ 306264 w 1697963"/>
              <a:gd name="connsiteY1" fmla="*/ 155365 h 1731529"/>
              <a:gd name="connsiteX2" fmla="*/ 576497 w 1697963"/>
              <a:gd name="connsiteY2" fmla="*/ 276955 h 1731529"/>
              <a:gd name="connsiteX3" fmla="*/ 981846 w 1697963"/>
              <a:gd name="connsiteY3" fmla="*/ 574174 h 1731529"/>
              <a:gd name="connsiteX4" fmla="*/ 1238567 w 1697963"/>
              <a:gd name="connsiteY4" fmla="*/ 1020003 h 1731529"/>
              <a:gd name="connsiteX5" fmla="*/ 1319637 w 1697963"/>
              <a:gd name="connsiteY5" fmla="*/ 1317222 h 1731529"/>
              <a:gd name="connsiteX6" fmla="*/ 1387195 w 1697963"/>
              <a:gd name="connsiteY6" fmla="*/ 1425302 h 1731529"/>
              <a:gd name="connsiteX7" fmla="*/ 1373683 w 1697963"/>
              <a:gd name="connsiteY7" fmla="*/ 1722522 h 1731529"/>
              <a:gd name="connsiteX8" fmla="*/ 1589869 w 1697963"/>
              <a:gd name="connsiteY8" fmla="*/ 1479342 h 1731529"/>
              <a:gd name="connsiteX9" fmla="*/ 1670939 w 1697963"/>
              <a:gd name="connsiteY9" fmla="*/ 1330732 h 1731529"/>
              <a:gd name="connsiteX10" fmla="*/ 1684451 w 1697963"/>
              <a:gd name="connsiteY10" fmla="*/ 1087553 h 1731529"/>
              <a:gd name="connsiteX11" fmla="*/ 1589869 w 1697963"/>
              <a:gd name="connsiteY11" fmla="*/ 614704 h 1731529"/>
              <a:gd name="connsiteX12" fmla="*/ 1306125 w 1697963"/>
              <a:gd name="connsiteY12" fmla="*/ 276955 h 1731529"/>
              <a:gd name="connsiteX13" fmla="*/ 981846 w 1697963"/>
              <a:gd name="connsiteY13" fmla="*/ 74305 h 1731529"/>
              <a:gd name="connsiteX14" fmla="*/ 684590 w 1697963"/>
              <a:gd name="connsiteY14" fmla="*/ 6755 h 1731529"/>
              <a:gd name="connsiteX15" fmla="*/ 400845 w 1697963"/>
              <a:gd name="connsiteY15" fmla="*/ 33775 h 1731529"/>
              <a:gd name="connsiteX16" fmla="*/ 144124 w 1697963"/>
              <a:gd name="connsiteY16" fmla="*/ 87815 h 1731529"/>
              <a:gd name="connsiteX17" fmla="*/ 90078 w 1697963"/>
              <a:gd name="connsiteY17" fmla="*/ 87815 h 1731529"/>
              <a:gd name="connsiteX18" fmla="*/ 36031 w 1697963"/>
              <a:gd name="connsiteY18" fmla="*/ 114835 h 17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7963" h="1731529">
                <a:moveTo>
                  <a:pt x="36031" y="114835"/>
                </a:moveTo>
                <a:cubicBezTo>
                  <a:pt x="72062" y="126093"/>
                  <a:pt x="216186" y="128345"/>
                  <a:pt x="306264" y="155365"/>
                </a:cubicBezTo>
                <a:cubicBezTo>
                  <a:pt x="396342" y="182385"/>
                  <a:pt x="463900" y="207154"/>
                  <a:pt x="576497" y="276955"/>
                </a:cubicBezTo>
                <a:cubicBezTo>
                  <a:pt x="689094" y="346756"/>
                  <a:pt x="871501" y="450333"/>
                  <a:pt x="981846" y="574174"/>
                </a:cubicBezTo>
                <a:cubicBezTo>
                  <a:pt x="1092191" y="698015"/>
                  <a:pt x="1182269" y="896162"/>
                  <a:pt x="1238567" y="1020003"/>
                </a:cubicBezTo>
                <a:cubicBezTo>
                  <a:pt x="1294865" y="1143844"/>
                  <a:pt x="1294866" y="1249672"/>
                  <a:pt x="1319637" y="1317222"/>
                </a:cubicBezTo>
                <a:cubicBezTo>
                  <a:pt x="1344408" y="1384772"/>
                  <a:pt x="1378187" y="1357752"/>
                  <a:pt x="1387195" y="1425302"/>
                </a:cubicBezTo>
                <a:cubicBezTo>
                  <a:pt x="1396203" y="1492852"/>
                  <a:pt x="1339904" y="1713515"/>
                  <a:pt x="1373683" y="1722522"/>
                </a:cubicBezTo>
                <a:cubicBezTo>
                  <a:pt x="1407462" y="1731529"/>
                  <a:pt x="1540326" y="1544640"/>
                  <a:pt x="1589869" y="1479342"/>
                </a:cubicBezTo>
                <a:cubicBezTo>
                  <a:pt x="1639412" y="1414044"/>
                  <a:pt x="1655175" y="1396030"/>
                  <a:pt x="1670939" y="1330732"/>
                </a:cubicBezTo>
                <a:cubicBezTo>
                  <a:pt x="1686703" y="1265434"/>
                  <a:pt x="1697963" y="1206891"/>
                  <a:pt x="1684451" y="1087553"/>
                </a:cubicBezTo>
                <a:cubicBezTo>
                  <a:pt x="1670939" y="968215"/>
                  <a:pt x="1652923" y="749804"/>
                  <a:pt x="1589869" y="614704"/>
                </a:cubicBezTo>
                <a:cubicBezTo>
                  <a:pt x="1526815" y="479604"/>
                  <a:pt x="1407462" y="367021"/>
                  <a:pt x="1306125" y="276955"/>
                </a:cubicBezTo>
                <a:cubicBezTo>
                  <a:pt x="1204788" y="186889"/>
                  <a:pt x="1085435" y="119338"/>
                  <a:pt x="981846" y="74305"/>
                </a:cubicBezTo>
                <a:cubicBezTo>
                  <a:pt x="878257" y="29272"/>
                  <a:pt x="781423" y="13510"/>
                  <a:pt x="684590" y="6755"/>
                </a:cubicBezTo>
                <a:cubicBezTo>
                  <a:pt x="587757" y="0"/>
                  <a:pt x="490923" y="20265"/>
                  <a:pt x="400845" y="33775"/>
                </a:cubicBezTo>
                <a:cubicBezTo>
                  <a:pt x="310767" y="47285"/>
                  <a:pt x="195919" y="78808"/>
                  <a:pt x="144124" y="87815"/>
                </a:cubicBezTo>
                <a:cubicBezTo>
                  <a:pt x="92330" y="96822"/>
                  <a:pt x="101338" y="83312"/>
                  <a:pt x="90078" y="87815"/>
                </a:cubicBezTo>
                <a:cubicBezTo>
                  <a:pt x="78818" y="92318"/>
                  <a:pt x="0" y="103577"/>
                  <a:pt x="36031" y="114835"/>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itle 4"/>
          <p:cNvSpPr txBox="1">
            <a:spLocks/>
          </p:cNvSpPr>
          <p:nvPr/>
        </p:nvSpPr>
        <p:spPr>
          <a:xfrm>
            <a:off x="4114800" y="152400"/>
            <a:ext cx="4953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smtClean="0">
                <a:ln>
                  <a:noFill/>
                </a:ln>
                <a:solidFill>
                  <a:schemeClr val="tx1"/>
                </a:solidFill>
                <a:effectLst/>
                <a:uLnTx/>
                <a:uFillTx/>
                <a:latin typeface="+mj-lt"/>
                <a:ea typeface="+mj-ea"/>
                <a:cs typeface="+mj-cs"/>
              </a:rPr>
              <a:t>Proximal Features of the HUMERUS</a:t>
            </a:r>
            <a:endParaRPr kumimoji="0" lang="en-US" sz="28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32" name="Group 31"/>
          <p:cNvGrpSpPr/>
          <p:nvPr/>
        </p:nvGrpSpPr>
        <p:grpSpPr>
          <a:xfrm>
            <a:off x="152400" y="4385733"/>
            <a:ext cx="2018242" cy="1594598"/>
            <a:chOff x="152400" y="4385733"/>
            <a:chExt cx="2018242" cy="1594598"/>
          </a:xfrm>
        </p:grpSpPr>
        <p:sp>
          <p:nvSpPr>
            <p:cNvPr id="21" name="TextBox 20"/>
            <p:cNvSpPr txBox="1"/>
            <p:nvPr/>
          </p:nvSpPr>
          <p:spPr>
            <a:xfrm>
              <a:off x="152400" y="5334000"/>
              <a:ext cx="1219200" cy="646331"/>
            </a:xfrm>
            <a:prstGeom prst="rect">
              <a:avLst/>
            </a:prstGeom>
            <a:noFill/>
          </p:spPr>
          <p:txBody>
            <a:bodyPr wrap="square" rtlCol="0">
              <a:spAutoFit/>
            </a:bodyPr>
            <a:lstStyle/>
            <a:p>
              <a:r>
                <a:rPr lang="en-US" dirty="0" smtClean="0">
                  <a:solidFill>
                    <a:srgbClr val="000000"/>
                  </a:solidFill>
                </a:rPr>
                <a:t>Deltoid </a:t>
              </a:r>
              <a:r>
                <a:rPr lang="en-US" dirty="0" err="1" smtClean="0">
                  <a:solidFill>
                    <a:srgbClr val="000000"/>
                  </a:solidFill>
                </a:rPr>
                <a:t>tuberosity</a:t>
              </a:r>
              <a:endParaRPr lang="en-US" dirty="0">
                <a:solidFill>
                  <a:srgbClr val="000000"/>
                </a:solidFill>
              </a:endParaRPr>
            </a:p>
          </p:txBody>
        </p:sp>
        <p:cxnSp>
          <p:nvCxnSpPr>
            <p:cNvPr id="28" name="Straight Arrow Connector 27"/>
            <p:cNvCxnSpPr>
              <a:endCxn id="29" idx="9"/>
            </p:cNvCxnSpPr>
            <p:nvPr/>
          </p:nvCxnSpPr>
          <p:spPr>
            <a:xfrm flipV="1">
              <a:off x="1219200" y="5140325"/>
              <a:ext cx="758825" cy="422275"/>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a:off x="1958446" y="4385733"/>
              <a:ext cx="212196" cy="1536700"/>
            </a:xfrm>
            <a:custGeom>
              <a:avLst/>
              <a:gdLst>
                <a:gd name="connsiteX0" fmla="*/ 194204 w 212196"/>
                <a:gd name="connsiteY0" fmla="*/ 1532467 h 1536700"/>
                <a:gd name="connsiteX1" fmla="*/ 203729 w 212196"/>
                <a:gd name="connsiteY1" fmla="*/ 1370542 h 1536700"/>
                <a:gd name="connsiteX2" fmla="*/ 184679 w 212196"/>
                <a:gd name="connsiteY2" fmla="*/ 1214967 h 1536700"/>
                <a:gd name="connsiteX3" fmla="*/ 140229 w 212196"/>
                <a:gd name="connsiteY3" fmla="*/ 986367 h 1536700"/>
                <a:gd name="connsiteX4" fmla="*/ 111654 w 212196"/>
                <a:gd name="connsiteY4" fmla="*/ 618067 h 1536700"/>
                <a:gd name="connsiteX5" fmla="*/ 95779 w 212196"/>
                <a:gd name="connsiteY5" fmla="*/ 173567 h 1536700"/>
                <a:gd name="connsiteX6" fmla="*/ 13229 w 212196"/>
                <a:gd name="connsiteY6" fmla="*/ 11642 h 1536700"/>
                <a:gd name="connsiteX7" fmla="*/ 16404 w 212196"/>
                <a:gd name="connsiteY7" fmla="*/ 103717 h 1536700"/>
                <a:gd name="connsiteX8" fmla="*/ 22754 w 212196"/>
                <a:gd name="connsiteY8" fmla="*/ 411692 h 1536700"/>
                <a:gd name="connsiteX9" fmla="*/ 19579 w 212196"/>
                <a:gd name="connsiteY9" fmla="*/ 754592 h 1536700"/>
                <a:gd name="connsiteX10" fmla="*/ 48154 w 212196"/>
                <a:gd name="connsiteY10" fmla="*/ 1170517 h 1536700"/>
                <a:gd name="connsiteX11" fmla="*/ 95779 w 212196"/>
                <a:gd name="connsiteY11" fmla="*/ 1395942 h 1536700"/>
                <a:gd name="connsiteX12" fmla="*/ 194204 w 212196"/>
                <a:gd name="connsiteY12" fmla="*/ 1532467 h 153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196" h="1536700">
                  <a:moveTo>
                    <a:pt x="194204" y="1532467"/>
                  </a:moveTo>
                  <a:cubicBezTo>
                    <a:pt x="212196" y="1528234"/>
                    <a:pt x="205316" y="1423459"/>
                    <a:pt x="203729" y="1370542"/>
                  </a:cubicBezTo>
                  <a:cubicBezTo>
                    <a:pt x="202142" y="1317625"/>
                    <a:pt x="195262" y="1278996"/>
                    <a:pt x="184679" y="1214967"/>
                  </a:cubicBezTo>
                  <a:cubicBezTo>
                    <a:pt x="174096" y="1150938"/>
                    <a:pt x="152400" y="1085850"/>
                    <a:pt x="140229" y="986367"/>
                  </a:cubicBezTo>
                  <a:cubicBezTo>
                    <a:pt x="128058" y="886884"/>
                    <a:pt x="119062" y="753534"/>
                    <a:pt x="111654" y="618067"/>
                  </a:cubicBezTo>
                  <a:cubicBezTo>
                    <a:pt x="104246" y="482600"/>
                    <a:pt x="112183" y="274638"/>
                    <a:pt x="95779" y="173567"/>
                  </a:cubicBezTo>
                  <a:cubicBezTo>
                    <a:pt x="79375" y="72496"/>
                    <a:pt x="26458" y="23284"/>
                    <a:pt x="13229" y="11642"/>
                  </a:cubicBezTo>
                  <a:cubicBezTo>
                    <a:pt x="0" y="0"/>
                    <a:pt x="14817" y="37042"/>
                    <a:pt x="16404" y="103717"/>
                  </a:cubicBezTo>
                  <a:cubicBezTo>
                    <a:pt x="17991" y="170392"/>
                    <a:pt x="22225" y="303213"/>
                    <a:pt x="22754" y="411692"/>
                  </a:cubicBezTo>
                  <a:cubicBezTo>
                    <a:pt x="23283" y="520171"/>
                    <a:pt x="15346" y="628121"/>
                    <a:pt x="19579" y="754592"/>
                  </a:cubicBezTo>
                  <a:cubicBezTo>
                    <a:pt x="23812" y="881063"/>
                    <a:pt x="35454" y="1063625"/>
                    <a:pt x="48154" y="1170517"/>
                  </a:cubicBezTo>
                  <a:cubicBezTo>
                    <a:pt x="60854" y="1277409"/>
                    <a:pt x="73025" y="1336675"/>
                    <a:pt x="95779" y="1395942"/>
                  </a:cubicBezTo>
                  <a:cubicBezTo>
                    <a:pt x="118533" y="1455209"/>
                    <a:pt x="176212" y="1536700"/>
                    <a:pt x="194204" y="1532467"/>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304800" y="983192"/>
            <a:ext cx="3886200" cy="2863539"/>
            <a:chOff x="304800" y="983192"/>
            <a:chExt cx="3886200" cy="2863539"/>
          </a:xfrm>
        </p:grpSpPr>
        <p:sp>
          <p:nvSpPr>
            <p:cNvPr id="33" name="Freeform 32"/>
            <p:cNvSpPr/>
            <p:nvPr/>
          </p:nvSpPr>
          <p:spPr>
            <a:xfrm>
              <a:off x="1406525" y="1071033"/>
              <a:ext cx="420158" cy="755121"/>
            </a:xfrm>
            <a:custGeom>
              <a:avLst/>
              <a:gdLst>
                <a:gd name="connsiteX0" fmla="*/ 314325 w 420158"/>
                <a:gd name="connsiteY0" fmla="*/ 8467 h 755121"/>
                <a:gd name="connsiteX1" fmla="*/ 396875 w 420158"/>
                <a:gd name="connsiteY1" fmla="*/ 8467 h 755121"/>
                <a:gd name="connsiteX2" fmla="*/ 403225 w 420158"/>
                <a:gd name="connsiteY2" fmla="*/ 59267 h 755121"/>
                <a:gd name="connsiteX3" fmla="*/ 396875 w 420158"/>
                <a:gd name="connsiteY3" fmla="*/ 157692 h 755121"/>
                <a:gd name="connsiteX4" fmla="*/ 412750 w 420158"/>
                <a:gd name="connsiteY4" fmla="*/ 240242 h 755121"/>
                <a:gd name="connsiteX5" fmla="*/ 412750 w 420158"/>
                <a:gd name="connsiteY5" fmla="*/ 306917 h 755121"/>
                <a:gd name="connsiteX6" fmla="*/ 368300 w 420158"/>
                <a:gd name="connsiteY6" fmla="*/ 370417 h 755121"/>
                <a:gd name="connsiteX7" fmla="*/ 339725 w 420158"/>
                <a:gd name="connsiteY7" fmla="*/ 462492 h 755121"/>
                <a:gd name="connsiteX8" fmla="*/ 298450 w 420158"/>
                <a:gd name="connsiteY8" fmla="*/ 548217 h 755121"/>
                <a:gd name="connsiteX9" fmla="*/ 298450 w 420158"/>
                <a:gd name="connsiteY9" fmla="*/ 633942 h 755121"/>
                <a:gd name="connsiteX10" fmla="*/ 234950 w 420158"/>
                <a:gd name="connsiteY10" fmla="*/ 700617 h 755121"/>
                <a:gd name="connsiteX11" fmla="*/ 180975 w 420158"/>
                <a:gd name="connsiteY11" fmla="*/ 741892 h 755121"/>
                <a:gd name="connsiteX12" fmla="*/ 107950 w 420158"/>
                <a:gd name="connsiteY12" fmla="*/ 735542 h 755121"/>
                <a:gd name="connsiteX13" fmla="*/ 66675 w 420158"/>
                <a:gd name="connsiteY13" fmla="*/ 735542 h 755121"/>
                <a:gd name="connsiteX14" fmla="*/ 31750 w 420158"/>
                <a:gd name="connsiteY14" fmla="*/ 618067 h 755121"/>
                <a:gd name="connsiteX15" fmla="*/ 3175 w 420158"/>
                <a:gd name="connsiteY15" fmla="*/ 468842 h 755121"/>
                <a:gd name="connsiteX16" fmla="*/ 12700 w 420158"/>
                <a:gd name="connsiteY16" fmla="*/ 275167 h 755121"/>
                <a:gd name="connsiteX17" fmla="*/ 60325 w 420158"/>
                <a:gd name="connsiteY17" fmla="*/ 186267 h 755121"/>
                <a:gd name="connsiteX18" fmla="*/ 133350 w 420158"/>
                <a:gd name="connsiteY18" fmla="*/ 94192 h 755121"/>
                <a:gd name="connsiteX19" fmla="*/ 177800 w 420158"/>
                <a:gd name="connsiteY19" fmla="*/ 43392 h 755121"/>
                <a:gd name="connsiteX20" fmla="*/ 314325 w 420158"/>
                <a:gd name="connsiteY20" fmla="*/ 8467 h 75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0158" h="755121">
                  <a:moveTo>
                    <a:pt x="314325" y="8467"/>
                  </a:moveTo>
                  <a:cubicBezTo>
                    <a:pt x="350837" y="2646"/>
                    <a:pt x="382058" y="0"/>
                    <a:pt x="396875" y="8467"/>
                  </a:cubicBezTo>
                  <a:cubicBezTo>
                    <a:pt x="411692" y="16934"/>
                    <a:pt x="403225" y="34396"/>
                    <a:pt x="403225" y="59267"/>
                  </a:cubicBezTo>
                  <a:cubicBezTo>
                    <a:pt x="403225" y="84138"/>
                    <a:pt x="395288" y="127530"/>
                    <a:pt x="396875" y="157692"/>
                  </a:cubicBezTo>
                  <a:cubicBezTo>
                    <a:pt x="398462" y="187854"/>
                    <a:pt x="410104" y="215371"/>
                    <a:pt x="412750" y="240242"/>
                  </a:cubicBezTo>
                  <a:cubicBezTo>
                    <a:pt x="415396" y="265113"/>
                    <a:pt x="420158" y="285221"/>
                    <a:pt x="412750" y="306917"/>
                  </a:cubicBezTo>
                  <a:cubicBezTo>
                    <a:pt x="405342" y="328613"/>
                    <a:pt x="380471" y="344488"/>
                    <a:pt x="368300" y="370417"/>
                  </a:cubicBezTo>
                  <a:cubicBezTo>
                    <a:pt x="356129" y="396346"/>
                    <a:pt x="351367" y="432859"/>
                    <a:pt x="339725" y="462492"/>
                  </a:cubicBezTo>
                  <a:cubicBezTo>
                    <a:pt x="328083" y="492125"/>
                    <a:pt x="305329" y="519642"/>
                    <a:pt x="298450" y="548217"/>
                  </a:cubicBezTo>
                  <a:cubicBezTo>
                    <a:pt x="291571" y="576792"/>
                    <a:pt x="309033" y="608542"/>
                    <a:pt x="298450" y="633942"/>
                  </a:cubicBezTo>
                  <a:cubicBezTo>
                    <a:pt x="287867" y="659342"/>
                    <a:pt x="254529" y="682625"/>
                    <a:pt x="234950" y="700617"/>
                  </a:cubicBezTo>
                  <a:cubicBezTo>
                    <a:pt x="215371" y="718609"/>
                    <a:pt x="202142" y="736071"/>
                    <a:pt x="180975" y="741892"/>
                  </a:cubicBezTo>
                  <a:cubicBezTo>
                    <a:pt x="159808" y="747713"/>
                    <a:pt x="127000" y="736600"/>
                    <a:pt x="107950" y="735542"/>
                  </a:cubicBezTo>
                  <a:cubicBezTo>
                    <a:pt x="88900" y="734484"/>
                    <a:pt x="79375" y="755121"/>
                    <a:pt x="66675" y="735542"/>
                  </a:cubicBezTo>
                  <a:cubicBezTo>
                    <a:pt x="53975" y="715963"/>
                    <a:pt x="42333" y="662517"/>
                    <a:pt x="31750" y="618067"/>
                  </a:cubicBezTo>
                  <a:cubicBezTo>
                    <a:pt x="21167" y="573617"/>
                    <a:pt x="6350" y="525992"/>
                    <a:pt x="3175" y="468842"/>
                  </a:cubicBezTo>
                  <a:cubicBezTo>
                    <a:pt x="0" y="411692"/>
                    <a:pt x="3175" y="322263"/>
                    <a:pt x="12700" y="275167"/>
                  </a:cubicBezTo>
                  <a:cubicBezTo>
                    <a:pt x="22225" y="228071"/>
                    <a:pt x="40217" y="216430"/>
                    <a:pt x="60325" y="186267"/>
                  </a:cubicBezTo>
                  <a:cubicBezTo>
                    <a:pt x="80433" y="156104"/>
                    <a:pt x="113771" y="118004"/>
                    <a:pt x="133350" y="94192"/>
                  </a:cubicBezTo>
                  <a:cubicBezTo>
                    <a:pt x="152929" y="70380"/>
                    <a:pt x="155046" y="57150"/>
                    <a:pt x="177800" y="43392"/>
                  </a:cubicBezTo>
                  <a:cubicBezTo>
                    <a:pt x="200554" y="29634"/>
                    <a:pt x="277813" y="14288"/>
                    <a:pt x="314325" y="8467"/>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eeform 33"/>
            <p:cNvSpPr/>
            <p:nvPr/>
          </p:nvSpPr>
          <p:spPr>
            <a:xfrm>
              <a:off x="1984904" y="983192"/>
              <a:ext cx="714375" cy="1000654"/>
            </a:xfrm>
            <a:custGeom>
              <a:avLst/>
              <a:gdLst>
                <a:gd name="connsiteX0" fmla="*/ 56621 w 714375"/>
                <a:gd name="connsiteY0" fmla="*/ 67733 h 1000654"/>
                <a:gd name="connsiteX1" fmla="*/ 12171 w 714375"/>
                <a:gd name="connsiteY1" fmla="*/ 115358 h 1000654"/>
                <a:gd name="connsiteX2" fmla="*/ 8996 w 714375"/>
                <a:gd name="connsiteY2" fmla="*/ 232833 h 1000654"/>
                <a:gd name="connsiteX3" fmla="*/ 66146 w 714375"/>
                <a:gd name="connsiteY3" fmla="*/ 521758 h 1000654"/>
                <a:gd name="connsiteX4" fmla="*/ 126471 w 714375"/>
                <a:gd name="connsiteY4" fmla="*/ 699558 h 1000654"/>
                <a:gd name="connsiteX5" fmla="*/ 262996 w 714375"/>
                <a:gd name="connsiteY5" fmla="*/ 801158 h 1000654"/>
                <a:gd name="connsiteX6" fmla="*/ 342371 w 714375"/>
                <a:gd name="connsiteY6" fmla="*/ 915458 h 1000654"/>
                <a:gd name="connsiteX7" fmla="*/ 377296 w 714375"/>
                <a:gd name="connsiteY7" fmla="*/ 956733 h 1000654"/>
                <a:gd name="connsiteX8" fmla="*/ 399521 w 714375"/>
                <a:gd name="connsiteY8" fmla="*/ 931333 h 1000654"/>
                <a:gd name="connsiteX9" fmla="*/ 437621 w 714375"/>
                <a:gd name="connsiteY9" fmla="*/ 950383 h 1000654"/>
                <a:gd name="connsiteX10" fmla="*/ 463021 w 714375"/>
                <a:gd name="connsiteY10" fmla="*/ 956733 h 1000654"/>
                <a:gd name="connsiteX11" fmla="*/ 475721 w 714375"/>
                <a:gd name="connsiteY11" fmla="*/ 931333 h 1000654"/>
                <a:gd name="connsiteX12" fmla="*/ 513821 w 714375"/>
                <a:gd name="connsiteY12" fmla="*/ 972608 h 1000654"/>
                <a:gd name="connsiteX13" fmla="*/ 523346 w 714375"/>
                <a:gd name="connsiteY13" fmla="*/ 998008 h 1000654"/>
                <a:gd name="connsiteX14" fmla="*/ 555096 w 714375"/>
                <a:gd name="connsiteY14" fmla="*/ 988483 h 1000654"/>
                <a:gd name="connsiteX15" fmla="*/ 605896 w 714375"/>
                <a:gd name="connsiteY15" fmla="*/ 978958 h 1000654"/>
                <a:gd name="connsiteX16" fmla="*/ 612246 w 714375"/>
                <a:gd name="connsiteY16" fmla="*/ 921808 h 1000654"/>
                <a:gd name="connsiteX17" fmla="*/ 628121 w 714375"/>
                <a:gd name="connsiteY17" fmla="*/ 864658 h 1000654"/>
                <a:gd name="connsiteX18" fmla="*/ 682096 w 714375"/>
                <a:gd name="connsiteY18" fmla="*/ 772583 h 1000654"/>
                <a:gd name="connsiteX19" fmla="*/ 704321 w 714375"/>
                <a:gd name="connsiteY19" fmla="*/ 683683 h 1000654"/>
                <a:gd name="connsiteX20" fmla="*/ 713846 w 714375"/>
                <a:gd name="connsiteY20" fmla="*/ 543983 h 1000654"/>
                <a:gd name="connsiteX21" fmla="*/ 707496 w 714375"/>
                <a:gd name="connsiteY21" fmla="*/ 385233 h 1000654"/>
                <a:gd name="connsiteX22" fmla="*/ 678921 w 714375"/>
                <a:gd name="connsiteY22" fmla="*/ 299508 h 1000654"/>
                <a:gd name="connsiteX23" fmla="*/ 640821 w 714375"/>
                <a:gd name="connsiteY23" fmla="*/ 172508 h 1000654"/>
                <a:gd name="connsiteX24" fmla="*/ 551921 w 714375"/>
                <a:gd name="connsiteY24" fmla="*/ 102658 h 1000654"/>
                <a:gd name="connsiteX25" fmla="*/ 447146 w 714375"/>
                <a:gd name="connsiteY25" fmla="*/ 58208 h 1000654"/>
                <a:gd name="connsiteX26" fmla="*/ 313796 w 714375"/>
                <a:gd name="connsiteY26" fmla="*/ 7408 h 1000654"/>
                <a:gd name="connsiteX27" fmla="*/ 196321 w 714375"/>
                <a:gd name="connsiteY27" fmla="*/ 13758 h 1000654"/>
                <a:gd name="connsiteX28" fmla="*/ 56621 w 714375"/>
                <a:gd name="connsiteY28" fmla="*/ 67733 h 100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4375" h="1000654">
                  <a:moveTo>
                    <a:pt x="56621" y="67733"/>
                  </a:moveTo>
                  <a:cubicBezTo>
                    <a:pt x="25929" y="84666"/>
                    <a:pt x="20108" y="87842"/>
                    <a:pt x="12171" y="115358"/>
                  </a:cubicBezTo>
                  <a:cubicBezTo>
                    <a:pt x="4234" y="142874"/>
                    <a:pt x="0" y="165100"/>
                    <a:pt x="8996" y="232833"/>
                  </a:cubicBezTo>
                  <a:cubicBezTo>
                    <a:pt x="17992" y="300566"/>
                    <a:pt x="46567" y="443971"/>
                    <a:pt x="66146" y="521758"/>
                  </a:cubicBezTo>
                  <a:cubicBezTo>
                    <a:pt x="85725" y="599546"/>
                    <a:pt x="93663" y="652991"/>
                    <a:pt x="126471" y="699558"/>
                  </a:cubicBezTo>
                  <a:cubicBezTo>
                    <a:pt x="159279" y="746125"/>
                    <a:pt x="227013" y="765175"/>
                    <a:pt x="262996" y="801158"/>
                  </a:cubicBezTo>
                  <a:cubicBezTo>
                    <a:pt x="298979" y="837141"/>
                    <a:pt x="323321" y="889529"/>
                    <a:pt x="342371" y="915458"/>
                  </a:cubicBezTo>
                  <a:cubicBezTo>
                    <a:pt x="361421" y="941387"/>
                    <a:pt x="367771" y="954087"/>
                    <a:pt x="377296" y="956733"/>
                  </a:cubicBezTo>
                  <a:cubicBezTo>
                    <a:pt x="386821" y="959379"/>
                    <a:pt x="389467" y="932391"/>
                    <a:pt x="399521" y="931333"/>
                  </a:cubicBezTo>
                  <a:cubicBezTo>
                    <a:pt x="409575" y="930275"/>
                    <a:pt x="427038" y="946150"/>
                    <a:pt x="437621" y="950383"/>
                  </a:cubicBezTo>
                  <a:cubicBezTo>
                    <a:pt x="448204" y="954616"/>
                    <a:pt x="456671" y="959908"/>
                    <a:pt x="463021" y="956733"/>
                  </a:cubicBezTo>
                  <a:cubicBezTo>
                    <a:pt x="469371" y="953558"/>
                    <a:pt x="467254" y="928687"/>
                    <a:pt x="475721" y="931333"/>
                  </a:cubicBezTo>
                  <a:cubicBezTo>
                    <a:pt x="484188" y="933979"/>
                    <a:pt x="505884" y="961496"/>
                    <a:pt x="513821" y="972608"/>
                  </a:cubicBezTo>
                  <a:cubicBezTo>
                    <a:pt x="521759" y="983721"/>
                    <a:pt x="516467" y="995362"/>
                    <a:pt x="523346" y="998008"/>
                  </a:cubicBezTo>
                  <a:cubicBezTo>
                    <a:pt x="530225" y="1000654"/>
                    <a:pt x="541338" y="991658"/>
                    <a:pt x="555096" y="988483"/>
                  </a:cubicBezTo>
                  <a:cubicBezTo>
                    <a:pt x="568854" y="985308"/>
                    <a:pt x="596371" y="990071"/>
                    <a:pt x="605896" y="978958"/>
                  </a:cubicBezTo>
                  <a:cubicBezTo>
                    <a:pt x="615421" y="967846"/>
                    <a:pt x="608542" y="940858"/>
                    <a:pt x="612246" y="921808"/>
                  </a:cubicBezTo>
                  <a:cubicBezTo>
                    <a:pt x="615950" y="902758"/>
                    <a:pt x="616479" y="889529"/>
                    <a:pt x="628121" y="864658"/>
                  </a:cubicBezTo>
                  <a:cubicBezTo>
                    <a:pt x="639763" y="839787"/>
                    <a:pt x="669396" y="802746"/>
                    <a:pt x="682096" y="772583"/>
                  </a:cubicBezTo>
                  <a:cubicBezTo>
                    <a:pt x="694796" y="742421"/>
                    <a:pt x="699029" y="721783"/>
                    <a:pt x="704321" y="683683"/>
                  </a:cubicBezTo>
                  <a:cubicBezTo>
                    <a:pt x="709613" y="645583"/>
                    <a:pt x="713317" y="593725"/>
                    <a:pt x="713846" y="543983"/>
                  </a:cubicBezTo>
                  <a:cubicBezTo>
                    <a:pt x="714375" y="494241"/>
                    <a:pt x="713317" y="425979"/>
                    <a:pt x="707496" y="385233"/>
                  </a:cubicBezTo>
                  <a:cubicBezTo>
                    <a:pt x="701675" y="344487"/>
                    <a:pt x="690034" y="334962"/>
                    <a:pt x="678921" y="299508"/>
                  </a:cubicBezTo>
                  <a:cubicBezTo>
                    <a:pt x="667809" y="264054"/>
                    <a:pt x="661988" y="205316"/>
                    <a:pt x="640821" y="172508"/>
                  </a:cubicBezTo>
                  <a:cubicBezTo>
                    <a:pt x="619654" y="139700"/>
                    <a:pt x="584200" y="121708"/>
                    <a:pt x="551921" y="102658"/>
                  </a:cubicBezTo>
                  <a:cubicBezTo>
                    <a:pt x="519642" y="83608"/>
                    <a:pt x="486833" y="74083"/>
                    <a:pt x="447146" y="58208"/>
                  </a:cubicBezTo>
                  <a:cubicBezTo>
                    <a:pt x="407459" y="42333"/>
                    <a:pt x="355600" y="14816"/>
                    <a:pt x="313796" y="7408"/>
                  </a:cubicBezTo>
                  <a:cubicBezTo>
                    <a:pt x="271992" y="0"/>
                    <a:pt x="239183" y="3175"/>
                    <a:pt x="196321" y="13758"/>
                  </a:cubicBezTo>
                  <a:cubicBezTo>
                    <a:pt x="153459" y="24341"/>
                    <a:pt x="87313" y="50800"/>
                    <a:pt x="56621" y="67733"/>
                  </a:cubicBezTo>
                  <a:close/>
                </a:path>
              </a:pathLst>
            </a:custGeom>
            <a:solidFill>
              <a:srgbClr val="FF66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a:stCxn id="44" idx="0"/>
            </p:cNvCxnSpPr>
            <p:nvPr/>
          </p:nvCxnSpPr>
          <p:spPr>
            <a:xfrm rot="5400000" flipH="1" flipV="1">
              <a:off x="762000" y="1828800"/>
              <a:ext cx="762000" cy="457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6200000" flipV="1">
              <a:off x="2324100" y="2247900"/>
              <a:ext cx="1219200" cy="533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04800" y="2438400"/>
              <a:ext cx="1219200" cy="646331"/>
            </a:xfrm>
            <a:prstGeom prst="rect">
              <a:avLst/>
            </a:prstGeom>
            <a:noFill/>
            <a:ln>
              <a:noFill/>
            </a:ln>
            <a:effectLst>
              <a:softEdge rad="469900"/>
            </a:effectLst>
          </p:spPr>
          <p:txBody>
            <a:bodyPr wrap="square" rtlCol="0">
              <a:spAutoFit/>
            </a:bodyPr>
            <a:lstStyle/>
            <a:p>
              <a:r>
                <a:rPr lang="en-US" dirty="0" smtClean="0">
                  <a:solidFill>
                    <a:srgbClr val="000000"/>
                  </a:solidFill>
                </a:rPr>
                <a:t>Greater </a:t>
              </a:r>
              <a:r>
                <a:rPr lang="en-US" dirty="0" err="1" smtClean="0">
                  <a:solidFill>
                    <a:srgbClr val="000000"/>
                  </a:solidFill>
                </a:rPr>
                <a:t>tuberosity</a:t>
              </a:r>
              <a:endParaRPr lang="en-US" dirty="0">
                <a:solidFill>
                  <a:srgbClr val="000000"/>
                </a:solidFill>
              </a:endParaRPr>
            </a:p>
          </p:txBody>
        </p:sp>
        <p:sp>
          <p:nvSpPr>
            <p:cNvPr id="45" name="TextBox 44"/>
            <p:cNvSpPr txBox="1"/>
            <p:nvPr/>
          </p:nvSpPr>
          <p:spPr>
            <a:xfrm>
              <a:off x="2971800" y="3200400"/>
              <a:ext cx="1219200" cy="646331"/>
            </a:xfrm>
            <a:prstGeom prst="rect">
              <a:avLst/>
            </a:prstGeom>
            <a:noFill/>
            <a:ln>
              <a:noFill/>
            </a:ln>
            <a:effectLst>
              <a:softEdge rad="469900"/>
            </a:effectLst>
          </p:spPr>
          <p:txBody>
            <a:bodyPr wrap="square" rtlCol="0">
              <a:spAutoFit/>
            </a:bodyPr>
            <a:lstStyle/>
            <a:p>
              <a:r>
                <a:rPr lang="en-US" dirty="0" smtClean="0">
                  <a:solidFill>
                    <a:srgbClr val="000000"/>
                  </a:solidFill>
                </a:rPr>
                <a:t>Lesser </a:t>
              </a:r>
              <a:r>
                <a:rPr lang="en-US" dirty="0" err="1" smtClean="0">
                  <a:solidFill>
                    <a:srgbClr val="000000"/>
                  </a:solidFill>
                </a:rPr>
                <a:t>tuberosity</a:t>
              </a:r>
              <a:endParaRPr lang="en-US" dirty="0">
                <a:solidFill>
                  <a:srgbClr val="000000"/>
                </a:solidFill>
              </a:endParaRPr>
            </a:p>
          </p:txBody>
        </p:sp>
      </p:grpSp>
      <p:grpSp>
        <p:nvGrpSpPr>
          <p:cNvPr id="55" name="Group 54"/>
          <p:cNvGrpSpPr/>
          <p:nvPr/>
        </p:nvGrpSpPr>
        <p:grpSpPr>
          <a:xfrm>
            <a:off x="152400" y="1561042"/>
            <a:ext cx="2080683" cy="3123889"/>
            <a:chOff x="152400" y="1561042"/>
            <a:chExt cx="2080683" cy="3123889"/>
          </a:xfrm>
        </p:grpSpPr>
        <p:sp>
          <p:nvSpPr>
            <p:cNvPr id="47" name="Freeform 46"/>
            <p:cNvSpPr/>
            <p:nvPr/>
          </p:nvSpPr>
          <p:spPr>
            <a:xfrm>
              <a:off x="1871133" y="1561042"/>
              <a:ext cx="361950" cy="2197100"/>
            </a:xfrm>
            <a:custGeom>
              <a:avLst/>
              <a:gdLst>
                <a:gd name="connsiteX0" fmla="*/ 129117 w 361950"/>
                <a:gd name="connsiteY0" fmla="*/ 13758 h 2197100"/>
                <a:gd name="connsiteX1" fmla="*/ 110067 w 361950"/>
                <a:gd name="connsiteY1" fmla="*/ 128058 h 2197100"/>
                <a:gd name="connsiteX2" fmla="*/ 65617 w 361950"/>
                <a:gd name="connsiteY2" fmla="*/ 293158 h 2197100"/>
                <a:gd name="connsiteX3" fmla="*/ 8467 w 361950"/>
                <a:gd name="connsiteY3" fmla="*/ 445558 h 2197100"/>
                <a:gd name="connsiteX4" fmla="*/ 14817 w 361950"/>
                <a:gd name="connsiteY4" fmla="*/ 680508 h 2197100"/>
                <a:gd name="connsiteX5" fmla="*/ 59267 w 361950"/>
                <a:gd name="connsiteY5" fmla="*/ 858308 h 2197100"/>
                <a:gd name="connsiteX6" fmla="*/ 110067 w 361950"/>
                <a:gd name="connsiteY6" fmla="*/ 1017058 h 2197100"/>
                <a:gd name="connsiteX7" fmla="*/ 154517 w 361950"/>
                <a:gd name="connsiteY7" fmla="*/ 1315508 h 2197100"/>
                <a:gd name="connsiteX8" fmla="*/ 135467 w 361950"/>
                <a:gd name="connsiteY8" fmla="*/ 1518708 h 2197100"/>
                <a:gd name="connsiteX9" fmla="*/ 135467 w 361950"/>
                <a:gd name="connsiteY9" fmla="*/ 1753658 h 2197100"/>
                <a:gd name="connsiteX10" fmla="*/ 173567 w 361950"/>
                <a:gd name="connsiteY10" fmla="*/ 2033058 h 2197100"/>
                <a:gd name="connsiteX11" fmla="*/ 154517 w 361950"/>
                <a:gd name="connsiteY11" fmla="*/ 2185458 h 2197100"/>
                <a:gd name="connsiteX12" fmla="*/ 256117 w 361950"/>
                <a:gd name="connsiteY12" fmla="*/ 2102908 h 2197100"/>
                <a:gd name="connsiteX13" fmla="*/ 313267 w 361950"/>
                <a:gd name="connsiteY13" fmla="*/ 1969558 h 2197100"/>
                <a:gd name="connsiteX14" fmla="*/ 325967 w 361950"/>
                <a:gd name="connsiteY14" fmla="*/ 1842558 h 2197100"/>
                <a:gd name="connsiteX15" fmla="*/ 357717 w 361950"/>
                <a:gd name="connsiteY15" fmla="*/ 1683808 h 2197100"/>
                <a:gd name="connsiteX16" fmla="*/ 351367 w 361950"/>
                <a:gd name="connsiteY16" fmla="*/ 1366308 h 2197100"/>
                <a:gd name="connsiteX17" fmla="*/ 338667 w 361950"/>
                <a:gd name="connsiteY17" fmla="*/ 1042458 h 2197100"/>
                <a:gd name="connsiteX18" fmla="*/ 287867 w 361950"/>
                <a:gd name="connsiteY18" fmla="*/ 674158 h 2197100"/>
                <a:gd name="connsiteX19" fmla="*/ 294217 w 361950"/>
                <a:gd name="connsiteY19" fmla="*/ 458258 h 2197100"/>
                <a:gd name="connsiteX20" fmla="*/ 249767 w 361950"/>
                <a:gd name="connsiteY20" fmla="*/ 236008 h 2197100"/>
                <a:gd name="connsiteX21" fmla="*/ 173567 w 361950"/>
                <a:gd name="connsiteY21" fmla="*/ 45508 h 2197100"/>
                <a:gd name="connsiteX22" fmla="*/ 129117 w 361950"/>
                <a:gd name="connsiteY22" fmla="*/ 13758 h 219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1950" h="2197100">
                  <a:moveTo>
                    <a:pt x="129117" y="13758"/>
                  </a:moveTo>
                  <a:cubicBezTo>
                    <a:pt x="118534" y="27516"/>
                    <a:pt x="120650" y="81491"/>
                    <a:pt x="110067" y="128058"/>
                  </a:cubicBezTo>
                  <a:cubicBezTo>
                    <a:pt x="99484" y="174625"/>
                    <a:pt x="82550" y="240241"/>
                    <a:pt x="65617" y="293158"/>
                  </a:cubicBezTo>
                  <a:cubicBezTo>
                    <a:pt x="48684" y="346075"/>
                    <a:pt x="16934" y="381000"/>
                    <a:pt x="8467" y="445558"/>
                  </a:cubicBezTo>
                  <a:cubicBezTo>
                    <a:pt x="0" y="510116"/>
                    <a:pt x="6350" y="611716"/>
                    <a:pt x="14817" y="680508"/>
                  </a:cubicBezTo>
                  <a:cubicBezTo>
                    <a:pt x="23284" y="749300"/>
                    <a:pt x="43392" y="802216"/>
                    <a:pt x="59267" y="858308"/>
                  </a:cubicBezTo>
                  <a:cubicBezTo>
                    <a:pt x="75142" y="914400"/>
                    <a:pt x="94192" y="940858"/>
                    <a:pt x="110067" y="1017058"/>
                  </a:cubicBezTo>
                  <a:cubicBezTo>
                    <a:pt x="125942" y="1093258"/>
                    <a:pt x="150284" y="1231900"/>
                    <a:pt x="154517" y="1315508"/>
                  </a:cubicBezTo>
                  <a:cubicBezTo>
                    <a:pt x="158750" y="1399116"/>
                    <a:pt x="138642" y="1445683"/>
                    <a:pt x="135467" y="1518708"/>
                  </a:cubicBezTo>
                  <a:cubicBezTo>
                    <a:pt x="132292" y="1591733"/>
                    <a:pt x="129117" y="1667933"/>
                    <a:pt x="135467" y="1753658"/>
                  </a:cubicBezTo>
                  <a:cubicBezTo>
                    <a:pt x="141817" y="1839383"/>
                    <a:pt x="170392" y="1961091"/>
                    <a:pt x="173567" y="2033058"/>
                  </a:cubicBezTo>
                  <a:cubicBezTo>
                    <a:pt x="176742" y="2105025"/>
                    <a:pt x="140759" y="2173816"/>
                    <a:pt x="154517" y="2185458"/>
                  </a:cubicBezTo>
                  <a:cubicBezTo>
                    <a:pt x="168275" y="2197100"/>
                    <a:pt x="229659" y="2138891"/>
                    <a:pt x="256117" y="2102908"/>
                  </a:cubicBezTo>
                  <a:cubicBezTo>
                    <a:pt x="282575" y="2066925"/>
                    <a:pt x="301625" y="2012950"/>
                    <a:pt x="313267" y="1969558"/>
                  </a:cubicBezTo>
                  <a:cubicBezTo>
                    <a:pt x="324909" y="1926166"/>
                    <a:pt x="318559" y="1890183"/>
                    <a:pt x="325967" y="1842558"/>
                  </a:cubicBezTo>
                  <a:cubicBezTo>
                    <a:pt x="333375" y="1794933"/>
                    <a:pt x="353484" y="1763183"/>
                    <a:pt x="357717" y="1683808"/>
                  </a:cubicBezTo>
                  <a:cubicBezTo>
                    <a:pt x="361950" y="1604433"/>
                    <a:pt x="354542" y="1473200"/>
                    <a:pt x="351367" y="1366308"/>
                  </a:cubicBezTo>
                  <a:cubicBezTo>
                    <a:pt x="348192" y="1259416"/>
                    <a:pt x="349250" y="1157816"/>
                    <a:pt x="338667" y="1042458"/>
                  </a:cubicBezTo>
                  <a:cubicBezTo>
                    <a:pt x="328084" y="927100"/>
                    <a:pt x="295275" y="771525"/>
                    <a:pt x="287867" y="674158"/>
                  </a:cubicBezTo>
                  <a:cubicBezTo>
                    <a:pt x="280459" y="576791"/>
                    <a:pt x="300567" y="531283"/>
                    <a:pt x="294217" y="458258"/>
                  </a:cubicBezTo>
                  <a:cubicBezTo>
                    <a:pt x="287867" y="385233"/>
                    <a:pt x="269875" y="304800"/>
                    <a:pt x="249767" y="236008"/>
                  </a:cubicBezTo>
                  <a:cubicBezTo>
                    <a:pt x="229659" y="167216"/>
                    <a:pt x="193675" y="83608"/>
                    <a:pt x="173567" y="45508"/>
                  </a:cubicBezTo>
                  <a:cubicBezTo>
                    <a:pt x="153459" y="7408"/>
                    <a:pt x="139700" y="0"/>
                    <a:pt x="129117" y="13758"/>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Arrow Connector 47"/>
            <p:cNvCxnSpPr>
              <a:stCxn id="49" idx="0"/>
            </p:cNvCxnSpPr>
            <p:nvPr/>
          </p:nvCxnSpPr>
          <p:spPr>
            <a:xfrm rot="5400000" flipH="1" flipV="1">
              <a:off x="1009650" y="3143250"/>
              <a:ext cx="914400" cy="8763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152400" y="4038600"/>
              <a:ext cx="1752600" cy="646331"/>
            </a:xfrm>
            <a:prstGeom prst="rect">
              <a:avLst/>
            </a:prstGeom>
            <a:noFill/>
            <a:ln>
              <a:noFill/>
            </a:ln>
            <a:effectLst>
              <a:softEdge rad="469900"/>
            </a:effectLst>
          </p:spPr>
          <p:txBody>
            <a:bodyPr wrap="square" rtlCol="0">
              <a:spAutoFit/>
            </a:bodyPr>
            <a:lstStyle/>
            <a:p>
              <a:r>
                <a:rPr lang="en-US" dirty="0" err="1" smtClean="0">
                  <a:solidFill>
                    <a:srgbClr val="000000"/>
                  </a:solidFill>
                </a:rPr>
                <a:t>Intertubercular</a:t>
              </a:r>
              <a:r>
                <a:rPr lang="en-US" dirty="0" smtClean="0">
                  <a:solidFill>
                    <a:srgbClr val="000000"/>
                  </a:solidFill>
                </a:rPr>
                <a:t> groove</a:t>
              </a:r>
              <a:endParaRPr lang="en-US" dirty="0">
                <a:solidFill>
                  <a:srgbClr val="000000"/>
                </a:solidFill>
              </a:endParaRPr>
            </a:p>
          </p:txBody>
        </p:sp>
      </p:grpSp>
      <p:sp>
        <p:nvSpPr>
          <p:cNvPr id="58" name="Rectangle 57"/>
          <p:cNvSpPr/>
          <p:nvPr/>
        </p:nvSpPr>
        <p:spPr>
          <a:xfrm>
            <a:off x="4343400" y="4724400"/>
            <a:ext cx="4495800" cy="1752600"/>
          </a:xfrm>
          <a:prstGeom prst="rect">
            <a:avLst/>
          </a:prstGeom>
          <a:solidFill>
            <a:schemeClr val="accent1">
              <a:alpha val="19000"/>
            </a:scheme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343400" y="4168676"/>
            <a:ext cx="4572000" cy="2308324"/>
          </a:xfrm>
          <a:prstGeom prst="rect">
            <a:avLst/>
          </a:prstGeom>
        </p:spPr>
        <p:txBody>
          <a:bodyPr>
            <a:spAutoFit/>
          </a:bodyPr>
          <a:lstStyle/>
          <a:p>
            <a:endParaRPr lang="en-US" dirty="0" smtClean="0"/>
          </a:p>
          <a:p>
            <a:endParaRPr lang="en-US" dirty="0" smtClean="0"/>
          </a:p>
          <a:p>
            <a:r>
              <a:rPr lang="en-US" dirty="0" smtClean="0">
                <a:solidFill>
                  <a:srgbClr val="0070C0"/>
                </a:solidFill>
              </a:rPr>
              <a:t> On the proximal end of the </a:t>
            </a:r>
            <a:r>
              <a:rPr lang="en-US" dirty="0" err="1" smtClean="0">
                <a:solidFill>
                  <a:srgbClr val="0070C0"/>
                </a:solidFill>
              </a:rPr>
              <a:t>humerus</a:t>
            </a:r>
            <a:r>
              <a:rPr lang="en-US" dirty="0" smtClean="0">
                <a:solidFill>
                  <a:srgbClr val="0070C0"/>
                </a:solidFill>
              </a:rPr>
              <a:t>, the surgical neck is the area most commonly  fractured.</a:t>
            </a:r>
            <a:r>
              <a:rPr lang="en-US" dirty="0" smtClean="0">
                <a:solidFill>
                  <a:srgbClr val="FF0000"/>
                </a:solidFill>
              </a:rPr>
              <a:t> </a:t>
            </a:r>
            <a:r>
              <a:rPr lang="en-US" dirty="0" smtClean="0">
                <a:solidFill>
                  <a:srgbClr val="0070C0"/>
                </a:solidFill>
              </a:rPr>
              <a:t>The name “surgical neck” is given to this part of the </a:t>
            </a:r>
            <a:r>
              <a:rPr lang="en-US" dirty="0" err="1" smtClean="0">
                <a:solidFill>
                  <a:srgbClr val="0070C0"/>
                </a:solidFill>
              </a:rPr>
              <a:t>humerus</a:t>
            </a:r>
            <a:r>
              <a:rPr lang="en-US" dirty="0" smtClean="0">
                <a:solidFill>
                  <a:srgbClr val="0070C0"/>
                </a:solidFill>
              </a:rPr>
              <a:t> for this reason. Why do you think this area would be so likely to fracture? </a:t>
            </a:r>
          </a:p>
        </p:txBody>
      </p:sp>
      <p:sp>
        <p:nvSpPr>
          <p:cNvPr id="60" name="Content Placeholder 5"/>
          <p:cNvSpPr txBox="1">
            <a:spLocks/>
          </p:cNvSpPr>
          <p:nvPr/>
        </p:nvSpPr>
        <p:spPr>
          <a:xfrm>
            <a:off x="4267200" y="4343400"/>
            <a:ext cx="4572000" cy="609600"/>
          </a:xfrm>
          <a:prstGeom prst="rect">
            <a:avLst/>
          </a:prstGeom>
        </p:spPr>
        <p:txBody>
          <a:bodyPr vert="horz"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u="sng" dirty="0" smtClean="0"/>
              <a:t>Clinical Application</a:t>
            </a:r>
            <a:r>
              <a:rPr lang="en-US" dirty="0" smtClean="0"/>
              <a:t>:</a:t>
            </a:r>
            <a:endParaRPr kumimoji="0" lang="en-US" sz="1800" b="0" i="0"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20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down)">
                                      <p:cBhvr>
                                        <p:cTn id="12" dur="20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down)">
                                      <p:cBhvr>
                                        <p:cTn id="17"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Palmar_view_ligaments.jpg"/>
          <p:cNvPicPr>
            <a:picLocks noGrp="1" noChangeAspect="1"/>
          </p:cNvPicPr>
          <p:nvPr>
            <p:ph sz="half" idx="2"/>
          </p:nvPr>
        </p:nvPicPr>
        <p:blipFill>
          <a:blip r:embed="rId2"/>
          <a:srcRect l="33334" r="17284" b="13095"/>
          <a:stretch>
            <a:fillRect/>
          </a:stretch>
        </p:blipFill>
        <p:spPr>
          <a:xfrm>
            <a:off x="1295400" y="1630680"/>
            <a:ext cx="2864285" cy="5227320"/>
          </a:xfrm>
        </p:spPr>
      </p:pic>
      <p:sp>
        <p:nvSpPr>
          <p:cNvPr id="2" name="Title 1"/>
          <p:cNvSpPr>
            <a:spLocks noGrp="1"/>
          </p:cNvSpPr>
          <p:nvPr>
            <p:ph type="title"/>
          </p:nvPr>
        </p:nvSpPr>
        <p:spPr>
          <a:xfrm>
            <a:off x="0" y="0"/>
            <a:ext cx="9144000" cy="1143000"/>
          </a:xfrm>
        </p:spPr>
        <p:txBody>
          <a:bodyPr>
            <a:normAutofit/>
          </a:bodyPr>
          <a:lstStyle/>
          <a:p>
            <a:r>
              <a:rPr lang="en-US" sz="2800" b="1" dirty="0" smtClean="0"/>
              <a:t>Ligaments of the Wrist / Hand</a:t>
            </a:r>
            <a:br>
              <a:rPr lang="en-US" sz="2800" b="1" dirty="0" smtClean="0"/>
            </a:br>
            <a:r>
              <a:rPr lang="en-US" sz="2800" dirty="0" smtClean="0"/>
              <a:t>(</a:t>
            </a:r>
            <a:r>
              <a:rPr lang="en-US" sz="2800" dirty="0" err="1" smtClean="0"/>
              <a:t>palmar</a:t>
            </a:r>
            <a:r>
              <a:rPr lang="en-US" sz="2800" dirty="0" smtClean="0"/>
              <a:t> view)</a:t>
            </a:r>
            <a:endParaRPr lang="en-US" sz="2800" b="1" dirty="0"/>
          </a:p>
        </p:txBody>
      </p:sp>
      <p:sp>
        <p:nvSpPr>
          <p:cNvPr id="35" name="TextBox 34"/>
          <p:cNvSpPr txBox="1"/>
          <p:nvPr/>
        </p:nvSpPr>
        <p:spPr>
          <a:xfrm>
            <a:off x="5410200" y="1066800"/>
            <a:ext cx="3657600" cy="5632312"/>
          </a:xfrm>
          <a:prstGeom prst="rect">
            <a:avLst/>
          </a:prstGeom>
          <a:noFill/>
        </p:spPr>
        <p:txBody>
          <a:bodyPr wrap="square" rtlCol="0">
            <a:spAutoFit/>
          </a:bodyPr>
          <a:lstStyle/>
          <a:p>
            <a:r>
              <a:rPr lang="en-US" dirty="0" smtClean="0"/>
              <a:t>The names of the ligaments surrounding a joint capsule are relatively straight-forward. The names of the ligaments follow suit with the bone which they support:</a:t>
            </a:r>
          </a:p>
          <a:p>
            <a:endParaRPr lang="en-US" dirty="0" smtClean="0"/>
          </a:p>
          <a:p>
            <a:r>
              <a:rPr lang="en-US" dirty="0" smtClean="0"/>
              <a:t>Ligaments are the structures which hold bones together.  </a:t>
            </a:r>
          </a:p>
          <a:p>
            <a:endParaRPr lang="en-US" dirty="0" smtClean="0"/>
          </a:p>
          <a:p>
            <a:r>
              <a:rPr lang="en-US" dirty="0" smtClean="0"/>
              <a:t>The tissue is non- elastic but flexible, allowing for movement of joints while still creating a strong bone-to-bone connection.</a:t>
            </a:r>
          </a:p>
          <a:p>
            <a:endParaRPr lang="en-US" dirty="0" smtClean="0"/>
          </a:p>
          <a:p>
            <a:r>
              <a:rPr lang="en-US" dirty="0" smtClean="0"/>
              <a:t>In the hand we find our knuckles, known as the </a:t>
            </a:r>
            <a:r>
              <a:rPr lang="en-US" b="1" dirty="0" smtClean="0">
                <a:solidFill>
                  <a:srgbClr val="403152"/>
                </a:solidFill>
              </a:rPr>
              <a:t>Distal </a:t>
            </a:r>
            <a:r>
              <a:rPr lang="en-US" b="1" dirty="0" err="1" smtClean="0">
                <a:solidFill>
                  <a:srgbClr val="403152"/>
                </a:solidFill>
              </a:rPr>
              <a:t>Interphalangeal</a:t>
            </a:r>
            <a:r>
              <a:rPr lang="en-US" b="1" dirty="0" smtClean="0">
                <a:solidFill>
                  <a:srgbClr val="403152"/>
                </a:solidFill>
              </a:rPr>
              <a:t> joints</a:t>
            </a:r>
            <a:r>
              <a:rPr lang="en-US" dirty="0" smtClean="0">
                <a:solidFill>
                  <a:srgbClr val="403152"/>
                </a:solidFill>
              </a:rPr>
              <a:t> (DIP)</a:t>
            </a:r>
            <a:r>
              <a:rPr lang="en-US" dirty="0" smtClean="0"/>
              <a:t>, </a:t>
            </a:r>
            <a:r>
              <a:rPr lang="en-US" b="1" dirty="0" smtClean="0">
                <a:solidFill>
                  <a:schemeClr val="accent1">
                    <a:lumMod val="50000"/>
                  </a:schemeClr>
                </a:solidFill>
              </a:rPr>
              <a:t>Proximal </a:t>
            </a:r>
            <a:r>
              <a:rPr lang="en-US" b="1" dirty="0" err="1" smtClean="0">
                <a:solidFill>
                  <a:schemeClr val="accent1">
                    <a:lumMod val="50000"/>
                  </a:schemeClr>
                </a:solidFill>
              </a:rPr>
              <a:t>Interphalangeal</a:t>
            </a:r>
            <a:r>
              <a:rPr lang="en-US" b="1" dirty="0" smtClean="0">
                <a:solidFill>
                  <a:schemeClr val="accent1">
                    <a:lumMod val="50000"/>
                  </a:schemeClr>
                </a:solidFill>
              </a:rPr>
              <a:t> joints </a:t>
            </a:r>
            <a:r>
              <a:rPr lang="en-US" dirty="0" smtClean="0">
                <a:solidFill>
                  <a:schemeClr val="accent1">
                    <a:lumMod val="50000"/>
                  </a:schemeClr>
                </a:solidFill>
              </a:rPr>
              <a:t>(PIP)</a:t>
            </a:r>
            <a:r>
              <a:rPr lang="en-US" dirty="0" smtClean="0"/>
              <a:t>, and </a:t>
            </a:r>
            <a:r>
              <a:rPr lang="en-US" b="1" dirty="0" err="1" smtClean="0">
                <a:solidFill>
                  <a:srgbClr val="008000"/>
                </a:solidFill>
              </a:rPr>
              <a:t>Metocarpo-Phalangeal</a:t>
            </a:r>
            <a:r>
              <a:rPr lang="en-US" b="1" dirty="0" smtClean="0">
                <a:solidFill>
                  <a:srgbClr val="008000"/>
                </a:solidFill>
              </a:rPr>
              <a:t> joints </a:t>
            </a:r>
            <a:r>
              <a:rPr lang="en-US" dirty="0" smtClean="0">
                <a:solidFill>
                  <a:srgbClr val="008000"/>
                </a:solidFill>
              </a:rPr>
              <a:t>(MCP)</a:t>
            </a:r>
          </a:p>
        </p:txBody>
      </p:sp>
      <p:grpSp>
        <p:nvGrpSpPr>
          <p:cNvPr id="34" name="Group 33"/>
          <p:cNvGrpSpPr/>
          <p:nvPr/>
        </p:nvGrpSpPr>
        <p:grpSpPr>
          <a:xfrm>
            <a:off x="1464733" y="2133600"/>
            <a:ext cx="3945467" cy="1610783"/>
            <a:chOff x="1464733" y="2133600"/>
            <a:chExt cx="3945467" cy="1610783"/>
          </a:xfrm>
        </p:grpSpPr>
        <p:sp>
          <p:nvSpPr>
            <p:cNvPr id="12" name="TextBox 11"/>
            <p:cNvSpPr txBox="1"/>
            <p:nvPr/>
          </p:nvSpPr>
          <p:spPr>
            <a:xfrm>
              <a:off x="3733800" y="2133600"/>
              <a:ext cx="1676400" cy="923330"/>
            </a:xfrm>
            <a:prstGeom prst="rect">
              <a:avLst/>
            </a:prstGeom>
            <a:noFill/>
          </p:spPr>
          <p:txBody>
            <a:bodyPr wrap="square" rtlCol="0">
              <a:spAutoFit/>
            </a:bodyPr>
            <a:lstStyle/>
            <a:p>
              <a:r>
                <a:rPr lang="en-US" dirty="0" smtClean="0">
                  <a:solidFill>
                    <a:srgbClr val="000000"/>
                  </a:solidFill>
                </a:rPr>
                <a:t>Proximal Inter-</a:t>
              </a:r>
            </a:p>
            <a:p>
              <a:r>
                <a:rPr lang="en-US" dirty="0" err="1" smtClean="0">
                  <a:solidFill>
                    <a:srgbClr val="000000"/>
                  </a:solidFill>
                </a:rPr>
                <a:t>Phalaangeal</a:t>
              </a:r>
              <a:r>
                <a:rPr lang="en-US" dirty="0" smtClean="0">
                  <a:solidFill>
                    <a:srgbClr val="000000"/>
                  </a:solidFill>
                </a:rPr>
                <a:t> joint capsule</a:t>
              </a:r>
            </a:p>
          </p:txBody>
        </p:sp>
        <p:cxnSp>
          <p:nvCxnSpPr>
            <p:cNvPr id="17" name="Straight Arrow Connector 16"/>
            <p:cNvCxnSpPr/>
            <p:nvPr/>
          </p:nvCxnSpPr>
          <p:spPr>
            <a:xfrm rot="10800000" flipV="1">
              <a:off x="3200400" y="2590800"/>
              <a:ext cx="45720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4733" y="2663825"/>
              <a:ext cx="1854200" cy="1080558"/>
              <a:chOff x="1464733" y="2663825"/>
              <a:chExt cx="1854200" cy="1080558"/>
            </a:xfrm>
          </p:grpSpPr>
          <p:sp>
            <p:nvSpPr>
              <p:cNvPr id="18" name="Freeform 17"/>
              <p:cNvSpPr/>
              <p:nvPr/>
            </p:nvSpPr>
            <p:spPr>
              <a:xfrm>
                <a:off x="2998258" y="2706158"/>
                <a:ext cx="320675" cy="406400"/>
              </a:xfrm>
              <a:custGeom>
                <a:avLst/>
                <a:gdLst>
                  <a:gd name="connsiteX0" fmla="*/ 62442 w 320675"/>
                  <a:gd name="connsiteY0" fmla="*/ 24342 h 406400"/>
                  <a:gd name="connsiteX1" fmla="*/ 5292 w 320675"/>
                  <a:gd name="connsiteY1" fmla="*/ 183092 h 406400"/>
                  <a:gd name="connsiteX2" fmla="*/ 30692 w 320675"/>
                  <a:gd name="connsiteY2" fmla="*/ 379942 h 406400"/>
                  <a:gd name="connsiteX3" fmla="*/ 138642 w 320675"/>
                  <a:gd name="connsiteY3" fmla="*/ 341842 h 406400"/>
                  <a:gd name="connsiteX4" fmla="*/ 265642 w 320675"/>
                  <a:gd name="connsiteY4" fmla="*/ 379942 h 406400"/>
                  <a:gd name="connsiteX5" fmla="*/ 316442 w 320675"/>
                  <a:gd name="connsiteY5" fmla="*/ 240242 h 406400"/>
                  <a:gd name="connsiteX6" fmla="*/ 291042 w 320675"/>
                  <a:gd name="connsiteY6" fmla="*/ 43392 h 406400"/>
                  <a:gd name="connsiteX7" fmla="*/ 176742 w 320675"/>
                  <a:gd name="connsiteY7" fmla="*/ 37042 h 406400"/>
                  <a:gd name="connsiteX8" fmla="*/ 62442 w 320675"/>
                  <a:gd name="connsiteY8" fmla="*/ 24342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75" h="406400">
                    <a:moveTo>
                      <a:pt x="62442" y="24342"/>
                    </a:moveTo>
                    <a:cubicBezTo>
                      <a:pt x="33867" y="48684"/>
                      <a:pt x="10584" y="123825"/>
                      <a:pt x="5292" y="183092"/>
                    </a:cubicBezTo>
                    <a:cubicBezTo>
                      <a:pt x="0" y="242359"/>
                      <a:pt x="8467" y="353484"/>
                      <a:pt x="30692" y="379942"/>
                    </a:cubicBezTo>
                    <a:cubicBezTo>
                      <a:pt x="52917" y="406400"/>
                      <a:pt x="99484" y="341842"/>
                      <a:pt x="138642" y="341842"/>
                    </a:cubicBezTo>
                    <a:cubicBezTo>
                      <a:pt x="177800" y="341842"/>
                      <a:pt x="236009" y="396875"/>
                      <a:pt x="265642" y="379942"/>
                    </a:cubicBezTo>
                    <a:cubicBezTo>
                      <a:pt x="295275" y="363009"/>
                      <a:pt x="312209" y="296334"/>
                      <a:pt x="316442" y="240242"/>
                    </a:cubicBezTo>
                    <a:cubicBezTo>
                      <a:pt x="320675" y="184150"/>
                      <a:pt x="314325" y="77259"/>
                      <a:pt x="291042" y="43392"/>
                    </a:cubicBezTo>
                    <a:cubicBezTo>
                      <a:pt x="267759" y="9525"/>
                      <a:pt x="211667" y="38100"/>
                      <a:pt x="176742" y="37042"/>
                    </a:cubicBezTo>
                    <a:cubicBezTo>
                      <a:pt x="141817" y="35984"/>
                      <a:pt x="91017" y="0"/>
                      <a:pt x="62442" y="24342"/>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p:cNvSpPr/>
              <p:nvPr/>
            </p:nvSpPr>
            <p:spPr>
              <a:xfrm>
                <a:off x="2404533" y="2663825"/>
                <a:ext cx="353484" cy="445558"/>
              </a:xfrm>
              <a:custGeom>
                <a:avLst/>
                <a:gdLst>
                  <a:gd name="connsiteX0" fmla="*/ 40217 w 353484"/>
                  <a:gd name="connsiteY0" fmla="*/ 47625 h 445558"/>
                  <a:gd name="connsiteX1" fmla="*/ 129117 w 353484"/>
                  <a:gd name="connsiteY1" fmla="*/ 73025 h 445558"/>
                  <a:gd name="connsiteX2" fmla="*/ 268817 w 353484"/>
                  <a:gd name="connsiteY2" fmla="*/ 53975 h 445558"/>
                  <a:gd name="connsiteX3" fmla="*/ 294217 w 353484"/>
                  <a:gd name="connsiteY3" fmla="*/ 15875 h 445558"/>
                  <a:gd name="connsiteX4" fmla="*/ 345017 w 353484"/>
                  <a:gd name="connsiteY4" fmla="*/ 149225 h 445558"/>
                  <a:gd name="connsiteX5" fmla="*/ 345017 w 353484"/>
                  <a:gd name="connsiteY5" fmla="*/ 346075 h 445558"/>
                  <a:gd name="connsiteX6" fmla="*/ 306917 w 353484"/>
                  <a:gd name="connsiteY6" fmla="*/ 390525 h 445558"/>
                  <a:gd name="connsiteX7" fmla="*/ 173567 w 353484"/>
                  <a:gd name="connsiteY7" fmla="*/ 396875 h 445558"/>
                  <a:gd name="connsiteX8" fmla="*/ 65617 w 353484"/>
                  <a:gd name="connsiteY8" fmla="*/ 422275 h 445558"/>
                  <a:gd name="connsiteX9" fmla="*/ 2117 w 353484"/>
                  <a:gd name="connsiteY9" fmla="*/ 257175 h 445558"/>
                  <a:gd name="connsiteX10" fmla="*/ 40217 w 353484"/>
                  <a:gd name="connsiteY10" fmla="*/ 47625 h 44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484" h="445558">
                    <a:moveTo>
                      <a:pt x="40217" y="47625"/>
                    </a:moveTo>
                    <a:cubicBezTo>
                      <a:pt x="61384" y="16933"/>
                      <a:pt x="91017" y="71967"/>
                      <a:pt x="129117" y="73025"/>
                    </a:cubicBezTo>
                    <a:cubicBezTo>
                      <a:pt x="167217" y="74083"/>
                      <a:pt x="241300" y="63500"/>
                      <a:pt x="268817" y="53975"/>
                    </a:cubicBezTo>
                    <a:cubicBezTo>
                      <a:pt x="296334" y="44450"/>
                      <a:pt x="281517" y="0"/>
                      <a:pt x="294217" y="15875"/>
                    </a:cubicBezTo>
                    <a:cubicBezTo>
                      <a:pt x="306917" y="31750"/>
                      <a:pt x="336550" y="94192"/>
                      <a:pt x="345017" y="149225"/>
                    </a:cubicBezTo>
                    <a:cubicBezTo>
                      <a:pt x="353484" y="204258"/>
                      <a:pt x="351367" y="305858"/>
                      <a:pt x="345017" y="346075"/>
                    </a:cubicBezTo>
                    <a:cubicBezTo>
                      <a:pt x="338667" y="386292"/>
                      <a:pt x="335492" y="382058"/>
                      <a:pt x="306917" y="390525"/>
                    </a:cubicBezTo>
                    <a:cubicBezTo>
                      <a:pt x="278342" y="398992"/>
                      <a:pt x="213784" y="391583"/>
                      <a:pt x="173567" y="396875"/>
                    </a:cubicBezTo>
                    <a:cubicBezTo>
                      <a:pt x="133350" y="402167"/>
                      <a:pt x="94192" y="445558"/>
                      <a:pt x="65617" y="422275"/>
                    </a:cubicBezTo>
                    <a:cubicBezTo>
                      <a:pt x="37042" y="398992"/>
                      <a:pt x="4234" y="315383"/>
                      <a:pt x="2117" y="257175"/>
                    </a:cubicBezTo>
                    <a:cubicBezTo>
                      <a:pt x="0" y="198967"/>
                      <a:pt x="19050" y="78317"/>
                      <a:pt x="40217" y="47625"/>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1933575" y="2956983"/>
                <a:ext cx="330200" cy="390525"/>
              </a:xfrm>
              <a:custGeom>
                <a:avLst/>
                <a:gdLst>
                  <a:gd name="connsiteX0" fmla="*/ 250825 w 330200"/>
                  <a:gd name="connsiteY0" fmla="*/ 14817 h 390525"/>
                  <a:gd name="connsiteX1" fmla="*/ 314325 w 330200"/>
                  <a:gd name="connsiteY1" fmla="*/ 148167 h 390525"/>
                  <a:gd name="connsiteX2" fmla="*/ 301625 w 330200"/>
                  <a:gd name="connsiteY2" fmla="*/ 325967 h 390525"/>
                  <a:gd name="connsiteX3" fmla="*/ 142875 w 330200"/>
                  <a:gd name="connsiteY3" fmla="*/ 357717 h 390525"/>
                  <a:gd name="connsiteX4" fmla="*/ 85725 w 330200"/>
                  <a:gd name="connsiteY4" fmla="*/ 370417 h 390525"/>
                  <a:gd name="connsiteX5" fmla="*/ 9525 w 330200"/>
                  <a:gd name="connsiteY5" fmla="*/ 237067 h 390525"/>
                  <a:gd name="connsiteX6" fmla="*/ 28575 w 330200"/>
                  <a:gd name="connsiteY6" fmla="*/ 59267 h 390525"/>
                  <a:gd name="connsiteX7" fmla="*/ 161925 w 330200"/>
                  <a:gd name="connsiteY7" fmla="*/ 59267 h 390525"/>
                  <a:gd name="connsiteX8" fmla="*/ 250825 w 330200"/>
                  <a:gd name="connsiteY8" fmla="*/ 14817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00" h="390525">
                    <a:moveTo>
                      <a:pt x="250825" y="14817"/>
                    </a:moveTo>
                    <a:cubicBezTo>
                      <a:pt x="276225" y="29634"/>
                      <a:pt x="305858" y="96309"/>
                      <a:pt x="314325" y="148167"/>
                    </a:cubicBezTo>
                    <a:cubicBezTo>
                      <a:pt x="322792" y="200025"/>
                      <a:pt x="330200" y="291042"/>
                      <a:pt x="301625" y="325967"/>
                    </a:cubicBezTo>
                    <a:cubicBezTo>
                      <a:pt x="273050" y="360892"/>
                      <a:pt x="178858" y="350309"/>
                      <a:pt x="142875" y="357717"/>
                    </a:cubicBezTo>
                    <a:cubicBezTo>
                      <a:pt x="106892" y="365125"/>
                      <a:pt x="107950" y="390525"/>
                      <a:pt x="85725" y="370417"/>
                    </a:cubicBezTo>
                    <a:cubicBezTo>
                      <a:pt x="63500" y="350309"/>
                      <a:pt x="19050" y="288925"/>
                      <a:pt x="9525" y="237067"/>
                    </a:cubicBezTo>
                    <a:cubicBezTo>
                      <a:pt x="0" y="185209"/>
                      <a:pt x="3175" y="88900"/>
                      <a:pt x="28575" y="59267"/>
                    </a:cubicBezTo>
                    <a:cubicBezTo>
                      <a:pt x="53975" y="29634"/>
                      <a:pt x="125942" y="65617"/>
                      <a:pt x="161925" y="59267"/>
                    </a:cubicBezTo>
                    <a:cubicBezTo>
                      <a:pt x="197908" y="52917"/>
                      <a:pt x="225425" y="0"/>
                      <a:pt x="250825" y="14817"/>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1464733" y="3375025"/>
                <a:ext cx="291042" cy="369358"/>
              </a:xfrm>
              <a:custGeom>
                <a:avLst/>
                <a:gdLst>
                  <a:gd name="connsiteX0" fmla="*/ 116417 w 291042"/>
                  <a:gd name="connsiteY0" fmla="*/ 66675 h 369358"/>
                  <a:gd name="connsiteX1" fmla="*/ 179917 w 291042"/>
                  <a:gd name="connsiteY1" fmla="*/ 9525 h 369358"/>
                  <a:gd name="connsiteX2" fmla="*/ 262467 w 291042"/>
                  <a:gd name="connsiteY2" fmla="*/ 123825 h 369358"/>
                  <a:gd name="connsiteX3" fmla="*/ 268817 w 291042"/>
                  <a:gd name="connsiteY3" fmla="*/ 295275 h 369358"/>
                  <a:gd name="connsiteX4" fmla="*/ 129117 w 291042"/>
                  <a:gd name="connsiteY4" fmla="*/ 320675 h 369358"/>
                  <a:gd name="connsiteX5" fmla="*/ 78317 w 291042"/>
                  <a:gd name="connsiteY5" fmla="*/ 352425 h 369358"/>
                  <a:gd name="connsiteX6" fmla="*/ 8467 w 291042"/>
                  <a:gd name="connsiteY6" fmla="*/ 219075 h 369358"/>
                  <a:gd name="connsiteX7" fmla="*/ 27517 w 291042"/>
                  <a:gd name="connsiteY7" fmla="*/ 79375 h 369358"/>
                  <a:gd name="connsiteX8" fmla="*/ 116417 w 291042"/>
                  <a:gd name="connsiteY8" fmla="*/ 66675 h 36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042" h="369358">
                    <a:moveTo>
                      <a:pt x="116417" y="66675"/>
                    </a:moveTo>
                    <a:cubicBezTo>
                      <a:pt x="141817" y="55033"/>
                      <a:pt x="155575" y="0"/>
                      <a:pt x="179917" y="9525"/>
                    </a:cubicBezTo>
                    <a:cubicBezTo>
                      <a:pt x="204259" y="19050"/>
                      <a:pt x="247650" y="76200"/>
                      <a:pt x="262467" y="123825"/>
                    </a:cubicBezTo>
                    <a:cubicBezTo>
                      <a:pt x="277284" y="171450"/>
                      <a:pt x="291042" y="262467"/>
                      <a:pt x="268817" y="295275"/>
                    </a:cubicBezTo>
                    <a:cubicBezTo>
                      <a:pt x="246592" y="328083"/>
                      <a:pt x="160867" y="311150"/>
                      <a:pt x="129117" y="320675"/>
                    </a:cubicBezTo>
                    <a:cubicBezTo>
                      <a:pt x="97367" y="330200"/>
                      <a:pt x="98425" y="369358"/>
                      <a:pt x="78317" y="352425"/>
                    </a:cubicBezTo>
                    <a:cubicBezTo>
                      <a:pt x="58209" y="335492"/>
                      <a:pt x="16934" y="264583"/>
                      <a:pt x="8467" y="219075"/>
                    </a:cubicBezTo>
                    <a:cubicBezTo>
                      <a:pt x="0" y="173567"/>
                      <a:pt x="7409" y="104775"/>
                      <a:pt x="27517" y="79375"/>
                    </a:cubicBezTo>
                    <a:cubicBezTo>
                      <a:pt x="47625" y="53975"/>
                      <a:pt x="91017" y="78317"/>
                      <a:pt x="116417" y="66675"/>
                    </a:cubicBezTo>
                    <a:close/>
                  </a:path>
                </a:pathLst>
              </a:custGeom>
              <a:solidFill>
                <a:schemeClr val="tx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3" name="Group 32"/>
          <p:cNvGrpSpPr/>
          <p:nvPr/>
        </p:nvGrpSpPr>
        <p:grpSpPr>
          <a:xfrm>
            <a:off x="0" y="838200"/>
            <a:ext cx="3309408" cy="2362200"/>
            <a:chOff x="0" y="838200"/>
            <a:chExt cx="3309408" cy="2362200"/>
          </a:xfrm>
        </p:grpSpPr>
        <p:sp>
          <p:nvSpPr>
            <p:cNvPr id="8" name="TextBox 7"/>
            <p:cNvSpPr txBox="1"/>
            <p:nvPr/>
          </p:nvSpPr>
          <p:spPr>
            <a:xfrm>
              <a:off x="0" y="838200"/>
              <a:ext cx="2438400" cy="923330"/>
            </a:xfrm>
            <a:prstGeom prst="rect">
              <a:avLst/>
            </a:prstGeom>
            <a:noFill/>
          </p:spPr>
          <p:txBody>
            <a:bodyPr wrap="square" rtlCol="0">
              <a:spAutoFit/>
            </a:bodyPr>
            <a:lstStyle/>
            <a:p>
              <a:r>
                <a:rPr lang="en-US" dirty="0" smtClean="0">
                  <a:solidFill>
                    <a:srgbClr val="000000"/>
                  </a:solidFill>
                </a:rPr>
                <a:t>              Distal  inter-</a:t>
              </a:r>
            </a:p>
            <a:p>
              <a:r>
                <a:rPr lang="en-US" dirty="0" smtClean="0">
                  <a:solidFill>
                    <a:srgbClr val="000000"/>
                  </a:solidFill>
                </a:rPr>
                <a:t>               </a:t>
              </a:r>
              <a:r>
                <a:rPr lang="en-US" dirty="0" err="1" smtClean="0">
                  <a:solidFill>
                    <a:srgbClr val="000000"/>
                  </a:solidFill>
                </a:rPr>
                <a:t>phalangeal</a:t>
              </a:r>
              <a:endParaRPr lang="en-US" dirty="0" smtClean="0">
                <a:solidFill>
                  <a:srgbClr val="000000"/>
                </a:solidFill>
              </a:endParaRPr>
            </a:p>
            <a:p>
              <a:r>
                <a:rPr lang="en-US" dirty="0" smtClean="0">
                  <a:solidFill>
                    <a:srgbClr val="000000"/>
                  </a:solidFill>
                </a:rPr>
                <a:t>               joint capsule</a:t>
              </a:r>
              <a:endParaRPr lang="en-US" dirty="0">
                <a:solidFill>
                  <a:srgbClr val="000000"/>
                </a:solidFill>
              </a:endParaRPr>
            </a:p>
          </p:txBody>
        </p:sp>
        <p:cxnSp>
          <p:nvCxnSpPr>
            <p:cNvPr id="11" name="Straight Arrow Connector 10"/>
            <p:cNvCxnSpPr/>
            <p:nvPr/>
          </p:nvCxnSpPr>
          <p:spPr>
            <a:xfrm rot="16200000" flipH="1">
              <a:off x="2133600" y="1828800"/>
              <a:ext cx="3810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1375833" y="2003425"/>
              <a:ext cx="1933575" cy="1196975"/>
              <a:chOff x="1375833" y="2003425"/>
              <a:chExt cx="1933575" cy="1196975"/>
            </a:xfrm>
            <a:solidFill>
              <a:srgbClr val="660066">
                <a:alpha val="30000"/>
              </a:srgbClr>
            </a:solidFill>
          </p:grpSpPr>
          <p:sp>
            <p:nvSpPr>
              <p:cNvPr id="24" name="Freeform 23"/>
              <p:cNvSpPr/>
              <p:nvPr/>
            </p:nvSpPr>
            <p:spPr>
              <a:xfrm>
                <a:off x="3079750" y="2175933"/>
                <a:ext cx="229658" cy="263525"/>
              </a:xfrm>
              <a:custGeom>
                <a:avLst/>
                <a:gdLst>
                  <a:gd name="connsiteX0" fmla="*/ 139700 w 229658"/>
                  <a:gd name="connsiteY0" fmla="*/ 14817 h 263525"/>
                  <a:gd name="connsiteX1" fmla="*/ 215900 w 229658"/>
                  <a:gd name="connsiteY1" fmla="*/ 40217 h 263525"/>
                  <a:gd name="connsiteX2" fmla="*/ 222250 w 229658"/>
                  <a:gd name="connsiteY2" fmla="*/ 192617 h 263525"/>
                  <a:gd name="connsiteX3" fmla="*/ 190500 w 229658"/>
                  <a:gd name="connsiteY3" fmla="*/ 237067 h 263525"/>
                  <a:gd name="connsiteX4" fmla="*/ 44450 w 229658"/>
                  <a:gd name="connsiteY4" fmla="*/ 249767 h 263525"/>
                  <a:gd name="connsiteX5" fmla="*/ 0 w 229658"/>
                  <a:gd name="connsiteY5" fmla="*/ 154517 h 263525"/>
                  <a:gd name="connsiteX6" fmla="*/ 44450 w 229658"/>
                  <a:gd name="connsiteY6" fmla="*/ 21167 h 263525"/>
                  <a:gd name="connsiteX7" fmla="*/ 139700 w 229658"/>
                  <a:gd name="connsiteY7" fmla="*/ 14817 h 26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658" h="263525">
                    <a:moveTo>
                      <a:pt x="139700" y="14817"/>
                    </a:moveTo>
                    <a:cubicBezTo>
                      <a:pt x="168275" y="17992"/>
                      <a:pt x="202142" y="10584"/>
                      <a:pt x="215900" y="40217"/>
                    </a:cubicBezTo>
                    <a:cubicBezTo>
                      <a:pt x="229658" y="69850"/>
                      <a:pt x="226483" y="159809"/>
                      <a:pt x="222250" y="192617"/>
                    </a:cubicBezTo>
                    <a:cubicBezTo>
                      <a:pt x="218017" y="225425"/>
                      <a:pt x="220133" y="227542"/>
                      <a:pt x="190500" y="237067"/>
                    </a:cubicBezTo>
                    <a:cubicBezTo>
                      <a:pt x="160867" y="246592"/>
                      <a:pt x="76200" y="263525"/>
                      <a:pt x="44450" y="249767"/>
                    </a:cubicBezTo>
                    <a:cubicBezTo>
                      <a:pt x="12700" y="236009"/>
                      <a:pt x="0" y="192617"/>
                      <a:pt x="0" y="154517"/>
                    </a:cubicBezTo>
                    <a:cubicBezTo>
                      <a:pt x="0" y="116417"/>
                      <a:pt x="13758" y="42334"/>
                      <a:pt x="44450" y="21167"/>
                    </a:cubicBezTo>
                    <a:cubicBezTo>
                      <a:pt x="75142" y="0"/>
                      <a:pt x="111125" y="11642"/>
                      <a:pt x="139700" y="14817"/>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a:off x="2387600" y="2003425"/>
                <a:ext cx="268817" cy="322792"/>
              </a:xfrm>
              <a:custGeom>
                <a:avLst/>
                <a:gdLst>
                  <a:gd name="connsiteX0" fmla="*/ 209550 w 268817"/>
                  <a:gd name="connsiteY0" fmla="*/ 15875 h 322792"/>
                  <a:gd name="connsiteX1" fmla="*/ 254000 w 268817"/>
                  <a:gd name="connsiteY1" fmla="*/ 117475 h 322792"/>
                  <a:gd name="connsiteX2" fmla="*/ 260350 w 268817"/>
                  <a:gd name="connsiteY2" fmla="*/ 250825 h 322792"/>
                  <a:gd name="connsiteX3" fmla="*/ 203200 w 268817"/>
                  <a:gd name="connsiteY3" fmla="*/ 276225 h 322792"/>
                  <a:gd name="connsiteX4" fmla="*/ 31750 w 268817"/>
                  <a:gd name="connsiteY4" fmla="*/ 301625 h 322792"/>
                  <a:gd name="connsiteX5" fmla="*/ 12700 w 268817"/>
                  <a:gd name="connsiteY5" fmla="*/ 149225 h 322792"/>
                  <a:gd name="connsiteX6" fmla="*/ 63500 w 268817"/>
                  <a:gd name="connsiteY6" fmla="*/ 22225 h 322792"/>
                  <a:gd name="connsiteX7" fmla="*/ 209550 w 268817"/>
                  <a:gd name="connsiteY7" fmla="*/ 15875 h 322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817" h="322792">
                    <a:moveTo>
                      <a:pt x="209550" y="15875"/>
                    </a:moveTo>
                    <a:cubicBezTo>
                      <a:pt x="241300" y="31750"/>
                      <a:pt x="245533" y="78317"/>
                      <a:pt x="254000" y="117475"/>
                    </a:cubicBezTo>
                    <a:cubicBezTo>
                      <a:pt x="262467" y="156633"/>
                      <a:pt x="268817" y="224367"/>
                      <a:pt x="260350" y="250825"/>
                    </a:cubicBezTo>
                    <a:cubicBezTo>
                      <a:pt x="251883" y="277283"/>
                      <a:pt x="241300" y="267758"/>
                      <a:pt x="203200" y="276225"/>
                    </a:cubicBezTo>
                    <a:cubicBezTo>
                      <a:pt x="165100" y="284692"/>
                      <a:pt x="63500" y="322792"/>
                      <a:pt x="31750" y="301625"/>
                    </a:cubicBezTo>
                    <a:cubicBezTo>
                      <a:pt x="0" y="280458"/>
                      <a:pt x="7408" y="195792"/>
                      <a:pt x="12700" y="149225"/>
                    </a:cubicBezTo>
                    <a:cubicBezTo>
                      <a:pt x="17992" y="102658"/>
                      <a:pt x="32808" y="44450"/>
                      <a:pt x="63500" y="22225"/>
                    </a:cubicBezTo>
                    <a:cubicBezTo>
                      <a:pt x="94192" y="0"/>
                      <a:pt x="177800" y="0"/>
                      <a:pt x="209550" y="15875"/>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1871133" y="2306108"/>
                <a:ext cx="268817" cy="294217"/>
              </a:xfrm>
              <a:custGeom>
                <a:avLst/>
                <a:gdLst>
                  <a:gd name="connsiteX0" fmla="*/ 198967 w 268817"/>
                  <a:gd name="connsiteY0" fmla="*/ 11642 h 294217"/>
                  <a:gd name="connsiteX1" fmla="*/ 249767 w 268817"/>
                  <a:gd name="connsiteY1" fmla="*/ 100542 h 294217"/>
                  <a:gd name="connsiteX2" fmla="*/ 256117 w 268817"/>
                  <a:gd name="connsiteY2" fmla="*/ 240242 h 294217"/>
                  <a:gd name="connsiteX3" fmla="*/ 173567 w 268817"/>
                  <a:gd name="connsiteY3" fmla="*/ 284692 h 294217"/>
                  <a:gd name="connsiteX4" fmla="*/ 46567 w 268817"/>
                  <a:gd name="connsiteY4" fmla="*/ 265642 h 294217"/>
                  <a:gd name="connsiteX5" fmla="*/ 2117 w 268817"/>
                  <a:gd name="connsiteY5" fmla="*/ 113242 h 294217"/>
                  <a:gd name="connsiteX6" fmla="*/ 59267 w 268817"/>
                  <a:gd name="connsiteY6" fmla="*/ 30692 h 294217"/>
                  <a:gd name="connsiteX7" fmla="*/ 198967 w 268817"/>
                  <a:gd name="connsiteY7" fmla="*/ 11642 h 29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817" h="294217">
                    <a:moveTo>
                      <a:pt x="198967" y="11642"/>
                    </a:moveTo>
                    <a:cubicBezTo>
                      <a:pt x="230717" y="23284"/>
                      <a:pt x="240242" y="62442"/>
                      <a:pt x="249767" y="100542"/>
                    </a:cubicBezTo>
                    <a:cubicBezTo>
                      <a:pt x="259292" y="138642"/>
                      <a:pt x="268817" y="209550"/>
                      <a:pt x="256117" y="240242"/>
                    </a:cubicBezTo>
                    <a:cubicBezTo>
                      <a:pt x="243417" y="270934"/>
                      <a:pt x="208492" y="280459"/>
                      <a:pt x="173567" y="284692"/>
                    </a:cubicBezTo>
                    <a:cubicBezTo>
                      <a:pt x="138642" y="288925"/>
                      <a:pt x="75142" y="294217"/>
                      <a:pt x="46567" y="265642"/>
                    </a:cubicBezTo>
                    <a:cubicBezTo>
                      <a:pt x="17992" y="237067"/>
                      <a:pt x="0" y="152400"/>
                      <a:pt x="2117" y="113242"/>
                    </a:cubicBezTo>
                    <a:cubicBezTo>
                      <a:pt x="4234" y="74084"/>
                      <a:pt x="26459" y="47625"/>
                      <a:pt x="59267" y="30692"/>
                    </a:cubicBezTo>
                    <a:cubicBezTo>
                      <a:pt x="92075" y="13759"/>
                      <a:pt x="167217" y="0"/>
                      <a:pt x="198967" y="1164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1375833" y="2929467"/>
                <a:ext cx="231775" cy="270933"/>
              </a:xfrm>
              <a:custGeom>
                <a:avLst/>
                <a:gdLst>
                  <a:gd name="connsiteX0" fmla="*/ 148167 w 231775"/>
                  <a:gd name="connsiteY0" fmla="*/ 10583 h 270933"/>
                  <a:gd name="connsiteX1" fmla="*/ 205317 w 231775"/>
                  <a:gd name="connsiteY1" fmla="*/ 86783 h 270933"/>
                  <a:gd name="connsiteX2" fmla="*/ 205317 w 231775"/>
                  <a:gd name="connsiteY2" fmla="*/ 188383 h 270933"/>
                  <a:gd name="connsiteX3" fmla="*/ 46567 w 231775"/>
                  <a:gd name="connsiteY3" fmla="*/ 251883 h 270933"/>
                  <a:gd name="connsiteX4" fmla="*/ 8467 w 231775"/>
                  <a:gd name="connsiteY4" fmla="*/ 74083 h 270933"/>
                  <a:gd name="connsiteX5" fmla="*/ 97367 w 231775"/>
                  <a:gd name="connsiteY5" fmla="*/ 23283 h 270933"/>
                  <a:gd name="connsiteX6" fmla="*/ 148167 w 231775"/>
                  <a:gd name="connsiteY6" fmla="*/ 10583 h 2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775" h="270933">
                    <a:moveTo>
                      <a:pt x="148167" y="10583"/>
                    </a:moveTo>
                    <a:cubicBezTo>
                      <a:pt x="166159" y="21166"/>
                      <a:pt x="195792" y="57150"/>
                      <a:pt x="205317" y="86783"/>
                    </a:cubicBezTo>
                    <a:cubicBezTo>
                      <a:pt x="214842" y="116416"/>
                      <a:pt x="231775" y="160866"/>
                      <a:pt x="205317" y="188383"/>
                    </a:cubicBezTo>
                    <a:cubicBezTo>
                      <a:pt x="178859" y="215900"/>
                      <a:pt x="79375" y="270933"/>
                      <a:pt x="46567" y="251883"/>
                    </a:cubicBezTo>
                    <a:cubicBezTo>
                      <a:pt x="13759" y="232833"/>
                      <a:pt x="0" y="112183"/>
                      <a:pt x="8467" y="74083"/>
                    </a:cubicBezTo>
                    <a:cubicBezTo>
                      <a:pt x="16934" y="35983"/>
                      <a:pt x="73025" y="35983"/>
                      <a:pt x="97367" y="23283"/>
                    </a:cubicBezTo>
                    <a:cubicBezTo>
                      <a:pt x="121709" y="10583"/>
                      <a:pt x="130175" y="0"/>
                      <a:pt x="148167" y="10583"/>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6" name="Group 35"/>
          <p:cNvGrpSpPr/>
          <p:nvPr/>
        </p:nvGrpSpPr>
        <p:grpSpPr>
          <a:xfrm>
            <a:off x="0" y="2971800"/>
            <a:ext cx="4011083" cy="1938867"/>
            <a:chOff x="0" y="2971800"/>
            <a:chExt cx="4011083" cy="1938867"/>
          </a:xfrm>
        </p:grpSpPr>
        <p:sp>
          <p:nvSpPr>
            <p:cNvPr id="19" name="TextBox 18"/>
            <p:cNvSpPr txBox="1"/>
            <p:nvPr/>
          </p:nvSpPr>
          <p:spPr>
            <a:xfrm>
              <a:off x="0" y="2971800"/>
              <a:ext cx="1524000" cy="923330"/>
            </a:xfrm>
            <a:prstGeom prst="rect">
              <a:avLst/>
            </a:prstGeom>
            <a:noFill/>
          </p:spPr>
          <p:txBody>
            <a:bodyPr wrap="square" rtlCol="0">
              <a:spAutoFit/>
            </a:bodyPr>
            <a:lstStyle/>
            <a:p>
              <a:r>
                <a:rPr lang="en-US" dirty="0" err="1" smtClean="0"/>
                <a:t>Metocarpo</a:t>
              </a:r>
              <a:r>
                <a:rPr lang="en-US" dirty="0" smtClean="0"/>
                <a:t>-</a:t>
              </a:r>
            </a:p>
            <a:p>
              <a:r>
                <a:rPr lang="en-US" dirty="0" err="1" smtClean="0"/>
                <a:t>Phalangeal</a:t>
              </a:r>
              <a:endParaRPr lang="en-US" dirty="0" smtClean="0"/>
            </a:p>
            <a:p>
              <a:r>
                <a:rPr lang="en-US" dirty="0" smtClean="0"/>
                <a:t>Joint capsule</a:t>
              </a:r>
              <a:endParaRPr lang="en-US" dirty="0"/>
            </a:p>
          </p:txBody>
        </p:sp>
        <p:cxnSp>
          <p:nvCxnSpPr>
            <p:cNvPr id="21" name="Straight Arrow Connector 20"/>
            <p:cNvCxnSpPr/>
            <p:nvPr/>
          </p:nvCxnSpPr>
          <p:spPr>
            <a:xfrm>
              <a:off x="1066800" y="3886200"/>
              <a:ext cx="685800" cy="457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635125" y="3542242"/>
              <a:ext cx="2375958" cy="1368425"/>
              <a:chOff x="1635125" y="3542242"/>
              <a:chExt cx="2375958" cy="1368425"/>
            </a:xfrm>
          </p:grpSpPr>
          <p:sp>
            <p:nvSpPr>
              <p:cNvPr id="13" name="Freeform 12"/>
              <p:cNvSpPr/>
              <p:nvPr/>
            </p:nvSpPr>
            <p:spPr>
              <a:xfrm>
                <a:off x="1635125" y="4106333"/>
                <a:ext cx="391583" cy="557742"/>
              </a:xfrm>
              <a:custGeom>
                <a:avLst/>
                <a:gdLst>
                  <a:gd name="connsiteX0" fmla="*/ 257175 w 391583"/>
                  <a:gd name="connsiteY0" fmla="*/ 2117 h 557742"/>
                  <a:gd name="connsiteX1" fmla="*/ 301625 w 391583"/>
                  <a:gd name="connsiteY1" fmla="*/ 40217 h 557742"/>
                  <a:gd name="connsiteX2" fmla="*/ 358775 w 391583"/>
                  <a:gd name="connsiteY2" fmla="*/ 237067 h 557742"/>
                  <a:gd name="connsiteX3" fmla="*/ 377825 w 391583"/>
                  <a:gd name="connsiteY3" fmla="*/ 433917 h 557742"/>
                  <a:gd name="connsiteX4" fmla="*/ 276225 w 391583"/>
                  <a:gd name="connsiteY4" fmla="*/ 465667 h 557742"/>
                  <a:gd name="connsiteX5" fmla="*/ 136525 w 391583"/>
                  <a:gd name="connsiteY5" fmla="*/ 554567 h 557742"/>
                  <a:gd name="connsiteX6" fmla="*/ 79375 w 391583"/>
                  <a:gd name="connsiteY6" fmla="*/ 484717 h 557742"/>
                  <a:gd name="connsiteX7" fmla="*/ 28575 w 391583"/>
                  <a:gd name="connsiteY7" fmla="*/ 325967 h 557742"/>
                  <a:gd name="connsiteX8" fmla="*/ 3175 w 391583"/>
                  <a:gd name="connsiteY8" fmla="*/ 186267 h 557742"/>
                  <a:gd name="connsiteX9" fmla="*/ 22225 w 391583"/>
                  <a:gd name="connsiteY9" fmla="*/ 78317 h 557742"/>
                  <a:gd name="connsiteX10" fmla="*/ 136525 w 391583"/>
                  <a:gd name="connsiteY10" fmla="*/ 52917 h 557742"/>
                  <a:gd name="connsiteX11" fmla="*/ 257175 w 391583"/>
                  <a:gd name="connsiteY11" fmla="*/ 2117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583" h="557742">
                    <a:moveTo>
                      <a:pt x="257175" y="2117"/>
                    </a:moveTo>
                    <a:cubicBezTo>
                      <a:pt x="284692" y="0"/>
                      <a:pt x="284692" y="1059"/>
                      <a:pt x="301625" y="40217"/>
                    </a:cubicBezTo>
                    <a:cubicBezTo>
                      <a:pt x="318558" y="79375"/>
                      <a:pt x="346075" y="171450"/>
                      <a:pt x="358775" y="237067"/>
                    </a:cubicBezTo>
                    <a:cubicBezTo>
                      <a:pt x="371475" y="302684"/>
                      <a:pt x="391583" y="395817"/>
                      <a:pt x="377825" y="433917"/>
                    </a:cubicBezTo>
                    <a:cubicBezTo>
                      <a:pt x="364067" y="472017"/>
                      <a:pt x="316442" y="445559"/>
                      <a:pt x="276225" y="465667"/>
                    </a:cubicBezTo>
                    <a:cubicBezTo>
                      <a:pt x="236008" y="485775"/>
                      <a:pt x="169333" y="551392"/>
                      <a:pt x="136525" y="554567"/>
                    </a:cubicBezTo>
                    <a:cubicBezTo>
                      <a:pt x="103717" y="557742"/>
                      <a:pt x="97367" y="522817"/>
                      <a:pt x="79375" y="484717"/>
                    </a:cubicBezTo>
                    <a:cubicBezTo>
                      <a:pt x="61383" y="446617"/>
                      <a:pt x="41275" y="375709"/>
                      <a:pt x="28575" y="325967"/>
                    </a:cubicBezTo>
                    <a:cubicBezTo>
                      <a:pt x="15875" y="276225"/>
                      <a:pt x="4233" y="227542"/>
                      <a:pt x="3175" y="186267"/>
                    </a:cubicBezTo>
                    <a:cubicBezTo>
                      <a:pt x="2117" y="144992"/>
                      <a:pt x="0" y="100542"/>
                      <a:pt x="22225" y="78317"/>
                    </a:cubicBezTo>
                    <a:cubicBezTo>
                      <a:pt x="44450" y="56092"/>
                      <a:pt x="98425" y="65617"/>
                      <a:pt x="136525" y="52917"/>
                    </a:cubicBezTo>
                    <a:cubicBezTo>
                      <a:pt x="174625" y="40217"/>
                      <a:pt x="229658" y="4234"/>
                      <a:pt x="257175" y="2117"/>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2037292" y="3825875"/>
                <a:ext cx="360891" cy="571500"/>
              </a:xfrm>
              <a:custGeom>
                <a:avLst/>
                <a:gdLst>
                  <a:gd name="connsiteX0" fmla="*/ 267758 w 360891"/>
                  <a:gd name="connsiteY0" fmla="*/ 3175 h 571500"/>
                  <a:gd name="connsiteX1" fmla="*/ 318558 w 360891"/>
                  <a:gd name="connsiteY1" fmla="*/ 104775 h 571500"/>
                  <a:gd name="connsiteX2" fmla="*/ 356658 w 360891"/>
                  <a:gd name="connsiteY2" fmla="*/ 346075 h 571500"/>
                  <a:gd name="connsiteX3" fmla="*/ 337608 w 360891"/>
                  <a:gd name="connsiteY3" fmla="*/ 498475 h 571500"/>
                  <a:gd name="connsiteX4" fmla="*/ 216958 w 360891"/>
                  <a:gd name="connsiteY4" fmla="*/ 523875 h 571500"/>
                  <a:gd name="connsiteX5" fmla="*/ 115358 w 360891"/>
                  <a:gd name="connsiteY5" fmla="*/ 561975 h 571500"/>
                  <a:gd name="connsiteX6" fmla="*/ 51858 w 360891"/>
                  <a:gd name="connsiteY6" fmla="*/ 542925 h 571500"/>
                  <a:gd name="connsiteX7" fmla="*/ 20108 w 360891"/>
                  <a:gd name="connsiteY7" fmla="*/ 390525 h 571500"/>
                  <a:gd name="connsiteX8" fmla="*/ 7408 w 360891"/>
                  <a:gd name="connsiteY8" fmla="*/ 161925 h 571500"/>
                  <a:gd name="connsiteX9" fmla="*/ 64558 w 360891"/>
                  <a:gd name="connsiteY9" fmla="*/ 79375 h 571500"/>
                  <a:gd name="connsiteX10" fmla="*/ 153458 w 360891"/>
                  <a:gd name="connsiteY10" fmla="*/ 85725 h 571500"/>
                  <a:gd name="connsiteX11" fmla="*/ 267758 w 360891"/>
                  <a:gd name="connsiteY11" fmla="*/ 3175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891" h="571500">
                    <a:moveTo>
                      <a:pt x="267758" y="3175"/>
                    </a:moveTo>
                    <a:cubicBezTo>
                      <a:pt x="295275" y="6350"/>
                      <a:pt x="303741" y="47625"/>
                      <a:pt x="318558" y="104775"/>
                    </a:cubicBezTo>
                    <a:cubicBezTo>
                      <a:pt x="333375" y="161925"/>
                      <a:pt x="353483" y="280458"/>
                      <a:pt x="356658" y="346075"/>
                    </a:cubicBezTo>
                    <a:cubicBezTo>
                      <a:pt x="359833" y="411692"/>
                      <a:pt x="360891" y="468842"/>
                      <a:pt x="337608" y="498475"/>
                    </a:cubicBezTo>
                    <a:cubicBezTo>
                      <a:pt x="314325" y="528108"/>
                      <a:pt x="254000" y="513292"/>
                      <a:pt x="216958" y="523875"/>
                    </a:cubicBezTo>
                    <a:cubicBezTo>
                      <a:pt x="179916" y="534458"/>
                      <a:pt x="142875" y="558800"/>
                      <a:pt x="115358" y="561975"/>
                    </a:cubicBezTo>
                    <a:cubicBezTo>
                      <a:pt x="87841" y="565150"/>
                      <a:pt x="67733" y="571500"/>
                      <a:pt x="51858" y="542925"/>
                    </a:cubicBezTo>
                    <a:cubicBezTo>
                      <a:pt x="35983" y="514350"/>
                      <a:pt x="27516" y="454025"/>
                      <a:pt x="20108" y="390525"/>
                    </a:cubicBezTo>
                    <a:cubicBezTo>
                      <a:pt x="12700" y="327025"/>
                      <a:pt x="0" y="213783"/>
                      <a:pt x="7408" y="161925"/>
                    </a:cubicBezTo>
                    <a:cubicBezTo>
                      <a:pt x="14816" y="110067"/>
                      <a:pt x="40216" y="92075"/>
                      <a:pt x="64558" y="79375"/>
                    </a:cubicBezTo>
                    <a:cubicBezTo>
                      <a:pt x="88900" y="66675"/>
                      <a:pt x="120650" y="95250"/>
                      <a:pt x="153458" y="85725"/>
                    </a:cubicBezTo>
                    <a:cubicBezTo>
                      <a:pt x="186266" y="76200"/>
                      <a:pt x="240241" y="0"/>
                      <a:pt x="267758" y="3175"/>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2466975" y="3641725"/>
                <a:ext cx="389467" cy="620183"/>
              </a:xfrm>
              <a:custGeom>
                <a:avLst/>
                <a:gdLst>
                  <a:gd name="connsiteX0" fmla="*/ 320675 w 389467"/>
                  <a:gd name="connsiteY0" fmla="*/ 22225 h 620183"/>
                  <a:gd name="connsiteX1" fmla="*/ 384175 w 389467"/>
                  <a:gd name="connsiteY1" fmla="*/ 200025 h 620183"/>
                  <a:gd name="connsiteX2" fmla="*/ 352425 w 389467"/>
                  <a:gd name="connsiteY2" fmla="*/ 536575 h 620183"/>
                  <a:gd name="connsiteX3" fmla="*/ 238125 w 389467"/>
                  <a:gd name="connsiteY3" fmla="*/ 555625 h 620183"/>
                  <a:gd name="connsiteX4" fmla="*/ 53975 w 389467"/>
                  <a:gd name="connsiteY4" fmla="*/ 587375 h 620183"/>
                  <a:gd name="connsiteX5" fmla="*/ 15875 w 389467"/>
                  <a:gd name="connsiteY5" fmla="*/ 358775 h 620183"/>
                  <a:gd name="connsiteX6" fmla="*/ 9525 w 389467"/>
                  <a:gd name="connsiteY6" fmla="*/ 149225 h 620183"/>
                  <a:gd name="connsiteX7" fmla="*/ 73025 w 389467"/>
                  <a:gd name="connsiteY7" fmla="*/ 66675 h 620183"/>
                  <a:gd name="connsiteX8" fmla="*/ 320675 w 389467"/>
                  <a:gd name="connsiteY8" fmla="*/ 22225 h 62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467" h="620183">
                    <a:moveTo>
                      <a:pt x="320675" y="22225"/>
                    </a:moveTo>
                    <a:cubicBezTo>
                      <a:pt x="372533" y="44450"/>
                      <a:pt x="378883" y="114300"/>
                      <a:pt x="384175" y="200025"/>
                    </a:cubicBezTo>
                    <a:cubicBezTo>
                      <a:pt x="389467" y="285750"/>
                      <a:pt x="376767" y="477308"/>
                      <a:pt x="352425" y="536575"/>
                    </a:cubicBezTo>
                    <a:cubicBezTo>
                      <a:pt x="328083" y="595842"/>
                      <a:pt x="238125" y="555625"/>
                      <a:pt x="238125" y="555625"/>
                    </a:cubicBezTo>
                    <a:cubicBezTo>
                      <a:pt x="188383" y="564092"/>
                      <a:pt x="91017" y="620183"/>
                      <a:pt x="53975" y="587375"/>
                    </a:cubicBezTo>
                    <a:cubicBezTo>
                      <a:pt x="16933" y="554567"/>
                      <a:pt x="23283" y="431800"/>
                      <a:pt x="15875" y="358775"/>
                    </a:cubicBezTo>
                    <a:cubicBezTo>
                      <a:pt x="8467" y="285750"/>
                      <a:pt x="0" y="197908"/>
                      <a:pt x="9525" y="149225"/>
                    </a:cubicBezTo>
                    <a:cubicBezTo>
                      <a:pt x="19050" y="100542"/>
                      <a:pt x="27517" y="83608"/>
                      <a:pt x="73025" y="66675"/>
                    </a:cubicBezTo>
                    <a:cubicBezTo>
                      <a:pt x="118533" y="49742"/>
                      <a:pt x="268817" y="0"/>
                      <a:pt x="320675" y="22225"/>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2894542" y="3542242"/>
                <a:ext cx="444500" cy="583141"/>
              </a:xfrm>
              <a:custGeom>
                <a:avLst/>
                <a:gdLst>
                  <a:gd name="connsiteX0" fmla="*/ 102658 w 444500"/>
                  <a:gd name="connsiteY0" fmla="*/ 32808 h 583141"/>
                  <a:gd name="connsiteX1" fmla="*/ 248708 w 444500"/>
                  <a:gd name="connsiteY1" fmla="*/ 45508 h 583141"/>
                  <a:gd name="connsiteX2" fmla="*/ 363008 w 444500"/>
                  <a:gd name="connsiteY2" fmla="*/ 26458 h 583141"/>
                  <a:gd name="connsiteX3" fmla="*/ 432858 w 444500"/>
                  <a:gd name="connsiteY3" fmla="*/ 204258 h 583141"/>
                  <a:gd name="connsiteX4" fmla="*/ 432858 w 444500"/>
                  <a:gd name="connsiteY4" fmla="*/ 420158 h 583141"/>
                  <a:gd name="connsiteX5" fmla="*/ 369358 w 444500"/>
                  <a:gd name="connsiteY5" fmla="*/ 566208 h 583141"/>
                  <a:gd name="connsiteX6" fmla="*/ 204258 w 444500"/>
                  <a:gd name="connsiteY6" fmla="*/ 521758 h 583141"/>
                  <a:gd name="connsiteX7" fmla="*/ 51858 w 444500"/>
                  <a:gd name="connsiteY7" fmla="*/ 547158 h 583141"/>
                  <a:gd name="connsiteX8" fmla="*/ 7408 w 444500"/>
                  <a:gd name="connsiteY8" fmla="*/ 420158 h 583141"/>
                  <a:gd name="connsiteX9" fmla="*/ 20108 w 444500"/>
                  <a:gd name="connsiteY9" fmla="*/ 159808 h 583141"/>
                  <a:gd name="connsiteX10" fmla="*/ 102658 w 444500"/>
                  <a:gd name="connsiteY10" fmla="*/ 32808 h 58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500" h="583141">
                    <a:moveTo>
                      <a:pt x="102658" y="32808"/>
                    </a:moveTo>
                    <a:cubicBezTo>
                      <a:pt x="140758" y="13758"/>
                      <a:pt x="205316" y="46566"/>
                      <a:pt x="248708" y="45508"/>
                    </a:cubicBezTo>
                    <a:cubicBezTo>
                      <a:pt x="292100" y="44450"/>
                      <a:pt x="332316" y="0"/>
                      <a:pt x="363008" y="26458"/>
                    </a:cubicBezTo>
                    <a:cubicBezTo>
                      <a:pt x="393700" y="52916"/>
                      <a:pt x="421216" y="138641"/>
                      <a:pt x="432858" y="204258"/>
                    </a:cubicBezTo>
                    <a:cubicBezTo>
                      <a:pt x="444500" y="269875"/>
                      <a:pt x="443441" y="359833"/>
                      <a:pt x="432858" y="420158"/>
                    </a:cubicBezTo>
                    <a:cubicBezTo>
                      <a:pt x="422275" y="480483"/>
                      <a:pt x="407458" y="549275"/>
                      <a:pt x="369358" y="566208"/>
                    </a:cubicBezTo>
                    <a:cubicBezTo>
                      <a:pt x="331258" y="583141"/>
                      <a:pt x="257175" y="524933"/>
                      <a:pt x="204258" y="521758"/>
                    </a:cubicBezTo>
                    <a:cubicBezTo>
                      <a:pt x="151341" y="518583"/>
                      <a:pt x="84666" y="564091"/>
                      <a:pt x="51858" y="547158"/>
                    </a:cubicBezTo>
                    <a:cubicBezTo>
                      <a:pt x="19050" y="530225"/>
                      <a:pt x="12700" y="484716"/>
                      <a:pt x="7408" y="420158"/>
                    </a:cubicBezTo>
                    <a:cubicBezTo>
                      <a:pt x="2116" y="355600"/>
                      <a:pt x="0" y="226483"/>
                      <a:pt x="20108" y="159808"/>
                    </a:cubicBezTo>
                    <a:cubicBezTo>
                      <a:pt x="40216" y="93133"/>
                      <a:pt x="64558" y="51858"/>
                      <a:pt x="102658" y="32808"/>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28"/>
              <p:cNvSpPr/>
              <p:nvPr/>
            </p:nvSpPr>
            <p:spPr>
              <a:xfrm>
                <a:off x="3564467" y="4436533"/>
                <a:ext cx="446616" cy="474134"/>
              </a:xfrm>
              <a:custGeom>
                <a:avLst/>
                <a:gdLst>
                  <a:gd name="connsiteX0" fmla="*/ 410633 w 446616"/>
                  <a:gd name="connsiteY0" fmla="*/ 65617 h 474134"/>
                  <a:gd name="connsiteX1" fmla="*/ 442383 w 446616"/>
                  <a:gd name="connsiteY1" fmla="*/ 230717 h 474134"/>
                  <a:gd name="connsiteX2" fmla="*/ 385233 w 446616"/>
                  <a:gd name="connsiteY2" fmla="*/ 440267 h 474134"/>
                  <a:gd name="connsiteX3" fmla="*/ 315383 w 446616"/>
                  <a:gd name="connsiteY3" fmla="*/ 433917 h 474134"/>
                  <a:gd name="connsiteX4" fmla="*/ 137583 w 446616"/>
                  <a:gd name="connsiteY4" fmla="*/ 389467 h 474134"/>
                  <a:gd name="connsiteX5" fmla="*/ 23283 w 446616"/>
                  <a:gd name="connsiteY5" fmla="*/ 389467 h 474134"/>
                  <a:gd name="connsiteX6" fmla="*/ 23283 w 446616"/>
                  <a:gd name="connsiteY6" fmla="*/ 256117 h 474134"/>
                  <a:gd name="connsiteX7" fmla="*/ 162983 w 446616"/>
                  <a:gd name="connsiteY7" fmla="*/ 27517 h 474134"/>
                  <a:gd name="connsiteX8" fmla="*/ 270933 w 446616"/>
                  <a:gd name="connsiteY8" fmla="*/ 91017 h 474134"/>
                  <a:gd name="connsiteX9" fmla="*/ 334433 w 446616"/>
                  <a:gd name="connsiteY9" fmla="*/ 52917 h 474134"/>
                  <a:gd name="connsiteX10" fmla="*/ 410633 w 446616"/>
                  <a:gd name="connsiteY10" fmla="*/ 65617 h 47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616" h="474134">
                    <a:moveTo>
                      <a:pt x="410633" y="65617"/>
                    </a:moveTo>
                    <a:cubicBezTo>
                      <a:pt x="428625" y="95250"/>
                      <a:pt x="446616" y="168275"/>
                      <a:pt x="442383" y="230717"/>
                    </a:cubicBezTo>
                    <a:cubicBezTo>
                      <a:pt x="438150" y="293159"/>
                      <a:pt x="406400" y="406400"/>
                      <a:pt x="385233" y="440267"/>
                    </a:cubicBezTo>
                    <a:cubicBezTo>
                      <a:pt x="364066" y="474134"/>
                      <a:pt x="356658" y="442384"/>
                      <a:pt x="315383" y="433917"/>
                    </a:cubicBezTo>
                    <a:cubicBezTo>
                      <a:pt x="274108" y="425450"/>
                      <a:pt x="186266" y="396875"/>
                      <a:pt x="137583" y="389467"/>
                    </a:cubicBezTo>
                    <a:cubicBezTo>
                      <a:pt x="88900" y="382059"/>
                      <a:pt x="42333" y="411692"/>
                      <a:pt x="23283" y="389467"/>
                    </a:cubicBezTo>
                    <a:cubicBezTo>
                      <a:pt x="4233" y="367242"/>
                      <a:pt x="0" y="316442"/>
                      <a:pt x="23283" y="256117"/>
                    </a:cubicBezTo>
                    <a:cubicBezTo>
                      <a:pt x="46566" y="195792"/>
                      <a:pt x="121708" y="55034"/>
                      <a:pt x="162983" y="27517"/>
                    </a:cubicBezTo>
                    <a:cubicBezTo>
                      <a:pt x="204258" y="0"/>
                      <a:pt x="242358" y="86784"/>
                      <a:pt x="270933" y="91017"/>
                    </a:cubicBezTo>
                    <a:cubicBezTo>
                      <a:pt x="299508" y="95250"/>
                      <a:pt x="310091" y="52917"/>
                      <a:pt x="334433" y="52917"/>
                    </a:cubicBezTo>
                    <a:cubicBezTo>
                      <a:pt x="358775" y="52917"/>
                      <a:pt x="392641" y="35984"/>
                      <a:pt x="410633" y="65617"/>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right)">
                                      <p:cBhvr>
                                        <p:cTn id="12" dur="2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up)">
                                      <p:cBhvr>
                                        <p:cTn id="17"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0"/>
            <a:ext cx="5791200" cy="715962"/>
          </a:xfrm>
        </p:spPr>
        <p:txBody>
          <a:bodyPr>
            <a:normAutofit/>
          </a:bodyPr>
          <a:lstStyle/>
          <a:p>
            <a:r>
              <a:rPr lang="en-US" sz="2400" b="1" dirty="0" smtClean="0"/>
              <a:t>Ligaments and Tendons of the Finger</a:t>
            </a:r>
            <a:endParaRPr lang="en-US" sz="2400" b="1" dirty="0"/>
          </a:p>
        </p:txBody>
      </p:sp>
      <p:pic>
        <p:nvPicPr>
          <p:cNvPr id="5" name="Content Placeholder 4" descr="tendons_of_finger.jpg"/>
          <p:cNvPicPr>
            <a:picLocks noGrp="1" noChangeAspect="1"/>
          </p:cNvPicPr>
          <p:nvPr>
            <p:ph sz="half" idx="1"/>
          </p:nvPr>
        </p:nvPicPr>
        <p:blipFill>
          <a:blip r:embed="rId2"/>
          <a:srcRect t="7174" r="1887" b="66411"/>
          <a:stretch>
            <a:fillRect/>
          </a:stretch>
        </p:blipFill>
        <p:spPr>
          <a:xfrm>
            <a:off x="1676400" y="533400"/>
            <a:ext cx="6172199" cy="1661745"/>
          </a:xfrm>
        </p:spPr>
      </p:pic>
      <p:sp>
        <p:nvSpPr>
          <p:cNvPr id="4" name="Content Placeholder 3"/>
          <p:cNvSpPr>
            <a:spLocks noGrp="1"/>
          </p:cNvSpPr>
          <p:nvPr>
            <p:ph sz="half" idx="2"/>
          </p:nvPr>
        </p:nvSpPr>
        <p:spPr>
          <a:xfrm>
            <a:off x="152400" y="3276600"/>
            <a:ext cx="8915400" cy="3276600"/>
          </a:xfrm>
        </p:spPr>
        <p:txBody>
          <a:bodyPr>
            <a:noAutofit/>
          </a:bodyPr>
          <a:lstStyle/>
          <a:p>
            <a:pPr marL="0" indent="0">
              <a:buNone/>
            </a:pPr>
            <a:r>
              <a:rPr lang="en-US" sz="1800" dirty="0" smtClean="0"/>
              <a:t>Here we see the digit which shows: the joint capsule, the arteriole supply, the tendons and the bone. Notice the uniform structure of the arteriole and ligaments following the path of the bone. The tendons arise from the muscles in the forearm, and act upon the finger for flexion. However, the ligaments are surrounding the joint and connect bone to bone and provide support.</a:t>
            </a:r>
          </a:p>
          <a:p>
            <a:pPr marL="0" indent="0">
              <a:buNone/>
            </a:pPr>
            <a:endParaRPr lang="en-US" sz="1800" dirty="0" smtClean="0"/>
          </a:p>
          <a:p>
            <a:pPr marL="0" indent="0">
              <a:buNone/>
            </a:pPr>
            <a:r>
              <a:rPr lang="en-US" sz="1800" dirty="0" smtClean="0"/>
              <a:t>Pictured above there is one special feature to note of the tendons in digit. Notice the tendon of the </a:t>
            </a:r>
            <a:r>
              <a:rPr lang="en-US" sz="1800" b="1" dirty="0" smtClean="0">
                <a:solidFill>
                  <a:srgbClr val="C0B74F"/>
                </a:solidFill>
              </a:rPr>
              <a:t>flexor </a:t>
            </a:r>
            <a:r>
              <a:rPr lang="en-US" sz="1800" b="1" dirty="0" err="1" smtClean="0">
                <a:solidFill>
                  <a:srgbClr val="C0B74F"/>
                </a:solidFill>
              </a:rPr>
              <a:t>digitorum</a:t>
            </a:r>
            <a:r>
              <a:rPr lang="en-US" sz="1800" b="1" dirty="0" smtClean="0">
                <a:solidFill>
                  <a:srgbClr val="C0B74F"/>
                </a:solidFill>
              </a:rPr>
              <a:t> </a:t>
            </a:r>
            <a:r>
              <a:rPr lang="en-US" sz="1800" b="1" dirty="0" err="1" smtClean="0">
                <a:solidFill>
                  <a:srgbClr val="C0B74F"/>
                </a:solidFill>
              </a:rPr>
              <a:t>superficialis</a:t>
            </a:r>
            <a:r>
              <a:rPr lang="en-US" sz="1800" b="1" dirty="0" smtClean="0">
                <a:solidFill>
                  <a:srgbClr val="C0B74F"/>
                </a:solidFill>
              </a:rPr>
              <a:t> </a:t>
            </a:r>
            <a:r>
              <a:rPr lang="en-US" sz="1800" dirty="0" smtClean="0"/>
              <a:t>splits. This split is an unusual variant to typical tendon form, this split is to allow the </a:t>
            </a:r>
            <a:r>
              <a:rPr lang="en-US" sz="1800" b="1" dirty="0" smtClean="0">
                <a:solidFill>
                  <a:schemeClr val="accent6">
                    <a:lumMod val="75000"/>
                  </a:schemeClr>
                </a:solidFill>
              </a:rPr>
              <a:t>flexor </a:t>
            </a:r>
            <a:r>
              <a:rPr lang="en-US" sz="1800" b="1" dirty="0" err="1" smtClean="0">
                <a:solidFill>
                  <a:schemeClr val="accent6">
                    <a:lumMod val="75000"/>
                  </a:schemeClr>
                </a:solidFill>
              </a:rPr>
              <a:t>profundus</a:t>
            </a:r>
            <a:r>
              <a:rPr lang="en-US" sz="1800" b="1" dirty="0" smtClean="0">
                <a:solidFill>
                  <a:schemeClr val="accent6">
                    <a:lumMod val="75000"/>
                  </a:schemeClr>
                </a:solidFill>
              </a:rPr>
              <a:t> tendon </a:t>
            </a:r>
            <a:r>
              <a:rPr lang="en-US" sz="1800" dirty="0" smtClean="0"/>
              <a:t>to have a unique path towards the tip of the digit which actually passes through the flexor </a:t>
            </a:r>
            <a:r>
              <a:rPr lang="en-US" sz="1800" dirty="0" err="1" smtClean="0"/>
              <a:t>digitorum</a:t>
            </a:r>
            <a:r>
              <a:rPr lang="en-US" sz="1800" dirty="0" smtClean="0"/>
              <a:t> </a:t>
            </a:r>
            <a:r>
              <a:rPr lang="en-US" sz="1800" dirty="0" err="1" smtClean="0"/>
              <a:t>superficialis</a:t>
            </a:r>
            <a:r>
              <a:rPr lang="en-US" sz="1800" dirty="0" smtClean="0"/>
              <a:t> opening (</a:t>
            </a:r>
            <a:r>
              <a:rPr lang="en-US" sz="1800" dirty="0" smtClean="0">
                <a:solidFill>
                  <a:srgbClr val="FF0000"/>
                </a:solidFill>
              </a:rPr>
              <a:t>shown in red circle</a:t>
            </a:r>
            <a:r>
              <a:rPr lang="en-US" sz="1800" dirty="0" smtClean="0"/>
              <a:t>).  </a:t>
            </a:r>
            <a:r>
              <a:rPr lang="en-US" sz="1800" b="1" dirty="0" smtClean="0"/>
              <a:t>PIP DIP MIP and </a:t>
            </a:r>
            <a:r>
              <a:rPr lang="en-US" sz="1800" b="1" dirty="0" err="1" smtClean="0"/>
              <a:t>superficialias</a:t>
            </a:r>
            <a:r>
              <a:rPr lang="en-US" sz="1800" b="1" dirty="0" smtClean="0"/>
              <a:t> and </a:t>
            </a:r>
            <a:r>
              <a:rPr lang="en-US" sz="1800" b="1" dirty="0" err="1" smtClean="0"/>
              <a:t>profundus</a:t>
            </a:r>
            <a:endParaRPr lang="en-US" sz="1800" dirty="0"/>
          </a:p>
        </p:txBody>
      </p:sp>
      <p:sp>
        <p:nvSpPr>
          <p:cNvPr id="12" name="Oval 11"/>
          <p:cNvSpPr/>
          <p:nvPr/>
        </p:nvSpPr>
        <p:spPr>
          <a:xfrm>
            <a:off x="4572000" y="1066800"/>
            <a:ext cx="1143000" cy="1143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715683" y="1005417"/>
            <a:ext cx="5056717" cy="2231714"/>
            <a:chOff x="2715683" y="1005417"/>
            <a:chExt cx="5056717" cy="2231714"/>
          </a:xfrm>
        </p:grpSpPr>
        <p:sp>
          <p:nvSpPr>
            <p:cNvPr id="6" name="TextBox 5"/>
            <p:cNvSpPr txBox="1"/>
            <p:nvPr/>
          </p:nvSpPr>
          <p:spPr>
            <a:xfrm>
              <a:off x="5334000" y="2590800"/>
              <a:ext cx="2438400" cy="646331"/>
            </a:xfrm>
            <a:prstGeom prst="rect">
              <a:avLst/>
            </a:prstGeom>
            <a:noFill/>
          </p:spPr>
          <p:txBody>
            <a:bodyPr wrap="square" rtlCol="0">
              <a:spAutoFit/>
            </a:bodyPr>
            <a:lstStyle/>
            <a:p>
              <a:r>
                <a:rPr lang="en-US" dirty="0" smtClean="0">
                  <a:solidFill>
                    <a:srgbClr val="403152"/>
                  </a:solidFill>
                </a:rPr>
                <a:t>Flexor </a:t>
              </a:r>
              <a:r>
                <a:rPr lang="en-US" dirty="0" err="1" smtClean="0">
                  <a:solidFill>
                    <a:srgbClr val="403152"/>
                  </a:solidFill>
                </a:rPr>
                <a:t>digitorum</a:t>
              </a:r>
              <a:r>
                <a:rPr lang="en-US" dirty="0" smtClean="0">
                  <a:solidFill>
                    <a:srgbClr val="403152"/>
                  </a:solidFill>
                </a:rPr>
                <a:t> </a:t>
              </a:r>
              <a:r>
                <a:rPr lang="en-US" dirty="0" err="1" smtClean="0">
                  <a:solidFill>
                    <a:srgbClr val="403152"/>
                  </a:solidFill>
                </a:rPr>
                <a:t>superficialis</a:t>
              </a:r>
              <a:r>
                <a:rPr lang="en-US" dirty="0" smtClean="0">
                  <a:solidFill>
                    <a:srgbClr val="403152"/>
                  </a:solidFill>
                </a:rPr>
                <a:t> tendon</a:t>
              </a:r>
              <a:endParaRPr lang="en-US" dirty="0">
                <a:solidFill>
                  <a:srgbClr val="403152"/>
                </a:solidFill>
              </a:endParaRPr>
            </a:p>
          </p:txBody>
        </p:sp>
        <p:cxnSp>
          <p:nvCxnSpPr>
            <p:cNvPr id="11" name="Straight Arrow Connector 10"/>
            <p:cNvCxnSpPr/>
            <p:nvPr/>
          </p:nvCxnSpPr>
          <p:spPr>
            <a:xfrm rot="16200000" flipV="1">
              <a:off x="5867400" y="2286000"/>
              <a:ext cx="685800" cy="76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2715683" y="1005417"/>
              <a:ext cx="4938184" cy="1007533"/>
            </a:xfrm>
            <a:custGeom>
              <a:avLst/>
              <a:gdLst>
                <a:gd name="connsiteX0" fmla="*/ 4910667 w 4938184"/>
                <a:gd name="connsiteY0" fmla="*/ 594783 h 1007533"/>
                <a:gd name="connsiteX1" fmla="*/ 4783667 w 4938184"/>
                <a:gd name="connsiteY1" fmla="*/ 594783 h 1007533"/>
                <a:gd name="connsiteX2" fmla="*/ 4516967 w 4938184"/>
                <a:gd name="connsiteY2" fmla="*/ 620183 h 1007533"/>
                <a:gd name="connsiteX3" fmla="*/ 4021667 w 4938184"/>
                <a:gd name="connsiteY3" fmla="*/ 772583 h 1007533"/>
                <a:gd name="connsiteX4" fmla="*/ 3507317 w 4938184"/>
                <a:gd name="connsiteY4" fmla="*/ 893233 h 1007533"/>
                <a:gd name="connsiteX5" fmla="*/ 3234267 w 4938184"/>
                <a:gd name="connsiteY5" fmla="*/ 918633 h 1007533"/>
                <a:gd name="connsiteX6" fmla="*/ 2980267 w 4938184"/>
                <a:gd name="connsiteY6" fmla="*/ 848783 h 1007533"/>
                <a:gd name="connsiteX7" fmla="*/ 2738967 w 4938184"/>
                <a:gd name="connsiteY7" fmla="*/ 728133 h 1007533"/>
                <a:gd name="connsiteX8" fmla="*/ 2643717 w 4938184"/>
                <a:gd name="connsiteY8" fmla="*/ 677333 h 1007533"/>
                <a:gd name="connsiteX9" fmla="*/ 2497667 w 4938184"/>
                <a:gd name="connsiteY9" fmla="*/ 670983 h 1007533"/>
                <a:gd name="connsiteX10" fmla="*/ 2510367 w 4938184"/>
                <a:gd name="connsiteY10" fmla="*/ 683683 h 1007533"/>
                <a:gd name="connsiteX11" fmla="*/ 2364317 w 4938184"/>
                <a:gd name="connsiteY11" fmla="*/ 658283 h 1007533"/>
                <a:gd name="connsiteX12" fmla="*/ 2142067 w 4938184"/>
                <a:gd name="connsiteY12" fmla="*/ 512233 h 1007533"/>
                <a:gd name="connsiteX13" fmla="*/ 2123017 w 4938184"/>
                <a:gd name="connsiteY13" fmla="*/ 467783 h 1007533"/>
                <a:gd name="connsiteX14" fmla="*/ 2269067 w 4938184"/>
                <a:gd name="connsiteY14" fmla="*/ 550333 h 1007533"/>
                <a:gd name="connsiteX15" fmla="*/ 2427817 w 4938184"/>
                <a:gd name="connsiteY15" fmla="*/ 556683 h 1007533"/>
                <a:gd name="connsiteX16" fmla="*/ 2243667 w 4938184"/>
                <a:gd name="connsiteY16" fmla="*/ 480483 h 1007533"/>
                <a:gd name="connsiteX17" fmla="*/ 2021417 w 4938184"/>
                <a:gd name="connsiteY17" fmla="*/ 359833 h 1007533"/>
                <a:gd name="connsiteX18" fmla="*/ 2021417 w 4938184"/>
                <a:gd name="connsiteY18" fmla="*/ 391583 h 1007533"/>
                <a:gd name="connsiteX19" fmla="*/ 1913467 w 4938184"/>
                <a:gd name="connsiteY19" fmla="*/ 340783 h 1007533"/>
                <a:gd name="connsiteX20" fmla="*/ 1735667 w 4938184"/>
                <a:gd name="connsiteY20" fmla="*/ 289983 h 1007533"/>
                <a:gd name="connsiteX21" fmla="*/ 1615017 w 4938184"/>
                <a:gd name="connsiteY21" fmla="*/ 264583 h 1007533"/>
                <a:gd name="connsiteX22" fmla="*/ 1595967 w 4938184"/>
                <a:gd name="connsiteY22" fmla="*/ 245533 h 1007533"/>
                <a:gd name="connsiteX23" fmla="*/ 1513417 w 4938184"/>
                <a:gd name="connsiteY23" fmla="*/ 264583 h 1007533"/>
                <a:gd name="connsiteX24" fmla="*/ 1418167 w 4938184"/>
                <a:gd name="connsiteY24" fmla="*/ 264583 h 1007533"/>
                <a:gd name="connsiteX25" fmla="*/ 1253067 w 4938184"/>
                <a:gd name="connsiteY25" fmla="*/ 207433 h 1007533"/>
                <a:gd name="connsiteX26" fmla="*/ 1081617 w 4938184"/>
                <a:gd name="connsiteY26" fmla="*/ 118533 h 1007533"/>
                <a:gd name="connsiteX27" fmla="*/ 1024467 w 4938184"/>
                <a:gd name="connsiteY27" fmla="*/ 48683 h 1007533"/>
                <a:gd name="connsiteX28" fmla="*/ 872067 w 4938184"/>
                <a:gd name="connsiteY28" fmla="*/ 16933 h 1007533"/>
                <a:gd name="connsiteX29" fmla="*/ 522817 w 4938184"/>
                <a:gd name="connsiteY29" fmla="*/ 10583 h 1007533"/>
                <a:gd name="connsiteX30" fmla="*/ 205317 w 4938184"/>
                <a:gd name="connsiteY30" fmla="*/ 80433 h 1007533"/>
                <a:gd name="connsiteX31" fmla="*/ 27517 w 4938184"/>
                <a:gd name="connsiteY31" fmla="*/ 150283 h 1007533"/>
                <a:gd name="connsiteX32" fmla="*/ 40217 w 4938184"/>
                <a:gd name="connsiteY32" fmla="*/ 162983 h 1007533"/>
                <a:gd name="connsiteX33" fmla="*/ 230717 w 4938184"/>
                <a:gd name="connsiteY33" fmla="*/ 105833 h 1007533"/>
                <a:gd name="connsiteX34" fmla="*/ 618067 w 4938184"/>
                <a:gd name="connsiteY34" fmla="*/ 55033 h 1007533"/>
                <a:gd name="connsiteX35" fmla="*/ 878417 w 4938184"/>
                <a:gd name="connsiteY35" fmla="*/ 55033 h 1007533"/>
                <a:gd name="connsiteX36" fmla="*/ 1081617 w 4938184"/>
                <a:gd name="connsiteY36" fmla="*/ 175683 h 1007533"/>
                <a:gd name="connsiteX37" fmla="*/ 1278467 w 4938184"/>
                <a:gd name="connsiteY37" fmla="*/ 289983 h 1007533"/>
                <a:gd name="connsiteX38" fmla="*/ 1507067 w 4938184"/>
                <a:gd name="connsiteY38" fmla="*/ 328083 h 1007533"/>
                <a:gd name="connsiteX39" fmla="*/ 1697567 w 4938184"/>
                <a:gd name="connsiteY39" fmla="*/ 328083 h 1007533"/>
                <a:gd name="connsiteX40" fmla="*/ 1919817 w 4938184"/>
                <a:gd name="connsiteY40" fmla="*/ 410633 h 1007533"/>
                <a:gd name="connsiteX41" fmla="*/ 2199217 w 4938184"/>
                <a:gd name="connsiteY41" fmla="*/ 620183 h 1007533"/>
                <a:gd name="connsiteX42" fmla="*/ 2446867 w 4938184"/>
                <a:gd name="connsiteY42" fmla="*/ 747183 h 1007533"/>
                <a:gd name="connsiteX43" fmla="*/ 2738967 w 4938184"/>
                <a:gd name="connsiteY43" fmla="*/ 842433 h 1007533"/>
                <a:gd name="connsiteX44" fmla="*/ 3189817 w 4938184"/>
                <a:gd name="connsiteY44" fmla="*/ 988483 h 1007533"/>
                <a:gd name="connsiteX45" fmla="*/ 3450167 w 4938184"/>
                <a:gd name="connsiteY45" fmla="*/ 956733 h 1007533"/>
                <a:gd name="connsiteX46" fmla="*/ 3780367 w 4938184"/>
                <a:gd name="connsiteY46" fmla="*/ 880533 h 1007533"/>
                <a:gd name="connsiteX47" fmla="*/ 4085167 w 4938184"/>
                <a:gd name="connsiteY47" fmla="*/ 810683 h 1007533"/>
                <a:gd name="connsiteX48" fmla="*/ 4478867 w 4938184"/>
                <a:gd name="connsiteY48" fmla="*/ 690033 h 1007533"/>
                <a:gd name="connsiteX49" fmla="*/ 4751917 w 4938184"/>
                <a:gd name="connsiteY49" fmla="*/ 658283 h 1007533"/>
                <a:gd name="connsiteX50" fmla="*/ 4910667 w 4938184"/>
                <a:gd name="connsiteY50" fmla="*/ 651933 h 1007533"/>
                <a:gd name="connsiteX51" fmla="*/ 4910667 w 4938184"/>
                <a:gd name="connsiteY51" fmla="*/ 594783 h 100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38184" h="1007533">
                  <a:moveTo>
                    <a:pt x="4910667" y="594783"/>
                  </a:moveTo>
                  <a:cubicBezTo>
                    <a:pt x="4889500" y="585258"/>
                    <a:pt x="4849284" y="590550"/>
                    <a:pt x="4783667" y="594783"/>
                  </a:cubicBezTo>
                  <a:cubicBezTo>
                    <a:pt x="4718050" y="599016"/>
                    <a:pt x="4643967" y="590550"/>
                    <a:pt x="4516967" y="620183"/>
                  </a:cubicBezTo>
                  <a:cubicBezTo>
                    <a:pt x="4389967" y="649816"/>
                    <a:pt x="4189942" y="727075"/>
                    <a:pt x="4021667" y="772583"/>
                  </a:cubicBezTo>
                  <a:cubicBezTo>
                    <a:pt x="3853392" y="818091"/>
                    <a:pt x="3638550" y="868891"/>
                    <a:pt x="3507317" y="893233"/>
                  </a:cubicBezTo>
                  <a:cubicBezTo>
                    <a:pt x="3376084" y="917575"/>
                    <a:pt x="3322109" y="926041"/>
                    <a:pt x="3234267" y="918633"/>
                  </a:cubicBezTo>
                  <a:cubicBezTo>
                    <a:pt x="3146425" y="911225"/>
                    <a:pt x="3062817" y="880533"/>
                    <a:pt x="2980267" y="848783"/>
                  </a:cubicBezTo>
                  <a:cubicBezTo>
                    <a:pt x="2897717" y="817033"/>
                    <a:pt x="2795059" y="756708"/>
                    <a:pt x="2738967" y="728133"/>
                  </a:cubicBezTo>
                  <a:cubicBezTo>
                    <a:pt x="2682875" y="699558"/>
                    <a:pt x="2683934" y="686858"/>
                    <a:pt x="2643717" y="677333"/>
                  </a:cubicBezTo>
                  <a:cubicBezTo>
                    <a:pt x="2603500" y="667808"/>
                    <a:pt x="2519892" y="669925"/>
                    <a:pt x="2497667" y="670983"/>
                  </a:cubicBezTo>
                  <a:cubicBezTo>
                    <a:pt x="2475442" y="672041"/>
                    <a:pt x="2532592" y="685800"/>
                    <a:pt x="2510367" y="683683"/>
                  </a:cubicBezTo>
                  <a:cubicBezTo>
                    <a:pt x="2488142" y="681566"/>
                    <a:pt x="2425700" y="686858"/>
                    <a:pt x="2364317" y="658283"/>
                  </a:cubicBezTo>
                  <a:cubicBezTo>
                    <a:pt x="2302934" y="629708"/>
                    <a:pt x="2182284" y="543983"/>
                    <a:pt x="2142067" y="512233"/>
                  </a:cubicBezTo>
                  <a:cubicBezTo>
                    <a:pt x="2101850" y="480483"/>
                    <a:pt x="2101850" y="461433"/>
                    <a:pt x="2123017" y="467783"/>
                  </a:cubicBezTo>
                  <a:cubicBezTo>
                    <a:pt x="2144184" y="474133"/>
                    <a:pt x="2218267" y="535516"/>
                    <a:pt x="2269067" y="550333"/>
                  </a:cubicBezTo>
                  <a:cubicBezTo>
                    <a:pt x="2319867" y="565150"/>
                    <a:pt x="2432050" y="568325"/>
                    <a:pt x="2427817" y="556683"/>
                  </a:cubicBezTo>
                  <a:cubicBezTo>
                    <a:pt x="2423584" y="545041"/>
                    <a:pt x="2311400" y="513291"/>
                    <a:pt x="2243667" y="480483"/>
                  </a:cubicBezTo>
                  <a:cubicBezTo>
                    <a:pt x="2175934" y="447675"/>
                    <a:pt x="2058459" y="374650"/>
                    <a:pt x="2021417" y="359833"/>
                  </a:cubicBezTo>
                  <a:cubicBezTo>
                    <a:pt x="1984375" y="345016"/>
                    <a:pt x="2039409" y="394758"/>
                    <a:pt x="2021417" y="391583"/>
                  </a:cubicBezTo>
                  <a:cubicBezTo>
                    <a:pt x="2003425" y="388408"/>
                    <a:pt x="1961092" y="357716"/>
                    <a:pt x="1913467" y="340783"/>
                  </a:cubicBezTo>
                  <a:cubicBezTo>
                    <a:pt x="1865842" y="323850"/>
                    <a:pt x="1785409" y="302683"/>
                    <a:pt x="1735667" y="289983"/>
                  </a:cubicBezTo>
                  <a:cubicBezTo>
                    <a:pt x="1685925" y="277283"/>
                    <a:pt x="1638300" y="271991"/>
                    <a:pt x="1615017" y="264583"/>
                  </a:cubicBezTo>
                  <a:cubicBezTo>
                    <a:pt x="1591734" y="257175"/>
                    <a:pt x="1612900" y="245533"/>
                    <a:pt x="1595967" y="245533"/>
                  </a:cubicBezTo>
                  <a:cubicBezTo>
                    <a:pt x="1579034" y="245533"/>
                    <a:pt x="1543050" y="261408"/>
                    <a:pt x="1513417" y="264583"/>
                  </a:cubicBezTo>
                  <a:cubicBezTo>
                    <a:pt x="1483784" y="267758"/>
                    <a:pt x="1461559" y="274108"/>
                    <a:pt x="1418167" y="264583"/>
                  </a:cubicBezTo>
                  <a:cubicBezTo>
                    <a:pt x="1374775" y="255058"/>
                    <a:pt x="1309159" y="231775"/>
                    <a:pt x="1253067" y="207433"/>
                  </a:cubicBezTo>
                  <a:cubicBezTo>
                    <a:pt x="1196975" y="183091"/>
                    <a:pt x="1119717" y="144991"/>
                    <a:pt x="1081617" y="118533"/>
                  </a:cubicBezTo>
                  <a:cubicBezTo>
                    <a:pt x="1043517" y="92075"/>
                    <a:pt x="1059392" y="65616"/>
                    <a:pt x="1024467" y="48683"/>
                  </a:cubicBezTo>
                  <a:cubicBezTo>
                    <a:pt x="989542" y="31750"/>
                    <a:pt x="955675" y="23283"/>
                    <a:pt x="872067" y="16933"/>
                  </a:cubicBezTo>
                  <a:cubicBezTo>
                    <a:pt x="788459" y="10583"/>
                    <a:pt x="633942" y="0"/>
                    <a:pt x="522817" y="10583"/>
                  </a:cubicBezTo>
                  <a:cubicBezTo>
                    <a:pt x="411692" y="21166"/>
                    <a:pt x="287867" y="57150"/>
                    <a:pt x="205317" y="80433"/>
                  </a:cubicBezTo>
                  <a:cubicBezTo>
                    <a:pt x="122767" y="103716"/>
                    <a:pt x="55034" y="136525"/>
                    <a:pt x="27517" y="150283"/>
                  </a:cubicBezTo>
                  <a:cubicBezTo>
                    <a:pt x="0" y="164041"/>
                    <a:pt x="6350" y="170391"/>
                    <a:pt x="40217" y="162983"/>
                  </a:cubicBezTo>
                  <a:cubicBezTo>
                    <a:pt x="74084" y="155575"/>
                    <a:pt x="134409" y="123825"/>
                    <a:pt x="230717" y="105833"/>
                  </a:cubicBezTo>
                  <a:cubicBezTo>
                    <a:pt x="327025" y="87841"/>
                    <a:pt x="510117" y="63500"/>
                    <a:pt x="618067" y="55033"/>
                  </a:cubicBezTo>
                  <a:cubicBezTo>
                    <a:pt x="726017" y="46566"/>
                    <a:pt x="801159" y="34925"/>
                    <a:pt x="878417" y="55033"/>
                  </a:cubicBezTo>
                  <a:cubicBezTo>
                    <a:pt x="955675" y="75141"/>
                    <a:pt x="1081617" y="175683"/>
                    <a:pt x="1081617" y="175683"/>
                  </a:cubicBezTo>
                  <a:cubicBezTo>
                    <a:pt x="1148292" y="214841"/>
                    <a:pt x="1207559" y="264583"/>
                    <a:pt x="1278467" y="289983"/>
                  </a:cubicBezTo>
                  <a:cubicBezTo>
                    <a:pt x="1349375" y="315383"/>
                    <a:pt x="1437217" y="321733"/>
                    <a:pt x="1507067" y="328083"/>
                  </a:cubicBezTo>
                  <a:cubicBezTo>
                    <a:pt x="1576917" y="334433"/>
                    <a:pt x="1628775" y="314325"/>
                    <a:pt x="1697567" y="328083"/>
                  </a:cubicBezTo>
                  <a:cubicBezTo>
                    <a:pt x="1766359" y="341841"/>
                    <a:pt x="1836209" y="361950"/>
                    <a:pt x="1919817" y="410633"/>
                  </a:cubicBezTo>
                  <a:cubicBezTo>
                    <a:pt x="2003425" y="459316"/>
                    <a:pt x="2111375" y="564091"/>
                    <a:pt x="2199217" y="620183"/>
                  </a:cubicBezTo>
                  <a:cubicBezTo>
                    <a:pt x="2287059" y="676275"/>
                    <a:pt x="2356909" y="710141"/>
                    <a:pt x="2446867" y="747183"/>
                  </a:cubicBezTo>
                  <a:cubicBezTo>
                    <a:pt x="2536825" y="784225"/>
                    <a:pt x="2738967" y="842433"/>
                    <a:pt x="2738967" y="842433"/>
                  </a:cubicBezTo>
                  <a:cubicBezTo>
                    <a:pt x="2862792" y="882650"/>
                    <a:pt x="3071284" y="969433"/>
                    <a:pt x="3189817" y="988483"/>
                  </a:cubicBezTo>
                  <a:cubicBezTo>
                    <a:pt x="3308350" y="1007533"/>
                    <a:pt x="3351742" y="974725"/>
                    <a:pt x="3450167" y="956733"/>
                  </a:cubicBezTo>
                  <a:cubicBezTo>
                    <a:pt x="3548592" y="938741"/>
                    <a:pt x="3780367" y="880533"/>
                    <a:pt x="3780367" y="880533"/>
                  </a:cubicBezTo>
                  <a:cubicBezTo>
                    <a:pt x="3886200" y="856191"/>
                    <a:pt x="3968750" y="842433"/>
                    <a:pt x="4085167" y="810683"/>
                  </a:cubicBezTo>
                  <a:cubicBezTo>
                    <a:pt x="4201584" y="778933"/>
                    <a:pt x="4367742" y="715433"/>
                    <a:pt x="4478867" y="690033"/>
                  </a:cubicBezTo>
                  <a:cubicBezTo>
                    <a:pt x="4589992" y="664633"/>
                    <a:pt x="4679950" y="664633"/>
                    <a:pt x="4751917" y="658283"/>
                  </a:cubicBezTo>
                  <a:cubicBezTo>
                    <a:pt x="4823884" y="651933"/>
                    <a:pt x="4883150" y="661458"/>
                    <a:pt x="4910667" y="651933"/>
                  </a:cubicBezTo>
                  <a:cubicBezTo>
                    <a:pt x="4938184" y="642408"/>
                    <a:pt x="4931834" y="604308"/>
                    <a:pt x="4910667" y="594783"/>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2438400" y="1231900"/>
            <a:ext cx="5232400" cy="1471831"/>
            <a:chOff x="2438400" y="1231900"/>
            <a:chExt cx="5232400" cy="1471831"/>
          </a:xfrm>
        </p:grpSpPr>
        <p:sp>
          <p:nvSpPr>
            <p:cNvPr id="7" name="TextBox 6"/>
            <p:cNvSpPr txBox="1"/>
            <p:nvPr/>
          </p:nvSpPr>
          <p:spPr>
            <a:xfrm>
              <a:off x="2438400" y="2057400"/>
              <a:ext cx="1981200" cy="646331"/>
            </a:xfrm>
            <a:prstGeom prst="rect">
              <a:avLst/>
            </a:prstGeom>
            <a:noFill/>
          </p:spPr>
          <p:txBody>
            <a:bodyPr wrap="square" rtlCol="0">
              <a:spAutoFit/>
            </a:bodyPr>
            <a:lstStyle/>
            <a:p>
              <a:r>
                <a:rPr lang="en-US" dirty="0" smtClean="0">
                  <a:solidFill>
                    <a:srgbClr val="403152"/>
                  </a:solidFill>
                </a:rPr>
                <a:t>Flexor </a:t>
              </a:r>
              <a:r>
                <a:rPr lang="en-US" dirty="0" err="1" smtClean="0">
                  <a:solidFill>
                    <a:srgbClr val="403152"/>
                  </a:solidFill>
                </a:rPr>
                <a:t>digitorum</a:t>
              </a:r>
              <a:r>
                <a:rPr lang="en-US" dirty="0" smtClean="0">
                  <a:solidFill>
                    <a:srgbClr val="403152"/>
                  </a:solidFill>
                </a:rPr>
                <a:t> </a:t>
              </a:r>
              <a:r>
                <a:rPr lang="en-US" dirty="0" err="1" smtClean="0">
                  <a:solidFill>
                    <a:srgbClr val="403152"/>
                  </a:solidFill>
                </a:rPr>
                <a:t>profundus</a:t>
              </a:r>
              <a:endParaRPr lang="en-US" dirty="0">
                <a:solidFill>
                  <a:srgbClr val="403152"/>
                </a:solidFill>
              </a:endParaRPr>
            </a:p>
          </p:txBody>
        </p:sp>
        <p:cxnSp>
          <p:nvCxnSpPr>
            <p:cNvPr id="9" name="Straight Arrow Connector 8"/>
            <p:cNvCxnSpPr/>
            <p:nvPr/>
          </p:nvCxnSpPr>
          <p:spPr>
            <a:xfrm rot="5400000" flipH="1" flipV="1">
              <a:off x="3048000" y="1524000"/>
              <a:ext cx="609600" cy="457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661708" y="1231900"/>
              <a:ext cx="5009092" cy="552450"/>
              <a:chOff x="2661708" y="1231900"/>
              <a:chExt cx="5009092" cy="552450"/>
            </a:xfrm>
            <a:solidFill>
              <a:schemeClr val="accent6">
                <a:lumMod val="75000"/>
                <a:alpha val="30000"/>
              </a:schemeClr>
            </a:solidFill>
          </p:grpSpPr>
          <p:sp>
            <p:nvSpPr>
              <p:cNvPr id="14" name="Freeform 13"/>
              <p:cNvSpPr/>
              <p:nvPr/>
            </p:nvSpPr>
            <p:spPr>
              <a:xfrm>
                <a:off x="4903258" y="1508125"/>
                <a:ext cx="2767542" cy="276225"/>
              </a:xfrm>
              <a:custGeom>
                <a:avLst/>
                <a:gdLst>
                  <a:gd name="connsiteX0" fmla="*/ 2729442 w 2767542"/>
                  <a:gd name="connsiteY0" fmla="*/ 15875 h 276225"/>
                  <a:gd name="connsiteX1" fmla="*/ 2513542 w 2767542"/>
                  <a:gd name="connsiteY1" fmla="*/ 9525 h 276225"/>
                  <a:gd name="connsiteX2" fmla="*/ 2170642 w 2767542"/>
                  <a:gd name="connsiteY2" fmla="*/ 73025 h 276225"/>
                  <a:gd name="connsiteX3" fmla="*/ 1891242 w 2767542"/>
                  <a:gd name="connsiteY3" fmla="*/ 174625 h 276225"/>
                  <a:gd name="connsiteX4" fmla="*/ 1554692 w 2767542"/>
                  <a:gd name="connsiteY4" fmla="*/ 206375 h 276225"/>
                  <a:gd name="connsiteX5" fmla="*/ 1205442 w 2767542"/>
                  <a:gd name="connsiteY5" fmla="*/ 161925 h 276225"/>
                  <a:gd name="connsiteX6" fmla="*/ 837142 w 2767542"/>
                  <a:gd name="connsiteY6" fmla="*/ 104775 h 276225"/>
                  <a:gd name="connsiteX7" fmla="*/ 316442 w 2767542"/>
                  <a:gd name="connsiteY7" fmla="*/ 79375 h 276225"/>
                  <a:gd name="connsiteX8" fmla="*/ 37042 w 2767542"/>
                  <a:gd name="connsiteY8" fmla="*/ 53975 h 276225"/>
                  <a:gd name="connsiteX9" fmla="*/ 94192 w 2767542"/>
                  <a:gd name="connsiteY9" fmla="*/ 85725 h 276225"/>
                  <a:gd name="connsiteX10" fmla="*/ 144992 w 2767542"/>
                  <a:gd name="connsiteY10" fmla="*/ 130175 h 276225"/>
                  <a:gd name="connsiteX11" fmla="*/ 297392 w 2767542"/>
                  <a:gd name="connsiteY11" fmla="*/ 142875 h 276225"/>
                  <a:gd name="connsiteX12" fmla="*/ 760942 w 2767542"/>
                  <a:gd name="connsiteY12" fmla="*/ 180975 h 276225"/>
                  <a:gd name="connsiteX13" fmla="*/ 1256242 w 2767542"/>
                  <a:gd name="connsiteY13" fmla="*/ 238125 h 276225"/>
                  <a:gd name="connsiteX14" fmla="*/ 1592792 w 2767542"/>
                  <a:gd name="connsiteY14" fmla="*/ 276225 h 276225"/>
                  <a:gd name="connsiteX15" fmla="*/ 1891242 w 2767542"/>
                  <a:gd name="connsiteY15" fmla="*/ 238125 h 276225"/>
                  <a:gd name="connsiteX16" fmla="*/ 2291292 w 2767542"/>
                  <a:gd name="connsiteY16" fmla="*/ 117475 h 276225"/>
                  <a:gd name="connsiteX17" fmla="*/ 2615142 w 2767542"/>
                  <a:gd name="connsiteY17" fmla="*/ 79375 h 276225"/>
                  <a:gd name="connsiteX18" fmla="*/ 2742142 w 2767542"/>
                  <a:gd name="connsiteY18" fmla="*/ 66675 h 276225"/>
                  <a:gd name="connsiteX19" fmla="*/ 2729442 w 2767542"/>
                  <a:gd name="connsiteY19" fmla="*/ 15875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67542" h="276225">
                    <a:moveTo>
                      <a:pt x="2729442" y="15875"/>
                    </a:moveTo>
                    <a:cubicBezTo>
                      <a:pt x="2691342" y="6350"/>
                      <a:pt x="2606675" y="0"/>
                      <a:pt x="2513542" y="9525"/>
                    </a:cubicBezTo>
                    <a:cubicBezTo>
                      <a:pt x="2420409" y="19050"/>
                      <a:pt x="2274359" y="45508"/>
                      <a:pt x="2170642" y="73025"/>
                    </a:cubicBezTo>
                    <a:cubicBezTo>
                      <a:pt x="2066925" y="100542"/>
                      <a:pt x="1993900" y="152400"/>
                      <a:pt x="1891242" y="174625"/>
                    </a:cubicBezTo>
                    <a:cubicBezTo>
                      <a:pt x="1788584" y="196850"/>
                      <a:pt x="1668992" y="208492"/>
                      <a:pt x="1554692" y="206375"/>
                    </a:cubicBezTo>
                    <a:cubicBezTo>
                      <a:pt x="1440392" y="204258"/>
                      <a:pt x="1325034" y="178858"/>
                      <a:pt x="1205442" y="161925"/>
                    </a:cubicBezTo>
                    <a:cubicBezTo>
                      <a:pt x="1085850" y="144992"/>
                      <a:pt x="985309" y="118533"/>
                      <a:pt x="837142" y="104775"/>
                    </a:cubicBezTo>
                    <a:cubicBezTo>
                      <a:pt x="688975" y="91017"/>
                      <a:pt x="449792" y="87842"/>
                      <a:pt x="316442" y="79375"/>
                    </a:cubicBezTo>
                    <a:cubicBezTo>
                      <a:pt x="183092" y="70908"/>
                      <a:pt x="74084" y="52917"/>
                      <a:pt x="37042" y="53975"/>
                    </a:cubicBezTo>
                    <a:cubicBezTo>
                      <a:pt x="0" y="55033"/>
                      <a:pt x="76200" y="73025"/>
                      <a:pt x="94192" y="85725"/>
                    </a:cubicBezTo>
                    <a:cubicBezTo>
                      <a:pt x="112184" y="98425"/>
                      <a:pt x="111125" y="120650"/>
                      <a:pt x="144992" y="130175"/>
                    </a:cubicBezTo>
                    <a:cubicBezTo>
                      <a:pt x="178859" y="139700"/>
                      <a:pt x="297392" y="142875"/>
                      <a:pt x="297392" y="142875"/>
                    </a:cubicBezTo>
                    <a:lnTo>
                      <a:pt x="760942" y="180975"/>
                    </a:lnTo>
                    <a:cubicBezTo>
                      <a:pt x="920750" y="196850"/>
                      <a:pt x="1256242" y="238125"/>
                      <a:pt x="1256242" y="238125"/>
                    </a:cubicBezTo>
                    <a:cubicBezTo>
                      <a:pt x="1394884" y="254000"/>
                      <a:pt x="1486959" y="276225"/>
                      <a:pt x="1592792" y="276225"/>
                    </a:cubicBezTo>
                    <a:cubicBezTo>
                      <a:pt x="1698625" y="276225"/>
                      <a:pt x="1774825" y="264583"/>
                      <a:pt x="1891242" y="238125"/>
                    </a:cubicBezTo>
                    <a:cubicBezTo>
                      <a:pt x="2007659" y="211667"/>
                      <a:pt x="2170642" y="143933"/>
                      <a:pt x="2291292" y="117475"/>
                    </a:cubicBezTo>
                    <a:cubicBezTo>
                      <a:pt x="2411942" y="91017"/>
                      <a:pt x="2540000" y="87842"/>
                      <a:pt x="2615142" y="79375"/>
                    </a:cubicBezTo>
                    <a:cubicBezTo>
                      <a:pt x="2690284" y="70908"/>
                      <a:pt x="2729442" y="77258"/>
                      <a:pt x="2742142" y="66675"/>
                    </a:cubicBezTo>
                    <a:cubicBezTo>
                      <a:pt x="2754842" y="56092"/>
                      <a:pt x="2767542" y="25400"/>
                      <a:pt x="2729442" y="15875"/>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Freeform 14"/>
              <p:cNvSpPr/>
              <p:nvPr/>
            </p:nvSpPr>
            <p:spPr>
              <a:xfrm>
                <a:off x="2661708" y="1231900"/>
                <a:ext cx="2264834" cy="449792"/>
              </a:xfrm>
              <a:custGeom>
                <a:avLst/>
                <a:gdLst>
                  <a:gd name="connsiteX0" fmla="*/ 2145242 w 2264834"/>
                  <a:gd name="connsiteY0" fmla="*/ 336550 h 449792"/>
                  <a:gd name="connsiteX1" fmla="*/ 2259542 w 2264834"/>
                  <a:gd name="connsiteY1" fmla="*/ 412750 h 449792"/>
                  <a:gd name="connsiteX2" fmla="*/ 2176992 w 2264834"/>
                  <a:gd name="connsiteY2" fmla="*/ 419100 h 449792"/>
                  <a:gd name="connsiteX3" fmla="*/ 1707092 w 2264834"/>
                  <a:gd name="connsiteY3" fmla="*/ 438150 h 449792"/>
                  <a:gd name="connsiteX4" fmla="*/ 1427692 w 2264834"/>
                  <a:gd name="connsiteY4" fmla="*/ 444500 h 449792"/>
                  <a:gd name="connsiteX5" fmla="*/ 1313392 w 2264834"/>
                  <a:gd name="connsiteY5" fmla="*/ 406400 h 449792"/>
                  <a:gd name="connsiteX6" fmla="*/ 1078442 w 2264834"/>
                  <a:gd name="connsiteY6" fmla="*/ 317500 h 449792"/>
                  <a:gd name="connsiteX7" fmla="*/ 779992 w 2264834"/>
                  <a:gd name="connsiteY7" fmla="*/ 203200 h 449792"/>
                  <a:gd name="connsiteX8" fmla="*/ 494242 w 2264834"/>
                  <a:gd name="connsiteY8" fmla="*/ 101600 h 449792"/>
                  <a:gd name="connsiteX9" fmla="*/ 259292 w 2264834"/>
                  <a:gd name="connsiteY9" fmla="*/ 63500 h 449792"/>
                  <a:gd name="connsiteX10" fmla="*/ 106892 w 2264834"/>
                  <a:gd name="connsiteY10" fmla="*/ 114300 h 449792"/>
                  <a:gd name="connsiteX11" fmla="*/ 17992 w 2264834"/>
                  <a:gd name="connsiteY11" fmla="*/ 69850 h 449792"/>
                  <a:gd name="connsiteX12" fmla="*/ 214842 w 2264834"/>
                  <a:gd name="connsiteY12" fmla="*/ 31750 h 449792"/>
                  <a:gd name="connsiteX13" fmla="*/ 443442 w 2264834"/>
                  <a:gd name="connsiteY13" fmla="*/ 19050 h 449792"/>
                  <a:gd name="connsiteX14" fmla="*/ 799042 w 2264834"/>
                  <a:gd name="connsiteY14" fmla="*/ 146050 h 449792"/>
                  <a:gd name="connsiteX15" fmla="*/ 1192742 w 2264834"/>
                  <a:gd name="connsiteY15" fmla="*/ 292100 h 449792"/>
                  <a:gd name="connsiteX16" fmla="*/ 1440392 w 2264834"/>
                  <a:gd name="connsiteY16" fmla="*/ 368300 h 449792"/>
                  <a:gd name="connsiteX17" fmla="*/ 1637242 w 2264834"/>
                  <a:gd name="connsiteY17" fmla="*/ 361950 h 449792"/>
                  <a:gd name="connsiteX18" fmla="*/ 1910292 w 2264834"/>
                  <a:gd name="connsiteY18" fmla="*/ 361950 h 449792"/>
                  <a:gd name="connsiteX19" fmla="*/ 2145242 w 2264834"/>
                  <a:gd name="connsiteY19" fmla="*/ 336550 h 44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64834" h="449792">
                    <a:moveTo>
                      <a:pt x="2145242" y="336550"/>
                    </a:moveTo>
                    <a:cubicBezTo>
                      <a:pt x="2203450" y="345017"/>
                      <a:pt x="2254250" y="398992"/>
                      <a:pt x="2259542" y="412750"/>
                    </a:cubicBezTo>
                    <a:cubicBezTo>
                      <a:pt x="2264834" y="426508"/>
                      <a:pt x="2176992" y="419100"/>
                      <a:pt x="2176992" y="419100"/>
                    </a:cubicBezTo>
                    <a:lnTo>
                      <a:pt x="1707092" y="438150"/>
                    </a:lnTo>
                    <a:cubicBezTo>
                      <a:pt x="1582209" y="442383"/>
                      <a:pt x="1493309" y="449792"/>
                      <a:pt x="1427692" y="444500"/>
                    </a:cubicBezTo>
                    <a:cubicBezTo>
                      <a:pt x="1362075" y="439208"/>
                      <a:pt x="1371600" y="427567"/>
                      <a:pt x="1313392" y="406400"/>
                    </a:cubicBezTo>
                    <a:cubicBezTo>
                      <a:pt x="1255184" y="385233"/>
                      <a:pt x="1078442" y="317500"/>
                      <a:pt x="1078442" y="317500"/>
                    </a:cubicBezTo>
                    <a:lnTo>
                      <a:pt x="779992" y="203200"/>
                    </a:lnTo>
                    <a:cubicBezTo>
                      <a:pt x="682625" y="167217"/>
                      <a:pt x="581025" y="124883"/>
                      <a:pt x="494242" y="101600"/>
                    </a:cubicBezTo>
                    <a:cubicBezTo>
                      <a:pt x="407459" y="78317"/>
                      <a:pt x="323850" y="61383"/>
                      <a:pt x="259292" y="63500"/>
                    </a:cubicBezTo>
                    <a:cubicBezTo>
                      <a:pt x="194734" y="65617"/>
                      <a:pt x="147109" y="113242"/>
                      <a:pt x="106892" y="114300"/>
                    </a:cubicBezTo>
                    <a:cubicBezTo>
                      <a:pt x="66675" y="115358"/>
                      <a:pt x="0" y="83608"/>
                      <a:pt x="17992" y="69850"/>
                    </a:cubicBezTo>
                    <a:cubicBezTo>
                      <a:pt x="35984" y="56092"/>
                      <a:pt x="143934" y="40217"/>
                      <a:pt x="214842" y="31750"/>
                    </a:cubicBezTo>
                    <a:cubicBezTo>
                      <a:pt x="285750" y="23283"/>
                      <a:pt x="346075" y="0"/>
                      <a:pt x="443442" y="19050"/>
                    </a:cubicBezTo>
                    <a:cubicBezTo>
                      <a:pt x="540809" y="38100"/>
                      <a:pt x="799042" y="146050"/>
                      <a:pt x="799042" y="146050"/>
                    </a:cubicBezTo>
                    <a:lnTo>
                      <a:pt x="1192742" y="292100"/>
                    </a:lnTo>
                    <a:cubicBezTo>
                      <a:pt x="1299634" y="329142"/>
                      <a:pt x="1366309" y="356658"/>
                      <a:pt x="1440392" y="368300"/>
                    </a:cubicBezTo>
                    <a:cubicBezTo>
                      <a:pt x="1514475" y="379942"/>
                      <a:pt x="1558925" y="363008"/>
                      <a:pt x="1637242" y="361950"/>
                    </a:cubicBezTo>
                    <a:cubicBezTo>
                      <a:pt x="1715559" y="360892"/>
                      <a:pt x="1824567" y="365125"/>
                      <a:pt x="1910292" y="361950"/>
                    </a:cubicBezTo>
                    <a:cubicBezTo>
                      <a:pt x="1996017" y="358775"/>
                      <a:pt x="2087034" y="328083"/>
                      <a:pt x="2145242" y="33655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2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381000"/>
            <a:ext cx="3733800" cy="1143000"/>
          </a:xfrm>
        </p:spPr>
        <p:txBody>
          <a:bodyPr>
            <a:normAutofit fontScale="90000"/>
          </a:bodyPr>
          <a:lstStyle/>
          <a:p>
            <a:r>
              <a:rPr lang="en-US" sz="2400" b="1" dirty="0" smtClean="0"/>
              <a:t>Ligaments of the Wrist / Hand</a:t>
            </a:r>
            <a:br>
              <a:rPr lang="en-US" sz="2400" b="1" dirty="0" smtClean="0"/>
            </a:br>
            <a:r>
              <a:rPr lang="en-US" sz="2400" b="1" dirty="0" smtClean="0"/>
              <a:t>(Carpal Tunnel)</a:t>
            </a:r>
            <a:endParaRPr lang="en-US" sz="2400" b="1" dirty="0"/>
          </a:p>
        </p:txBody>
      </p:sp>
      <p:sp>
        <p:nvSpPr>
          <p:cNvPr id="3" name="Content Placeholder 2"/>
          <p:cNvSpPr>
            <a:spLocks noGrp="1"/>
          </p:cNvSpPr>
          <p:nvPr>
            <p:ph sz="half" idx="1"/>
          </p:nvPr>
        </p:nvSpPr>
        <p:spPr>
          <a:xfrm>
            <a:off x="0" y="228600"/>
            <a:ext cx="5715000" cy="6400800"/>
          </a:xfrm>
        </p:spPr>
        <p:txBody>
          <a:bodyPr>
            <a:noAutofit/>
          </a:bodyPr>
          <a:lstStyle/>
          <a:p>
            <a:pPr marL="0" indent="0">
              <a:buNone/>
            </a:pPr>
            <a:r>
              <a:rPr lang="en-US" sz="1800" dirty="0" smtClean="0"/>
              <a:t>As mentioned on the previous slide, ligaments are tough, non-elastic yet flexible tissue. Bones are connected via ligaments,  which provide stability to joints.</a:t>
            </a:r>
          </a:p>
          <a:p>
            <a:pPr marL="0" indent="0">
              <a:buNone/>
            </a:pPr>
            <a:endParaRPr lang="en-US" sz="1800" dirty="0" smtClean="0"/>
          </a:p>
          <a:p>
            <a:pPr marL="0" indent="0">
              <a:buNone/>
            </a:pPr>
            <a:r>
              <a:rPr lang="en-US" sz="1800" dirty="0" smtClean="0"/>
              <a:t>One unique ligament structure of the wrist / hand is  (pictured on the right) </a:t>
            </a:r>
            <a:r>
              <a:rPr lang="en-US" sz="1800" b="1" dirty="0" smtClean="0">
                <a:solidFill>
                  <a:srgbClr val="000000"/>
                </a:solidFill>
              </a:rPr>
              <a:t>the carpal tunnel</a:t>
            </a:r>
            <a:r>
              <a:rPr lang="en-US" sz="1800" dirty="0" smtClean="0"/>
              <a:t>. The tunnel is made up on three sides by bones of the wrist. Also the </a:t>
            </a:r>
            <a:r>
              <a:rPr lang="en-US" sz="1800" dirty="0" err="1" smtClean="0"/>
              <a:t>palmar</a:t>
            </a:r>
            <a:r>
              <a:rPr lang="en-US" sz="1800" dirty="0" smtClean="0"/>
              <a:t> (anterior) side of the tunnel is enclosed by a thick transverse carpal ligament.</a:t>
            </a:r>
          </a:p>
          <a:p>
            <a:pPr marL="0" indent="0">
              <a:buNone/>
            </a:pPr>
            <a:endParaRPr lang="en-US" sz="1800" dirty="0" smtClean="0"/>
          </a:p>
          <a:p>
            <a:pPr marL="0" indent="0">
              <a:buNone/>
            </a:pPr>
            <a:r>
              <a:rPr lang="en-US" sz="1800" dirty="0" smtClean="0"/>
              <a:t>Many structures and vessels pass through the carpal tunnel. Ligaments, tendons and most notably: the median nerve.</a:t>
            </a:r>
          </a:p>
          <a:p>
            <a:pPr marL="0" indent="0">
              <a:buNone/>
            </a:pPr>
            <a:endParaRPr lang="en-US" sz="1800" dirty="0" smtClean="0"/>
          </a:p>
          <a:p>
            <a:pPr marL="0" indent="0">
              <a:buNone/>
            </a:pPr>
            <a:r>
              <a:rPr lang="en-US" sz="1800" dirty="0" smtClean="0"/>
              <a:t>If the carpal tunnel becomes </a:t>
            </a:r>
            <a:r>
              <a:rPr lang="en-US" sz="1800" dirty="0" err="1" smtClean="0"/>
              <a:t>inflammed</a:t>
            </a:r>
            <a:r>
              <a:rPr lang="en-US" sz="1800" dirty="0" smtClean="0"/>
              <a:t> or damaged the pressure and tight space can compress the median nerve and cause pain. This is commonly called carpal tunnel </a:t>
            </a:r>
            <a:r>
              <a:rPr lang="en-US" sz="1800" dirty="0" err="1" smtClean="0"/>
              <a:t>syndrom</a:t>
            </a:r>
            <a:r>
              <a:rPr lang="en-US" sz="1800" dirty="0" smtClean="0"/>
              <a:t>.  Often a preventative measure is thought to be avoiding repetitive hand/wrist movements, and sleeping with the wrist in a neutral position while sleeping.</a:t>
            </a:r>
          </a:p>
          <a:p>
            <a:pPr marL="0" indent="0">
              <a:buNone/>
            </a:pPr>
            <a:endParaRPr lang="en-US" sz="1800" dirty="0" smtClean="0"/>
          </a:p>
          <a:p>
            <a:pPr marL="0" indent="0">
              <a:buNone/>
            </a:pPr>
            <a:endParaRPr lang="en-US" sz="1800" dirty="0"/>
          </a:p>
        </p:txBody>
      </p:sp>
      <p:pic>
        <p:nvPicPr>
          <p:cNvPr id="5" name="Content Placeholder 4" descr="carpal_tunnel_entrance.jpg"/>
          <p:cNvPicPr>
            <a:picLocks noGrp="1" noChangeAspect="1"/>
          </p:cNvPicPr>
          <p:nvPr>
            <p:ph sz="half" idx="2"/>
          </p:nvPr>
        </p:nvPicPr>
        <p:blipFill>
          <a:blip r:embed="rId2"/>
          <a:srcRect l="3774" r="18868" b="13581"/>
          <a:stretch>
            <a:fillRect/>
          </a:stretch>
        </p:blipFill>
        <p:spPr>
          <a:xfrm>
            <a:off x="5638800" y="1828800"/>
            <a:ext cx="3505200" cy="3915743"/>
          </a:xfrm>
        </p:spPr>
      </p:pic>
      <p:sp>
        <p:nvSpPr>
          <p:cNvPr id="6" name="TextBox 5"/>
          <p:cNvSpPr txBox="1"/>
          <p:nvPr/>
        </p:nvSpPr>
        <p:spPr>
          <a:xfrm>
            <a:off x="6477000" y="6172200"/>
            <a:ext cx="2590800" cy="369332"/>
          </a:xfrm>
          <a:prstGeom prst="rect">
            <a:avLst/>
          </a:prstGeom>
          <a:noFill/>
        </p:spPr>
        <p:txBody>
          <a:bodyPr wrap="square" rtlCol="0">
            <a:spAutoFit/>
          </a:bodyPr>
          <a:lstStyle/>
          <a:p>
            <a:r>
              <a:rPr lang="en-US" dirty="0" smtClean="0"/>
              <a:t>The carpal tunnel</a:t>
            </a:r>
            <a:endParaRPr lang="en-US" dirty="0"/>
          </a:p>
        </p:txBody>
      </p:sp>
      <p:cxnSp>
        <p:nvCxnSpPr>
          <p:cNvPr id="8" name="Straight Connector 7"/>
          <p:cNvCxnSpPr/>
          <p:nvPr/>
        </p:nvCxnSpPr>
        <p:spPr>
          <a:xfrm rot="5400000" flipH="1" flipV="1">
            <a:off x="6629400" y="5410200"/>
            <a:ext cx="1524000" cy="1588"/>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carpal_tunnel_entrance.jpg"/>
          <p:cNvPicPr>
            <a:picLocks noGrp="1" noChangeAspect="1"/>
          </p:cNvPicPr>
          <p:nvPr>
            <p:ph sz="half" idx="1"/>
          </p:nvPr>
        </p:nvPicPr>
        <p:blipFill>
          <a:blip r:embed="rId2"/>
          <a:srcRect t="1126" r="15543" b="13290"/>
          <a:stretch>
            <a:fillRect/>
          </a:stretch>
        </p:blipFill>
        <p:spPr>
          <a:xfrm>
            <a:off x="3429000" y="914400"/>
            <a:ext cx="5715000" cy="5791200"/>
          </a:xfrm>
        </p:spPr>
      </p:pic>
      <p:sp>
        <p:nvSpPr>
          <p:cNvPr id="2" name="Title 1"/>
          <p:cNvSpPr>
            <a:spLocks noGrp="1"/>
          </p:cNvSpPr>
          <p:nvPr>
            <p:ph type="title"/>
          </p:nvPr>
        </p:nvSpPr>
        <p:spPr>
          <a:xfrm>
            <a:off x="3886200" y="0"/>
            <a:ext cx="4267200" cy="715962"/>
          </a:xfrm>
        </p:spPr>
        <p:txBody>
          <a:bodyPr/>
          <a:lstStyle/>
          <a:p>
            <a:r>
              <a:rPr lang="en-US" sz="2400" b="1" dirty="0" smtClean="0"/>
              <a:t>The Carpal Tunnel (cont.)</a:t>
            </a:r>
            <a:endParaRPr lang="en-US" sz="2400" b="1" dirty="0"/>
          </a:p>
        </p:txBody>
      </p:sp>
      <p:sp>
        <p:nvSpPr>
          <p:cNvPr id="4" name="Content Placeholder 3"/>
          <p:cNvSpPr>
            <a:spLocks noGrp="1"/>
          </p:cNvSpPr>
          <p:nvPr>
            <p:ph sz="half" idx="2"/>
          </p:nvPr>
        </p:nvSpPr>
        <p:spPr>
          <a:xfrm>
            <a:off x="228600" y="990600"/>
            <a:ext cx="3200400" cy="5791200"/>
          </a:xfrm>
        </p:spPr>
        <p:txBody>
          <a:bodyPr>
            <a:normAutofit lnSpcReduction="10000"/>
          </a:bodyPr>
          <a:lstStyle/>
          <a:p>
            <a:pPr marL="0" indent="0">
              <a:buNone/>
            </a:pPr>
            <a:r>
              <a:rPr lang="en-US" sz="1800" dirty="0" smtClean="0"/>
              <a:t>Here we can see the boundaries of the carpal tunnel. The </a:t>
            </a:r>
            <a:r>
              <a:rPr lang="en-US" sz="1800" dirty="0" err="1" smtClean="0"/>
              <a:t>ulnar</a:t>
            </a:r>
            <a:r>
              <a:rPr lang="en-US" sz="1800" dirty="0" smtClean="0"/>
              <a:t> side of the carpal tunnel is connected via the </a:t>
            </a:r>
            <a:r>
              <a:rPr lang="en-US" sz="1800" b="1" dirty="0" smtClean="0">
                <a:solidFill>
                  <a:schemeClr val="accent6">
                    <a:lumMod val="75000"/>
                  </a:schemeClr>
                </a:solidFill>
              </a:rPr>
              <a:t>Hook of </a:t>
            </a:r>
            <a:r>
              <a:rPr lang="en-US" sz="1800" b="1" dirty="0" err="1" smtClean="0">
                <a:solidFill>
                  <a:schemeClr val="accent6">
                    <a:lumMod val="75000"/>
                  </a:schemeClr>
                </a:solidFill>
              </a:rPr>
              <a:t>hamate</a:t>
            </a:r>
            <a:r>
              <a:rPr lang="en-US" sz="1800" b="1" dirty="0" smtClean="0">
                <a:solidFill>
                  <a:schemeClr val="accent6">
                    <a:lumMod val="75000"/>
                  </a:schemeClr>
                </a:solidFill>
              </a:rPr>
              <a:t> </a:t>
            </a:r>
            <a:r>
              <a:rPr lang="en-US" sz="1800" dirty="0" smtClean="0"/>
              <a:t>and the </a:t>
            </a:r>
            <a:r>
              <a:rPr lang="en-US" sz="1800" b="1" dirty="0" err="1" smtClean="0">
                <a:solidFill>
                  <a:srgbClr val="28FF1F"/>
                </a:solidFill>
              </a:rPr>
              <a:t>Pisiform</a:t>
            </a:r>
            <a:r>
              <a:rPr lang="en-US" sz="1800" dirty="0" smtClean="0"/>
              <a:t>. </a:t>
            </a:r>
          </a:p>
          <a:p>
            <a:pPr marL="0" indent="0">
              <a:buNone/>
            </a:pPr>
            <a:endParaRPr lang="en-US" sz="1800" dirty="0" smtClean="0"/>
          </a:p>
          <a:p>
            <a:pPr marL="0" indent="0">
              <a:buNone/>
            </a:pPr>
            <a:r>
              <a:rPr lang="en-US" sz="1800" dirty="0" smtClean="0"/>
              <a:t> The radial side of the carpal tunnel is connected via the </a:t>
            </a:r>
            <a:r>
              <a:rPr lang="en-US" sz="1800" b="1" dirty="0" smtClean="0"/>
              <a:t>Trapezium</a:t>
            </a:r>
            <a:r>
              <a:rPr lang="en-US" sz="1800" dirty="0" smtClean="0">
                <a:solidFill>
                  <a:srgbClr val="000000"/>
                </a:solidFill>
              </a:rPr>
              <a:t>,</a:t>
            </a:r>
            <a:r>
              <a:rPr lang="en-US" sz="1800" dirty="0" smtClean="0">
                <a:solidFill>
                  <a:srgbClr val="0070C0"/>
                </a:solidFill>
              </a:rPr>
              <a:t> </a:t>
            </a:r>
            <a:r>
              <a:rPr lang="en-US" sz="1800" dirty="0" smtClean="0"/>
              <a:t> and</a:t>
            </a:r>
            <a:r>
              <a:rPr lang="en-US" sz="1800" b="1" dirty="0" smtClean="0"/>
              <a:t> </a:t>
            </a:r>
            <a:r>
              <a:rPr lang="en-US" sz="1800" b="1" dirty="0" smtClean="0">
                <a:solidFill>
                  <a:srgbClr val="660066"/>
                </a:solidFill>
              </a:rPr>
              <a:t>Tubercle of the trapezium</a:t>
            </a:r>
            <a:r>
              <a:rPr lang="en-US" sz="1800" b="1" dirty="0" smtClean="0">
                <a:solidFill>
                  <a:srgbClr val="0070C0"/>
                </a:solidFill>
              </a:rPr>
              <a:t>.</a:t>
            </a:r>
            <a:endParaRPr lang="en-US" sz="1800" b="1" dirty="0" smtClean="0"/>
          </a:p>
          <a:p>
            <a:pPr marL="0" indent="0">
              <a:buNone/>
            </a:pPr>
            <a:endParaRPr lang="en-US" sz="1800" dirty="0" smtClean="0"/>
          </a:p>
          <a:p>
            <a:pPr marL="0" indent="0">
              <a:buNone/>
            </a:pPr>
            <a:r>
              <a:rPr lang="en-US" sz="1800" dirty="0" smtClean="0"/>
              <a:t>Also pictured prominently on the right is the</a:t>
            </a:r>
            <a:r>
              <a:rPr lang="en-US" sz="1800" b="1" dirty="0" smtClean="0"/>
              <a:t> </a:t>
            </a:r>
            <a:r>
              <a:rPr lang="en-US" sz="1800" b="1" dirty="0" smtClean="0">
                <a:solidFill>
                  <a:srgbClr val="000000"/>
                </a:solidFill>
              </a:rPr>
              <a:t>transverse carpal ligament</a:t>
            </a:r>
            <a:r>
              <a:rPr lang="en-US" sz="1800" b="1" dirty="0" smtClean="0"/>
              <a:t>. </a:t>
            </a:r>
            <a:r>
              <a:rPr lang="en-US" sz="1800" dirty="0" smtClean="0"/>
              <a:t>This is the ligament which stretches from the </a:t>
            </a:r>
            <a:r>
              <a:rPr lang="en-US" sz="1800" dirty="0" err="1" smtClean="0"/>
              <a:t>ulnar</a:t>
            </a:r>
            <a:r>
              <a:rPr lang="en-US" sz="1800" dirty="0" smtClean="0"/>
              <a:t> to radial side of the wrist forming the </a:t>
            </a:r>
            <a:r>
              <a:rPr lang="en-US" sz="1800" dirty="0" err="1" smtClean="0"/>
              <a:t>palmar</a:t>
            </a:r>
            <a:r>
              <a:rPr lang="en-US" sz="1800" dirty="0" smtClean="0"/>
              <a:t> (anterior) side of the actual carpal tunnel.</a:t>
            </a:r>
            <a:endParaRPr lang="en-US" sz="1800" dirty="0"/>
          </a:p>
        </p:txBody>
      </p:sp>
      <p:sp>
        <p:nvSpPr>
          <p:cNvPr id="6" name="TextBox 5"/>
          <p:cNvSpPr txBox="1"/>
          <p:nvPr/>
        </p:nvSpPr>
        <p:spPr>
          <a:xfrm>
            <a:off x="7772400" y="1295400"/>
            <a:ext cx="1371600" cy="923330"/>
          </a:xfrm>
          <a:prstGeom prst="rect">
            <a:avLst/>
          </a:prstGeom>
          <a:noFill/>
        </p:spPr>
        <p:txBody>
          <a:bodyPr wrap="square" rtlCol="0">
            <a:spAutoFit/>
          </a:bodyPr>
          <a:lstStyle/>
          <a:p>
            <a:r>
              <a:rPr lang="en-US" dirty="0" smtClean="0"/>
              <a:t>Transverse</a:t>
            </a:r>
          </a:p>
          <a:p>
            <a:r>
              <a:rPr lang="en-US" dirty="0" smtClean="0"/>
              <a:t>carpal</a:t>
            </a:r>
          </a:p>
          <a:p>
            <a:r>
              <a:rPr lang="en-US" dirty="0" smtClean="0"/>
              <a:t>ligament</a:t>
            </a:r>
          </a:p>
        </p:txBody>
      </p:sp>
      <p:cxnSp>
        <p:nvCxnSpPr>
          <p:cNvPr id="8" name="Straight Arrow Connector 7"/>
          <p:cNvCxnSpPr/>
          <p:nvPr/>
        </p:nvCxnSpPr>
        <p:spPr>
          <a:xfrm rot="5400000">
            <a:off x="6286500" y="2628900"/>
            <a:ext cx="2057400" cy="1219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657600" y="4125383"/>
            <a:ext cx="1812925" cy="1349349"/>
            <a:chOff x="3657600" y="4125383"/>
            <a:chExt cx="1812925" cy="1349349"/>
          </a:xfrm>
        </p:grpSpPr>
        <p:sp>
          <p:nvSpPr>
            <p:cNvPr id="12" name="TextBox 11"/>
            <p:cNvSpPr txBox="1"/>
            <p:nvPr/>
          </p:nvSpPr>
          <p:spPr>
            <a:xfrm>
              <a:off x="3657600" y="5105400"/>
              <a:ext cx="1371600" cy="369332"/>
            </a:xfrm>
            <a:prstGeom prst="rect">
              <a:avLst/>
            </a:prstGeom>
            <a:noFill/>
          </p:spPr>
          <p:txBody>
            <a:bodyPr wrap="square" rtlCol="0">
              <a:spAutoFit/>
            </a:bodyPr>
            <a:lstStyle/>
            <a:p>
              <a:r>
                <a:rPr lang="en-US" dirty="0" smtClean="0">
                  <a:solidFill>
                    <a:srgbClr val="000000"/>
                  </a:solidFill>
                </a:rPr>
                <a:t> </a:t>
              </a:r>
              <a:r>
                <a:rPr lang="en-US" dirty="0" err="1" smtClean="0">
                  <a:solidFill>
                    <a:srgbClr val="000000"/>
                  </a:solidFill>
                </a:rPr>
                <a:t>Pisiform</a:t>
              </a:r>
              <a:endParaRPr lang="en-US" dirty="0">
                <a:solidFill>
                  <a:srgbClr val="000000"/>
                </a:solidFill>
              </a:endParaRPr>
            </a:p>
          </p:txBody>
        </p:sp>
        <p:cxnSp>
          <p:nvCxnSpPr>
            <p:cNvPr id="14" name="Straight Arrow Connector 13"/>
            <p:cNvCxnSpPr/>
            <p:nvPr/>
          </p:nvCxnSpPr>
          <p:spPr>
            <a:xfrm rot="5400000" flipH="1" flipV="1">
              <a:off x="4533900" y="4381500"/>
              <a:ext cx="762000" cy="685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5051425" y="4125383"/>
              <a:ext cx="419100" cy="347134"/>
            </a:xfrm>
            <a:custGeom>
              <a:avLst/>
              <a:gdLst>
                <a:gd name="connsiteX0" fmla="*/ 301625 w 419100"/>
                <a:gd name="connsiteY0" fmla="*/ 33867 h 347134"/>
                <a:gd name="connsiteX1" fmla="*/ 231775 w 419100"/>
                <a:gd name="connsiteY1" fmla="*/ 14817 h 347134"/>
                <a:gd name="connsiteX2" fmla="*/ 73025 w 419100"/>
                <a:gd name="connsiteY2" fmla="*/ 122767 h 347134"/>
                <a:gd name="connsiteX3" fmla="*/ 3175 w 419100"/>
                <a:gd name="connsiteY3" fmla="*/ 237067 h 347134"/>
                <a:gd name="connsiteX4" fmla="*/ 92075 w 419100"/>
                <a:gd name="connsiteY4" fmla="*/ 325967 h 347134"/>
                <a:gd name="connsiteX5" fmla="*/ 212725 w 419100"/>
                <a:gd name="connsiteY5" fmla="*/ 306917 h 347134"/>
                <a:gd name="connsiteX6" fmla="*/ 377825 w 419100"/>
                <a:gd name="connsiteY6" fmla="*/ 332317 h 347134"/>
                <a:gd name="connsiteX7" fmla="*/ 409575 w 419100"/>
                <a:gd name="connsiteY7" fmla="*/ 218017 h 347134"/>
                <a:gd name="connsiteX8" fmla="*/ 301625 w 419100"/>
                <a:gd name="connsiteY8" fmla="*/ 33867 h 34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7134">
                  <a:moveTo>
                    <a:pt x="301625" y="33867"/>
                  </a:moveTo>
                  <a:cubicBezTo>
                    <a:pt x="271992" y="0"/>
                    <a:pt x="269875" y="0"/>
                    <a:pt x="231775" y="14817"/>
                  </a:cubicBezTo>
                  <a:cubicBezTo>
                    <a:pt x="193675" y="29634"/>
                    <a:pt x="111125" y="85725"/>
                    <a:pt x="73025" y="122767"/>
                  </a:cubicBezTo>
                  <a:cubicBezTo>
                    <a:pt x="34925" y="159809"/>
                    <a:pt x="0" y="203200"/>
                    <a:pt x="3175" y="237067"/>
                  </a:cubicBezTo>
                  <a:cubicBezTo>
                    <a:pt x="6350" y="270934"/>
                    <a:pt x="57150" y="314325"/>
                    <a:pt x="92075" y="325967"/>
                  </a:cubicBezTo>
                  <a:cubicBezTo>
                    <a:pt x="127000" y="337609"/>
                    <a:pt x="165100" y="305859"/>
                    <a:pt x="212725" y="306917"/>
                  </a:cubicBezTo>
                  <a:cubicBezTo>
                    <a:pt x="260350" y="307975"/>
                    <a:pt x="345017" y="347134"/>
                    <a:pt x="377825" y="332317"/>
                  </a:cubicBezTo>
                  <a:cubicBezTo>
                    <a:pt x="410633" y="317500"/>
                    <a:pt x="419100" y="268817"/>
                    <a:pt x="409575" y="218017"/>
                  </a:cubicBezTo>
                  <a:cubicBezTo>
                    <a:pt x="400050" y="167217"/>
                    <a:pt x="331258" y="67734"/>
                    <a:pt x="301625" y="33867"/>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429000" y="2514600"/>
            <a:ext cx="2253192" cy="1268942"/>
            <a:chOff x="3429000" y="2514600"/>
            <a:chExt cx="2253192" cy="1268942"/>
          </a:xfrm>
        </p:grpSpPr>
        <p:sp>
          <p:nvSpPr>
            <p:cNvPr id="9" name="TextBox 8"/>
            <p:cNvSpPr txBox="1"/>
            <p:nvPr/>
          </p:nvSpPr>
          <p:spPr>
            <a:xfrm>
              <a:off x="3429000" y="2514600"/>
              <a:ext cx="1143000" cy="646331"/>
            </a:xfrm>
            <a:prstGeom prst="rect">
              <a:avLst/>
            </a:prstGeom>
            <a:noFill/>
          </p:spPr>
          <p:txBody>
            <a:bodyPr wrap="square" rtlCol="0">
              <a:spAutoFit/>
            </a:bodyPr>
            <a:lstStyle/>
            <a:p>
              <a:r>
                <a:rPr lang="en-US" dirty="0" smtClean="0">
                  <a:solidFill>
                    <a:srgbClr val="000000"/>
                  </a:solidFill>
                </a:rPr>
                <a:t>Hook of </a:t>
              </a:r>
              <a:r>
                <a:rPr lang="en-US" dirty="0" err="1" smtClean="0">
                  <a:solidFill>
                    <a:srgbClr val="000000"/>
                  </a:solidFill>
                </a:rPr>
                <a:t>hamate</a:t>
              </a:r>
              <a:endParaRPr lang="en-US" dirty="0">
                <a:solidFill>
                  <a:srgbClr val="000000"/>
                </a:solidFill>
              </a:endParaRPr>
            </a:p>
          </p:txBody>
        </p:sp>
        <p:cxnSp>
          <p:nvCxnSpPr>
            <p:cNvPr id="11" name="Straight Arrow Connector 10"/>
            <p:cNvCxnSpPr/>
            <p:nvPr/>
          </p:nvCxnSpPr>
          <p:spPr>
            <a:xfrm>
              <a:off x="4343400" y="3124200"/>
              <a:ext cx="1143000" cy="53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5320242" y="3565525"/>
              <a:ext cx="361950" cy="218017"/>
            </a:xfrm>
            <a:custGeom>
              <a:avLst/>
              <a:gdLst>
                <a:gd name="connsiteX0" fmla="*/ 274108 w 361950"/>
                <a:gd name="connsiteY0" fmla="*/ 3175 h 218017"/>
                <a:gd name="connsiteX1" fmla="*/ 197908 w 361950"/>
                <a:gd name="connsiteY1" fmla="*/ 79375 h 218017"/>
                <a:gd name="connsiteX2" fmla="*/ 32808 w 361950"/>
                <a:gd name="connsiteY2" fmla="*/ 136525 h 218017"/>
                <a:gd name="connsiteX3" fmla="*/ 26458 w 361950"/>
                <a:gd name="connsiteY3" fmla="*/ 206375 h 218017"/>
                <a:gd name="connsiteX4" fmla="*/ 191558 w 361950"/>
                <a:gd name="connsiteY4" fmla="*/ 206375 h 218017"/>
                <a:gd name="connsiteX5" fmla="*/ 286808 w 361950"/>
                <a:gd name="connsiteY5" fmla="*/ 174625 h 218017"/>
                <a:gd name="connsiteX6" fmla="*/ 356658 w 361950"/>
                <a:gd name="connsiteY6" fmla="*/ 60325 h 218017"/>
                <a:gd name="connsiteX7" fmla="*/ 274108 w 361950"/>
                <a:gd name="connsiteY7" fmla="*/ 3175 h 21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50" h="218017">
                  <a:moveTo>
                    <a:pt x="274108" y="3175"/>
                  </a:moveTo>
                  <a:cubicBezTo>
                    <a:pt x="247650" y="6350"/>
                    <a:pt x="238125" y="57150"/>
                    <a:pt x="197908" y="79375"/>
                  </a:cubicBezTo>
                  <a:cubicBezTo>
                    <a:pt x="157691" y="101600"/>
                    <a:pt x="61383" y="115358"/>
                    <a:pt x="32808" y="136525"/>
                  </a:cubicBezTo>
                  <a:cubicBezTo>
                    <a:pt x="4233" y="157692"/>
                    <a:pt x="0" y="194733"/>
                    <a:pt x="26458" y="206375"/>
                  </a:cubicBezTo>
                  <a:cubicBezTo>
                    <a:pt x="52916" y="218017"/>
                    <a:pt x="148166" y="211667"/>
                    <a:pt x="191558" y="206375"/>
                  </a:cubicBezTo>
                  <a:cubicBezTo>
                    <a:pt x="234950" y="201083"/>
                    <a:pt x="259291" y="198967"/>
                    <a:pt x="286808" y="174625"/>
                  </a:cubicBezTo>
                  <a:cubicBezTo>
                    <a:pt x="314325" y="150283"/>
                    <a:pt x="351366" y="88900"/>
                    <a:pt x="356658" y="60325"/>
                  </a:cubicBezTo>
                  <a:cubicBezTo>
                    <a:pt x="361950" y="31750"/>
                    <a:pt x="300566" y="0"/>
                    <a:pt x="274108" y="3175"/>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196667" y="4083050"/>
            <a:ext cx="1947333" cy="2049681"/>
            <a:chOff x="7196667" y="4083050"/>
            <a:chExt cx="1947333" cy="2049681"/>
          </a:xfrm>
        </p:grpSpPr>
        <p:sp>
          <p:nvSpPr>
            <p:cNvPr id="18" name="TextBox 17"/>
            <p:cNvSpPr txBox="1"/>
            <p:nvPr/>
          </p:nvSpPr>
          <p:spPr>
            <a:xfrm>
              <a:off x="7696200" y="5486400"/>
              <a:ext cx="1447800" cy="646331"/>
            </a:xfrm>
            <a:prstGeom prst="rect">
              <a:avLst/>
            </a:prstGeom>
            <a:noFill/>
          </p:spPr>
          <p:txBody>
            <a:bodyPr wrap="square" rtlCol="0">
              <a:spAutoFit/>
            </a:bodyPr>
            <a:lstStyle/>
            <a:p>
              <a:r>
                <a:rPr lang="en-US" dirty="0" smtClean="0">
                  <a:solidFill>
                    <a:srgbClr val="000000"/>
                  </a:solidFill>
                </a:rPr>
                <a:t>Tubercle of Trapezium</a:t>
              </a:r>
              <a:endParaRPr lang="en-US" dirty="0">
                <a:solidFill>
                  <a:srgbClr val="000000"/>
                </a:solidFill>
              </a:endParaRPr>
            </a:p>
          </p:txBody>
        </p:sp>
        <p:cxnSp>
          <p:nvCxnSpPr>
            <p:cNvPr id="20" name="Straight Arrow Connector 19"/>
            <p:cNvCxnSpPr/>
            <p:nvPr/>
          </p:nvCxnSpPr>
          <p:spPr>
            <a:xfrm rot="16200000" flipV="1">
              <a:off x="7162800" y="4724400"/>
              <a:ext cx="9144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7196667" y="4083050"/>
              <a:ext cx="187325" cy="657225"/>
            </a:xfrm>
            <a:custGeom>
              <a:avLst/>
              <a:gdLst>
                <a:gd name="connsiteX0" fmla="*/ 61383 w 187325"/>
                <a:gd name="connsiteY0" fmla="*/ 6350 h 657225"/>
                <a:gd name="connsiteX1" fmla="*/ 10583 w 187325"/>
                <a:gd name="connsiteY1" fmla="*/ 50800 h 657225"/>
                <a:gd name="connsiteX2" fmla="*/ 4233 w 187325"/>
                <a:gd name="connsiteY2" fmla="*/ 234950 h 657225"/>
                <a:gd name="connsiteX3" fmla="*/ 35983 w 187325"/>
                <a:gd name="connsiteY3" fmla="*/ 444500 h 657225"/>
                <a:gd name="connsiteX4" fmla="*/ 105833 w 187325"/>
                <a:gd name="connsiteY4" fmla="*/ 628650 h 657225"/>
                <a:gd name="connsiteX5" fmla="*/ 169333 w 187325"/>
                <a:gd name="connsiteY5" fmla="*/ 615950 h 657225"/>
                <a:gd name="connsiteX6" fmla="*/ 182033 w 187325"/>
                <a:gd name="connsiteY6" fmla="*/ 463550 h 657225"/>
                <a:gd name="connsiteX7" fmla="*/ 137583 w 187325"/>
                <a:gd name="connsiteY7" fmla="*/ 304800 h 657225"/>
                <a:gd name="connsiteX8" fmla="*/ 105833 w 187325"/>
                <a:gd name="connsiteY8" fmla="*/ 88900 h 657225"/>
                <a:gd name="connsiteX9" fmla="*/ 61383 w 187325"/>
                <a:gd name="connsiteY9" fmla="*/ 635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 h="657225">
                  <a:moveTo>
                    <a:pt x="61383" y="6350"/>
                  </a:moveTo>
                  <a:cubicBezTo>
                    <a:pt x="45508" y="0"/>
                    <a:pt x="20108" y="12700"/>
                    <a:pt x="10583" y="50800"/>
                  </a:cubicBezTo>
                  <a:cubicBezTo>
                    <a:pt x="1058" y="88900"/>
                    <a:pt x="0" y="169333"/>
                    <a:pt x="4233" y="234950"/>
                  </a:cubicBezTo>
                  <a:cubicBezTo>
                    <a:pt x="8466" y="300567"/>
                    <a:pt x="19050" y="378883"/>
                    <a:pt x="35983" y="444500"/>
                  </a:cubicBezTo>
                  <a:cubicBezTo>
                    <a:pt x="52916" y="510117"/>
                    <a:pt x="83608" y="600075"/>
                    <a:pt x="105833" y="628650"/>
                  </a:cubicBezTo>
                  <a:cubicBezTo>
                    <a:pt x="128058" y="657225"/>
                    <a:pt x="156633" y="643467"/>
                    <a:pt x="169333" y="615950"/>
                  </a:cubicBezTo>
                  <a:cubicBezTo>
                    <a:pt x="182033" y="588433"/>
                    <a:pt x="187325" y="515408"/>
                    <a:pt x="182033" y="463550"/>
                  </a:cubicBezTo>
                  <a:cubicBezTo>
                    <a:pt x="176741" y="411692"/>
                    <a:pt x="150283" y="367242"/>
                    <a:pt x="137583" y="304800"/>
                  </a:cubicBezTo>
                  <a:cubicBezTo>
                    <a:pt x="124883" y="242358"/>
                    <a:pt x="111125" y="136525"/>
                    <a:pt x="105833" y="88900"/>
                  </a:cubicBezTo>
                  <a:cubicBezTo>
                    <a:pt x="100541" y="41275"/>
                    <a:pt x="77258" y="12700"/>
                    <a:pt x="61383" y="6350"/>
                  </a:cubicBezTo>
                  <a:close/>
                </a:path>
              </a:pathLst>
            </a:custGeom>
            <a:solidFill>
              <a:srgbClr val="660066">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2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cross_section_Carpal_Tunnel.jpg"/>
          <p:cNvPicPr>
            <a:picLocks noGrp="1" noChangeAspect="1"/>
          </p:cNvPicPr>
          <p:nvPr>
            <p:ph sz="half" idx="1"/>
          </p:nvPr>
        </p:nvPicPr>
        <p:blipFill>
          <a:blip r:embed="rId2"/>
          <a:srcRect l="16981" t="3400" r="16981" b="45656"/>
          <a:stretch>
            <a:fillRect/>
          </a:stretch>
        </p:blipFill>
        <p:spPr>
          <a:xfrm>
            <a:off x="1828800" y="533400"/>
            <a:ext cx="5867401" cy="4526281"/>
          </a:xfrm>
        </p:spPr>
      </p:pic>
      <p:sp>
        <p:nvSpPr>
          <p:cNvPr id="2" name="Title 1"/>
          <p:cNvSpPr>
            <a:spLocks noGrp="1"/>
          </p:cNvSpPr>
          <p:nvPr>
            <p:ph type="title"/>
          </p:nvPr>
        </p:nvSpPr>
        <p:spPr>
          <a:xfrm>
            <a:off x="0" y="0"/>
            <a:ext cx="9144000" cy="685800"/>
          </a:xfrm>
        </p:spPr>
        <p:txBody>
          <a:bodyPr>
            <a:noAutofit/>
          </a:bodyPr>
          <a:lstStyle/>
          <a:p>
            <a:r>
              <a:rPr lang="en-US" sz="2800" b="1" dirty="0" smtClean="0"/>
              <a:t>Carpal Tunnel   (cross section) </a:t>
            </a:r>
            <a:endParaRPr lang="en-US" sz="2800" b="1" dirty="0"/>
          </a:p>
        </p:txBody>
      </p:sp>
      <p:sp>
        <p:nvSpPr>
          <p:cNvPr id="4" name="Content Placeholder 3"/>
          <p:cNvSpPr>
            <a:spLocks noGrp="1"/>
          </p:cNvSpPr>
          <p:nvPr>
            <p:ph sz="half" idx="2"/>
          </p:nvPr>
        </p:nvSpPr>
        <p:spPr>
          <a:xfrm>
            <a:off x="457200" y="4953000"/>
            <a:ext cx="8686800" cy="1600200"/>
          </a:xfrm>
        </p:spPr>
        <p:txBody>
          <a:bodyPr>
            <a:normAutofit/>
          </a:bodyPr>
          <a:lstStyle/>
          <a:p>
            <a:pPr marL="0" indent="0">
              <a:buNone/>
            </a:pPr>
            <a:r>
              <a:rPr lang="en-US" sz="1800" dirty="0" smtClean="0"/>
              <a:t>The image above shows an excellent representation of the carpal tunnel in cross-section. Notice how the spacing within  the tunnel is  relatively compact. The </a:t>
            </a:r>
            <a:r>
              <a:rPr lang="en-US" sz="1800" b="1" dirty="0" smtClean="0">
                <a:solidFill>
                  <a:srgbClr val="000000"/>
                </a:solidFill>
              </a:rPr>
              <a:t>median nerve</a:t>
            </a:r>
            <a:r>
              <a:rPr lang="en-US" sz="1800" dirty="0" smtClean="0"/>
              <a:t>,  travels through this tunnel with several other structures. The tendons of the forearm and median nerve can be sensitive to prolonged pressure and damage when the wrist is compressed.</a:t>
            </a:r>
            <a:endParaRPr lang="en-US" sz="1800" dirty="0"/>
          </a:p>
        </p:txBody>
      </p:sp>
      <p:sp>
        <p:nvSpPr>
          <p:cNvPr id="7" name="Oval 6"/>
          <p:cNvSpPr/>
          <p:nvPr/>
        </p:nvSpPr>
        <p:spPr>
          <a:xfrm rot="1681685">
            <a:off x="4191000" y="2895600"/>
            <a:ext cx="457200" cy="2286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6457890"/>
            <a:ext cx="9144000" cy="400110"/>
          </a:xfrm>
          <a:prstGeom prst="rect">
            <a:avLst/>
          </a:prstGeom>
        </p:spPr>
        <p:txBody>
          <a:bodyPr wrap="square">
            <a:spAutoFit/>
          </a:bodyPr>
          <a:lstStyle/>
          <a:p>
            <a:r>
              <a:rPr lang="en-US" sz="1000" dirty="0" smtClean="0">
                <a:solidFill>
                  <a:srgbClr val="000000"/>
                </a:solidFill>
              </a:rPr>
              <a:t>Image Sources: </a:t>
            </a:r>
            <a:r>
              <a:rPr lang="en-US" sz="1000" dirty="0" err="1" smtClean="0">
                <a:solidFill>
                  <a:srgbClr val="000000"/>
                </a:solidFill>
              </a:rPr>
              <a:t>http://www.thecampussocialite.com/how-to-write-a-last-minute-paper/</a:t>
            </a:r>
            <a:r>
              <a:rPr lang="en-US" sz="1000" dirty="0" smtClean="0">
                <a:solidFill>
                  <a:srgbClr val="000000"/>
                </a:solidFill>
              </a:rPr>
              <a:t>…http://roundupresources.wordpress.com/2008/11/16/erin-hoover-rachael-roth-and-aaron-sheldon-take-home-1st-place-awards-from-jacc/…http://www.licklibrary.com/lessons/425/jimi-hendrix/hey-joe</a:t>
            </a:r>
            <a:endParaRPr lang="en-US" sz="1000" dirty="0">
              <a:solidFill>
                <a:srgbClr val="000000"/>
              </a:solidFill>
            </a:endParaRPr>
          </a:p>
        </p:txBody>
      </p:sp>
      <p:grpSp>
        <p:nvGrpSpPr>
          <p:cNvPr id="12" name="Group 11"/>
          <p:cNvGrpSpPr/>
          <p:nvPr/>
        </p:nvGrpSpPr>
        <p:grpSpPr>
          <a:xfrm>
            <a:off x="228600" y="685800"/>
            <a:ext cx="8724753" cy="4191000"/>
            <a:chOff x="228600" y="685800"/>
            <a:chExt cx="8724753" cy="4191000"/>
          </a:xfrm>
        </p:grpSpPr>
        <p:pic>
          <p:nvPicPr>
            <p:cNvPr id="9" name="Picture 8"/>
            <p:cNvPicPr>
              <a:picLocks noChangeAspect="1"/>
            </p:cNvPicPr>
            <p:nvPr/>
          </p:nvPicPr>
          <p:blipFill>
            <a:blip r:embed="rId3"/>
            <a:stretch>
              <a:fillRect/>
            </a:stretch>
          </p:blipFill>
          <p:spPr>
            <a:xfrm>
              <a:off x="6248400" y="2971800"/>
              <a:ext cx="2704953" cy="1868169"/>
            </a:xfrm>
            <a:prstGeom prst="rect">
              <a:avLst/>
            </a:prstGeom>
          </p:spPr>
        </p:pic>
        <p:pic>
          <p:nvPicPr>
            <p:cNvPr id="10" name="Picture 9"/>
            <p:cNvPicPr>
              <a:picLocks noChangeAspect="1"/>
            </p:cNvPicPr>
            <p:nvPr/>
          </p:nvPicPr>
          <p:blipFill>
            <a:blip r:embed="rId4"/>
            <a:srcRect l="3344" t="4682" r="34783" b="6354"/>
            <a:stretch>
              <a:fillRect/>
            </a:stretch>
          </p:blipFill>
          <p:spPr>
            <a:xfrm>
              <a:off x="228600" y="3048000"/>
              <a:ext cx="1780674" cy="1828800"/>
            </a:xfrm>
            <a:prstGeom prst="rect">
              <a:avLst/>
            </a:prstGeom>
          </p:spPr>
        </p:pic>
        <p:pic>
          <p:nvPicPr>
            <p:cNvPr id="11" name="Picture 10"/>
            <p:cNvPicPr>
              <a:picLocks noChangeAspect="1"/>
            </p:cNvPicPr>
            <p:nvPr/>
          </p:nvPicPr>
          <p:blipFill>
            <a:blip r:embed="rId5"/>
            <a:stretch>
              <a:fillRect/>
            </a:stretch>
          </p:blipFill>
          <p:spPr>
            <a:xfrm>
              <a:off x="304800" y="685800"/>
              <a:ext cx="2336800" cy="17526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Content Placeholder 7" descr="metacarpal_muscles_1.jpg"/>
          <p:cNvPicPr>
            <a:picLocks noGrp="1" noChangeAspect="1"/>
          </p:cNvPicPr>
          <p:nvPr>
            <p:ph sz="half" idx="1"/>
          </p:nvPr>
        </p:nvPicPr>
        <p:blipFill>
          <a:blip r:embed="rId2"/>
          <a:srcRect l="15094" r="26415" b="11694"/>
          <a:stretch>
            <a:fillRect/>
          </a:stretch>
        </p:blipFill>
        <p:spPr>
          <a:xfrm>
            <a:off x="0" y="1219200"/>
            <a:ext cx="3048000" cy="4601702"/>
          </a:xfrm>
        </p:spPr>
      </p:pic>
      <p:sp>
        <p:nvSpPr>
          <p:cNvPr id="2" name="Title 1"/>
          <p:cNvSpPr>
            <a:spLocks noGrp="1"/>
          </p:cNvSpPr>
          <p:nvPr>
            <p:ph type="title"/>
          </p:nvPr>
        </p:nvSpPr>
        <p:spPr>
          <a:xfrm>
            <a:off x="457200" y="0"/>
            <a:ext cx="8229600" cy="533400"/>
          </a:xfrm>
        </p:spPr>
        <p:txBody>
          <a:bodyPr>
            <a:normAutofit/>
          </a:bodyPr>
          <a:lstStyle/>
          <a:p>
            <a:r>
              <a:rPr lang="en-US" sz="2400" b="1" dirty="0" smtClean="0"/>
              <a:t>Intrinsic Metacarpal Hand Muscles</a:t>
            </a:r>
            <a:endParaRPr lang="en-US" sz="2400" b="1" dirty="0"/>
          </a:p>
        </p:txBody>
      </p:sp>
      <p:pic>
        <p:nvPicPr>
          <p:cNvPr id="6" name="Content Placeholder 5" descr="metacarpal_muscles_2.jpg"/>
          <p:cNvPicPr>
            <a:picLocks noGrp="1" noChangeAspect="1"/>
          </p:cNvPicPr>
          <p:nvPr>
            <p:ph sz="half" idx="2"/>
          </p:nvPr>
        </p:nvPicPr>
        <p:blipFill>
          <a:blip r:embed="rId3"/>
          <a:srcRect l="16981" t="-373" r="18868" b="4147"/>
          <a:stretch>
            <a:fillRect/>
          </a:stretch>
        </p:blipFill>
        <p:spPr>
          <a:xfrm>
            <a:off x="6096000" y="1219200"/>
            <a:ext cx="3048000" cy="4572000"/>
          </a:xfrm>
        </p:spPr>
      </p:pic>
      <p:pic>
        <p:nvPicPr>
          <p:cNvPr id="9" name="Picture 8" descr="metacarpal_muscles_3.jpg"/>
          <p:cNvPicPr>
            <a:picLocks noChangeAspect="1"/>
          </p:cNvPicPr>
          <p:nvPr/>
        </p:nvPicPr>
        <p:blipFill>
          <a:blip r:embed="rId4"/>
          <a:srcRect l="27778" t="3333" r="20000" b="4444"/>
          <a:stretch>
            <a:fillRect/>
          </a:stretch>
        </p:blipFill>
        <p:spPr>
          <a:xfrm>
            <a:off x="3276600" y="1219200"/>
            <a:ext cx="2644966" cy="4670898"/>
          </a:xfrm>
          <a:prstGeom prst="rect">
            <a:avLst/>
          </a:prstGeom>
        </p:spPr>
      </p:pic>
      <p:sp>
        <p:nvSpPr>
          <p:cNvPr id="10" name="Right Arrow 9"/>
          <p:cNvSpPr/>
          <p:nvPr/>
        </p:nvSpPr>
        <p:spPr>
          <a:xfrm>
            <a:off x="2667000" y="4724400"/>
            <a:ext cx="685800" cy="381000"/>
          </a:xfrm>
          <a:prstGeom prst="right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943600" y="4800600"/>
            <a:ext cx="685800" cy="381000"/>
          </a:xfrm>
          <a:prstGeom prst="rightArrow">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33400" y="6019800"/>
            <a:ext cx="1447800" cy="646331"/>
          </a:xfrm>
          <a:prstGeom prst="rect">
            <a:avLst/>
          </a:prstGeom>
          <a:noFill/>
        </p:spPr>
        <p:txBody>
          <a:bodyPr wrap="square" rtlCol="0">
            <a:spAutoFit/>
          </a:bodyPr>
          <a:lstStyle/>
          <a:p>
            <a:r>
              <a:rPr lang="en-US" dirty="0" err="1" smtClean="0">
                <a:solidFill>
                  <a:srgbClr val="000000"/>
                </a:solidFill>
              </a:rPr>
              <a:t>Lumbrical</a:t>
            </a:r>
            <a:endParaRPr lang="en-US" dirty="0" smtClean="0">
              <a:solidFill>
                <a:srgbClr val="000000"/>
              </a:solidFill>
            </a:endParaRPr>
          </a:p>
          <a:p>
            <a:r>
              <a:rPr lang="en-US" dirty="0" smtClean="0">
                <a:solidFill>
                  <a:srgbClr val="000000"/>
                </a:solidFill>
              </a:rPr>
              <a:t> muscles</a:t>
            </a:r>
            <a:endParaRPr lang="en-US" dirty="0">
              <a:solidFill>
                <a:srgbClr val="000000"/>
              </a:solidFill>
            </a:endParaRPr>
          </a:p>
        </p:txBody>
      </p:sp>
      <p:sp>
        <p:nvSpPr>
          <p:cNvPr id="13" name="TextBox 12"/>
          <p:cNvSpPr txBox="1"/>
          <p:nvPr/>
        </p:nvSpPr>
        <p:spPr>
          <a:xfrm>
            <a:off x="3352800" y="6019800"/>
            <a:ext cx="2209800" cy="646331"/>
          </a:xfrm>
          <a:prstGeom prst="rect">
            <a:avLst/>
          </a:prstGeom>
          <a:noFill/>
        </p:spPr>
        <p:txBody>
          <a:bodyPr wrap="square" rtlCol="0">
            <a:spAutoFit/>
          </a:bodyPr>
          <a:lstStyle/>
          <a:p>
            <a:r>
              <a:rPr lang="en-US" dirty="0" err="1" smtClean="0">
                <a:solidFill>
                  <a:srgbClr val="000000"/>
                </a:solidFill>
              </a:rPr>
              <a:t>Palmar</a:t>
            </a:r>
            <a:r>
              <a:rPr lang="en-US" dirty="0" smtClean="0">
                <a:solidFill>
                  <a:srgbClr val="000000"/>
                </a:solidFill>
              </a:rPr>
              <a:t> </a:t>
            </a:r>
            <a:r>
              <a:rPr lang="en-US" dirty="0" err="1" smtClean="0">
                <a:solidFill>
                  <a:srgbClr val="000000"/>
                </a:solidFill>
              </a:rPr>
              <a:t>interosseus</a:t>
            </a:r>
            <a:r>
              <a:rPr lang="en-US" dirty="0" smtClean="0">
                <a:solidFill>
                  <a:srgbClr val="000000"/>
                </a:solidFill>
              </a:rPr>
              <a:t> </a:t>
            </a:r>
          </a:p>
          <a:p>
            <a:r>
              <a:rPr lang="en-US" dirty="0" smtClean="0">
                <a:solidFill>
                  <a:srgbClr val="000000"/>
                </a:solidFill>
              </a:rPr>
              <a:t>         muscles</a:t>
            </a:r>
            <a:endParaRPr lang="en-US" dirty="0">
              <a:solidFill>
                <a:srgbClr val="000000"/>
              </a:solidFill>
            </a:endParaRPr>
          </a:p>
        </p:txBody>
      </p:sp>
      <p:sp>
        <p:nvSpPr>
          <p:cNvPr id="14" name="TextBox 13"/>
          <p:cNvSpPr txBox="1"/>
          <p:nvPr/>
        </p:nvSpPr>
        <p:spPr>
          <a:xfrm>
            <a:off x="6629400" y="6019800"/>
            <a:ext cx="2209800" cy="646331"/>
          </a:xfrm>
          <a:prstGeom prst="rect">
            <a:avLst/>
          </a:prstGeom>
          <a:noFill/>
        </p:spPr>
        <p:txBody>
          <a:bodyPr wrap="square" rtlCol="0">
            <a:spAutoFit/>
          </a:bodyPr>
          <a:lstStyle/>
          <a:p>
            <a:r>
              <a:rPr lang="en-US" dirty="0" smtClean="0">
                <a:solidFill>
                  <a:srgbClr val="000000"/>
                </a:solidFill>
              </a:rPr>
              <a:t>Dorsal </a:t>
            </a:r>
            <a:r>
              <a:rPr lang="en-US" dirty="0" err="1" smtClean="0">
                <a:solidFill>
                  <a:srgbClr val="000000"/>
                </a:solidFill>
              </a:rPr>
              <a:t>interosseus</a:t>
            </a:r>
            <a:r>
              <a:rPr lang="en-US" dirty="0" smtClean="0">
                <a:solidFill>
                  <a:srgbClr val="000000"/>
                </a:solidFill>
              </a:rPr>
              <a:t> </a:t>
            </a:r>
          </a:p>
          <a:p>
            <a:r>
              <a:rPr lang="en-US" dirty="0" smtClean="0">
                <a:solidFill>
                  <a:srgbClr val="000000"/>
                </a:solidFill>
              </a:rPr>
              <a:t>         muscles</a:t>
            </a:r>
            <a:endParaRPr lang="en-US" dirty="0">
              <a:solidFill>
                <a:srgbClr val="000000"/>
              </a:solidFill>
            </a:endParaRPr>
          </a:p>
        </p:txBody>
      </p:sp>
      <p:sp>
        <p:nvSpPr>
          <p:cNvPr id="15" name="TextBox 14"/>
          <p:cNvSpPr txBox="1"/>
          <p:nvPr/>
        </p:nvSpPr>
        <p:spPr>
          <a:xfrm>
            <a:off x="228600" y="533400"/>
            <a:ext cx="8915400" cy="646331"/>
          </a:xfrm>
          <a:prstGeom prst="rect">
            <a:avLst/>
          </a:prstGeom>
          <a:noFill/>
        </p:spPr>
        <p:txBody>
          <a:bodyPr wrap="square" rtlCol="0">
            <a:spAutoFit/>
          </a:bodyPr>
          <a:lstStyle/>
          <a:p>
            <a:r>
              <a:rPr lang="en-US" dirty="0" smtClean="0"/>
              <a:t>There are several different layers of intrinsic hand muscles, the following slides detail this progression:</a:t>
            </a:r>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0"/>
            <a:ext cx="4572000" cy="1143000"/>
          </a:xfrm>
        </p:spPr>
        <p:txBody>
          <a:bodyPr>
            <a:normAutofit/>
          </a:bodyPr>
          <a:lstStyle/>
          <a:p>
            <a:r>
              <a:rPr lang="en-US" sz="2800" b="1" dirty="0" smtClean="0"/>
              <a:t>Muscles of the Hand: Superficial Layer</a:t>
            </a:r>
            <a:endParaRPr lang="en-US" sz="2800" b="1" dirty="0"/>
          </a:p>
        </p:txBody>
      </p:sp>
      <p:pic>
        <p:nvPicPr>
          <p:cNvPr id="5" name="Content Placeholder 4" descr="intrinsic_hand_muscles.jpg"/>
          <p:cNvPicPr>
            <a:picLocks noGrp="1" noChangeAspect="1"/>
          </p:cNvPicPr>
          <p:nvPr>
            <p:ph sz="half" idx="1"/>
          </p:nvPr>
        </p:nvPicPr>
        <p:blipFill>
          <a:blip r:embed="rId2" cstate="print"/>
          <a:srcRect l="22059" r="25000" b="3232"/>
          <a:stretch>
            <a:fillRect/>
          </a:stretch>
        </p:blipFill>
        <p:spPr>
          <a:xfrm>
            <a:off x="838200" y="-106055"/>
            <a:ext cx="3810000" cy="6964055"/>
          </a:xfrm>
        </p:spPr>
      </p:pic>
      <p:sp>
        <p:nvSpPr>
          <p:cNvPr id="4" name="Content Placeholder 3"/>
          <p:cNvSpPr>
            <a:spLocks noGrp="1"/>
          </p:cNvSpPr>
          <p:nvPr>
            <p:ph sz="half" idx="2"/>
          </p:nvPr>
        </p:nvSpPr>
        <p:spPr>
          <a:xfrm>
            <a:off x="5105400" y="1371600"/>
            <a:ext cx="4038600" cy="5105400"/>
          </a:xfrm>
        </p:spPr>
        <p:txBody>
          <a:bodyPr>
            <a:normAutofit fontScale="92500" lnSpcReduction="10000"/>
          </a:bodyPr>
          <a:lstStyle/>
          <a:p>
            <a:pPr marL="0" indent="0">
              <a:buNone/>
            </a:pPr>
            <a:r>
              <a:rPr lang="en-US" sz="1600" dirty="0" smtClean="0"/>
              <a:t>On the left we can see several of the superficial intrinsic muscles of the hand.  </a:t>
            </a:r>
          </a:p>
          <a:p>
            <a:pPr marL="0" indent="0">
              <a:buNone/>
            </a:pPr>
            <a:endParaRPr lang="en-US" sz="1600" dirty="0" smtClean="0"/>
          </a:p>
          <a:p>
            <a:pPr marL="0" indent="0">
              <a:buNone/>
            </a:pPr>
            <a:r>
              <a:rPr lang="en-US" sz="1600" dirty="0" smtClean="0"/>
              <a:t>Most prominent in this picture is the </a:t>
            </a:r>
            <a:r>
              <a:rPr lang="en-US" sz="1600" b="1" dirty="0" err="1" smtClean="0">
                <a:solidFill>
                  <a:srgbClr val="000000"/>
                </a:solidFill>
              </a:rPr>
              <a:t>palmar</a:t>
            </a:r>
            <a:r>
              <a:rPr lang="en-US" sz="1600" b="1" dirty="0" smtClean="0">
                <a:solidFill>
                  <a:srgbClr val="000000"/>
                </a:solidFill>
              </a:rPr>
              <a:t> </a:t>
            </a:r>
            <a:r>
              <a:rPr lang="en-US" sz="1600" b="1" dirty="0" err="1" smtClean="0">
                <a:solidFill>
                  <a:srgbClr val="000000"/>
                </a:solidFill>
              </a:rPr>
              <a:t>aponeurosis</a:t>
            </a:r>
            <a:r>
              <a:rPr lang="en-US" sz="1600" dirty="0" smtClean="0">
                <a:solidFill>
                  <a:srgbClr val="0070C0"/>
                </a:solidFill>
              </a:rPr>
              <a:t> </a:t>
            </a:r>
            <a:r>
              <a:rPr lang="en-US" sz="1600" dirty="0" smtClean="0"/>
              <a:t>with fascicles attached on the distal end. There are </a:t>
            </a:r>
            <a:r>
              <a:rPr lang="en-US" sz="1600" b="1" dirty="0" smtClean="0">
                <a:solidFill>
                  <a:srgbClr val="000000"/>
                </a:solidFill>
              </a:rPr>
              <a:t>longitudinal </a:t>
            </a:r>
            <a:r>
              <a:rPr lang="en-US" sz="1600" dirty="0" smtClean="0"/>
              <a:t>as well as </a:t>
            </a:r>
            <a:r>
              <a:rPr lang="en-US" sz="1600" b="1" dirty="0" smtClean="0">
                <a:solidFill>
                  <a:srgbClr val="000000"/>
                </a:solidFill>
              </a:rPr>
              <a:t>transverse  fascicles </a:t>
            </a:r>
            <a:r>
              <a:rPr lang="en-US" sz="1600" dirty="0" smtClean="0"/>
              <a:t>which branch from the common </a:t>
            </a:r>
            <a:r>
              <a:rPr lang="en-US" sz="1600" dirty="0" err="1" smtClean="0"/>
              <a:t>aponeurosis</a:t>
            </a:r>
            <a:r>
              <a:rPr lang="en-US" sz="1600" dirty="0" smtClean="0"/>
              <a:t> which stems from the </a:t>
            </a:r>
            <a:r>
              <a:rPr lang="en-US" sz="1600" b="1" dirty="0" err="1" smtClean="0">
                <a:solidFill>
                  <a:srgbClr val="000000"/>
                </a:solidFill>
              </a:rPr>
              <a:t>palmaris</a:t>
            </a:r>
            <a:r>
              <a:rPr lang="en-US" sz="1600" b="1" dirty="0" smtClean="0">
                <a:solidFill>
                  <a:srgbClr val="000000"/>
                </a:solidFill>
              </a:rPr>
              <a:t> </a:t>
            </a:r>
            <a:r>
              <a:rPr lang="en-US" sz="1600" b="1" dirty="0" err="1" smtClean="0">
                <a:solidFill>
                  <a:srgbClr val="000000"/>
                </a:solidFill>
              </a:rPr>
              <a:t>longus</a:t>
            </a:r>
            <a:r>
              <a:rPr lang="en-US" sz="1600" b="1" dirty="0" smtClean="0">
                <a:solidFill>
                  <a:srgbClr val="000000"/>
                </a:solidFill>
              </a:rPr>
              <a:t> tendon</a:t>
            </a:r>
            <a:r>
              <a:rPr lang="en-US" sz="1600" dirty="0" smtClean="0"/>
              <a:t>.</a:t>
            </a:r>
          </a:p>
          <a:p>
            <a:pPr marL="0" indent="0">
              <a:buNone/>
            </a:pPr>
            <a:endParaRPr lang="en-US" sz="1600" dirty="0" smtClean="0"/>
          </a:p>
          <a:p>
            <a:pPr marL="0" indent="0">
              <a:buNone/>
            </a:pPr>
            <a:r>
              <a:rPr lang="en-US" sz="1600" dirty="0" smtClean="0"/>
              <a:t>The </a:t>
            </a:r>
            <a:r>
              <a:rPr lang="en-US" sz="1600" b="1" dirty="0" err="1" smtClean="0"/>
              <a:t>palmar</a:t>
            </a:r>
            <a:r>
              <a:rPr lang="en-US" sz="1600" b="1" dirty="0" smtClean="0"/>
              <a:t> </a:t>
            </a:r>
            <a:r>
              <a:rPr lang="en-US" sz="1600" b="1" dirty="0" err="1" smtClean="0"/>
              <a:t>aponeurosis</a:t>
            </a:r>
            <a:r>
              <a:rPr lang="en-US" sz="1600" b="1" dirty="0" smtClean="0"/>
              <a:t> </a:t>
            </a:r>
            <a:r>
              <a:rPr lang="en-US" sz="1600" dirty="0" smtClean="0"/>
              <a:t>is the layer of flat broad tendons that connect the strong forearm muscles to act upon the wrist and fingers.</a:t>
            </a:r>
          </a:p>
          <a:p>
            <a:pPr marL="0" indent="0">
              <a:buNone/>
            </a:pPr>
            <a:endParaRPr lang="en-US" sz="1600" dirty="0" smtClean="0"/>
          </a:p>
          <a:p>
            <a:pPr marL="0" indent="0">
              <a:buNone/>
            </a:pPr>
            <a:r>
              <a:rPr lang="en-US" sz="1600" dirty="0" smtClean="0"/>
              <a:t>Also shown on the left is the superficial </a:t>
            </a:r>
            <a:r>
              <a:rPr lang="en-US" sz="1600" dirty="0" err="1" smtClean="0"/>
              <a:t>mucles</a:t>
            </a:r>
            <a:r>
              <a:rPr lang="en-US" sz="1600" dirty="0" smtClean="0"/>
              <a:t> of </a:t>
            </a:r>
            <a:r>
              <a:rPr lang="en-US" sz="1600" b="1" dirty="0" smtClean="0">
                <a:solidFill>
                  <a:srgbClr val="CA65B3"/>
                </a:solidFill>
              </a:rPr>
              <a:t>abductor </a:t>
            </a:r>
            <a:r>
              <a:rPr lang="en-US" sz="1600" b="1" dirty="0" err="1" smtClean="0">
                <a:solidFill>
                  <a:srgbClr val="CA65B3"/>
                </a:solidFill>
              </a:rPr>
              <a:t>pollicis</a:t>
            </a:r>
            <a:r>
              <a:rPr lang="en-US" sz="1600" b="1" dirty="0" smtClean="0">
                <a:solidFill>
                  <a:srgbClr val="CA65B3"/>
                </a:solidFill>
              </a:rPr>
              <a:t> </a:t>
            </a:r>
            <a:r>
              <a:rPr lang="en-US" sz="1600" b="1" dirty="0" err="1" smtClean="0">
                <a:solidFill>
                  <a:srgbClr val="CA65B3"/>
                </a:solidFill>
              </a:rPr>
              <a:t>brevis</a:t>
            </a:r>
            <a:r>
              <a:rPr lang="en-US" sz="1600" b="1" dirty="0" smtClean="0">
                <a:solidFill>
                  <a:srgbClr val="CA65B3"/>
                </a:solidFill>
              </a:rPr>
              <a:t>  </a:t>
            </a:r>
            <a:r>
              <a:rPr lang="en-US" sz="1600" dirty="0" smtClean="0"/>
              <a:t>(abduction of the thumb joint) and </a:t>
            </a:r>
            <a:r>
              <a:rPr lang="en-US" sz="1600" b="1" dirty="0" err="1" smtClean="0">
                <a:solidFill>
                  <a:srgbClr val="8F1EFF"/>
                </a:solidFill>
              </a:rPr>
              <a:t>palmaris</a:t>
            </a:r>
            <a:r>
              <a:rPr lang="en-US" sz="1600" b="1" dirty="0" smtClean="0">
                <a:solidFill>
                  <a:srgbClr val="8F1EFF"/>
                </a:solidFill>
              </a:rPr>
              <a:t> </a:t>
            </a:r>
            <a:r>
              <a:rPr lang="en-US" sz="1600" b="1" dirty="0" err="1" smtClean="0">
                <a:solidFill>
                  <a:srgbClr val="8F1EFF"/>
                </a:solidFill>
              </a:rPr>
              <a:t>brevis</a:t>
            </a:r>
            <a:r>
              <a:rPr lang="en-US" sz="1600" b="1" dirty="0" smtClean="0">
                <a:solidFill>
                  <a:srgbClr val="8F1EFF"/>
                </a:solidFill>
              </a:rPr>
              <a:t> </a:t>
            </a:r>
            <a:r>
              <a:rPr lang="en-US" sz="1600" dirty="0" smtClean="0"/>
              <a:t> (tightens the </a:t>
            </a:r>
            <a:r>
              <a:rPr lang="en-US" sz="1600" dirty="0" err="1" smtClean="0"/>
              <a:t>palmar</a:t>
            </a:r>
            <a:r>
              <a:rPr lang="en-US" sz="1600" dirty="0" smtClean="0"/>
              <a:t> </a:t>
            </a:r>
            <a:r>
              <a:rPr lang="en-US" sz="1600" dirty="0" err="1" smtClean="0"/>
              <a:t>aponeurosis</a:t>
            </a:r>
            <a:r>
              <a:rPr lang="en-US" sz="1600" dirty="0" smtClean="0"/>
              <a:t>, for protection) found lateral to the </a:t>
            </a:r>
            <a:r>
              <a:rPr lang="en-US" sz="1600" dirty="0" err="1" smtClean="0"/>
              <a:t>palmar</a:t>
            </a:r>
            <a:r>
              <a:rPr lang="en-US" sz="1600" dirty="0" smtClean="0"/>
              <a:t> </a:t>
            </a:r>
            <a:r>
              <a:rPr lang="en-US" sz="1600" dirty="0" err="1" smtClean="0"/>
              <a:t>aponeurosis</a:t>
            </a:r>
            <a:r>
              <a:rPr lang="en-US" sz="1600" dirty="0" smtClean="0"/>
              <a:t>.</a:t>
            </a:r>
            <a:endParaRPr lang="en-US" sz="1600" dirty="0"/>
          </a:p>
        </p:txBody>
      </p:sp>
      <p:grpSp>
        <p:nvGrpSpPr>
          <p:cNvPr id="28" name="Group 27"/>
          <p:cNvGrpSpPr/>
          <p:nvPr/>
        </p:nvGrpSpPr>
        <p:grpSpPr>
          <a:xfrm>
            <a:off x="2667000" y="6096000"/>
            <a:ext cx="2667000" cy="646331"/>
            <a:chOff x="2667000" y="6096000"/>
            <a:chExt cx="2667000" cy="646331"/>
          </a:xfrm>
        </p:grpSpPr>
        <p:sp>
          <p:nvSpPr>
            <p:cNvPr id="7" name="TextBox 6"/>
            <p:cNvSpPr txBox="1"/>
            <p:nvPr/>
          </p:nvSpPr>
          <p:spPr>
            <a:xfrm>
              <a:off x="3581400" y="6096000"/>
              <a:ext cx="1752600" cy="646331"/>
            </a:xfrm>
            <a:prstGeom prst="rect">
              <a:avLst/>
            </a:prstGeom>
            <a:noFill/>
          </p:spPr>
          <p:txBody>
            <a:bodyPr wrap="square" rtlCol="0">
              <a:spAutoFit/>
            </a:bodyPr>
            <a:lstStyle/>
            <a:p>
              <a:r>
                <a:rPr lang="en-US" dirty="0" smtClean="0">
                  <a:solidFill>
                    <a:srgbClr val="000000"/>
                  </a:solidFill>
                </a:rPr>
                <a:t>Palmaris </a:t>
              </a:r>
              <a:r>
                <a:rPr lang="en-US" dirty="0" err="1" smtClean="0">
                  <a:solidFill>
                    <a:srgbClr val="000000"/>
                  </a:solidFill>
                </a:rPr>
                <a:t>longus</a:t>
              </a:r>
              <a:r>
                <a:rPr lang="en-US" dirty="0" smtClean="0">
                  <a:solidFill>
                    <a:srgbClr val="000000"/>
                  </a:solidFill>
                </a:rPr>
                <a:t> tendon</a:t>
              </a:r>
            </a:p>
          </p:txBody>
        </p:sp>
        <p:cxnSp>
          <p:nvCxnSpPr>
            <p:cNvPr id="13" name="Straight Arrow Connector 12"/>
            <p:cNvCxnSpPr/>
            <p:nvPr/>
          </p:nvCxnSpPr>
          <p:spPr>
            <a:xfrm rot="10800000" flipV="1">
              <a:off x="2667000" y="6248400"/>
              <a:ext cx="914400" cy="76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0" y="2209800"/>
            <a:ext cx="2591594" cy="1372394"/>
            <a:chOff x="0" y="2209800"/>
            <a:chExt cx="2591594" cy="1372394"/>
          </a:xfrm>
        </p:grpSpPr>
        <p:sp>
          <p:nvSpPr>
            <p:cNvPr id="11" name="TextBox 10"/>
            <p:cNvSpPr txBox="1"/>
            <p:nvPr/>
          </p:nvSpPr>
          <p:spPr>
            <a:xfrm>
              <a:off x="0" y="2209800"/>
              <a:ext cx="1447800" cy="1200329"/>
            </a:xfrm>
            <a:prstGeom prst="rect">
              <a:avLst/>
            </a:prstGeom>
            <a:noFill/>
          </p:spPr>
          <p:txBody>
            <a:bodyPr wrap="square" rtlCol="0">
              <a:spAutoFit/>
            </a:bodyPr>
            <a:lstStyle/>
            <a:p>
              <a:r>
                <a:rPr lang="en-US" dirty="0" smtClean="0">
                  <a:solidFill>
                    <a:srgbClr val="000000"/>
                  </a:solidFill>
                </a:rPr>
                <a:t>Transverse</a:t>
              </a:r>
            </a:p>
            <a:p>
              <a:r>
                <a:rPr lang="en-US" dirty="0" smtClean="0">
                  <a:solidFill>
                    <a:srgbClr val="000000"/>
                  </a:solidFill>
                </a:rPr>
                <a:t>&amp; </a:t>
              </a:r>
            </a:p>
            <a:p>
              <a:r>
                <a:rPr lang="en-US" dirty="0" smtClean="0">
                  <a:solidFill>
                    <a:srgbClr val="000000"/>
                  </a:solidFill>
                </a:rPr>
                <a:t>Longitudinal</a:t>
              </a:r>
            </a:p>
            <a:p>
              <a:r>
                <a:rPr lang="en-US" dirty="0" smtClean="0">
                  <a:solidFill>
                    <a:srgbClr val="000000"/>
                  </a:solidFill>
                </a:rPr>
                <a:t>fascicles</a:t>
              </a:r>
              <a:endParaRPr lang="en-US" dirty="0">
                <a:solidFill>
                  <a:srgbClr val="000000"/>
                </a:solidFill>
              </a:endParaRPr>
            </a:p>
          </p:txBody>
        </p:sp>
        <p:cxnSp>
          <p:nvCxnSpPr>
            <p:cNvPr id="21" name="Straight Arrow Connector 20"/>
            <p:cNvCxnSpPr/>
            <p:nvPr/>
          </p:nvCxnSpPr>
          <p:spPr>
            <a:xfrm>
              <a:off x="1219200" y="2362200"/>
              <a:ext cx="12192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295400" y="2971800"/>
              <a:ext cx="1295400" cy="152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2209800" y="3200400"/>
              <a:ext cx="7620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2971800" y="3605742"/>
            <a:ext cx="2133600" cy="1993589"/>
            <a:chOff x="2971800" y="3605742"/>
            <a:chExt cx="2133600" cy="1993589"/>
          </a:xfrm>
        </p:grpSpPr>
        <p:sp>
          <p:nvSpPr>
            <p:cNvPr id="8" name="TextBox 7"/>
            <p:cNvSpPr txBox="1"/>
            <p:nvPr/>
          </p:nvSpPr>
          <p:spPr>
            <a:xfrm>
              <a:off x="3505200" y="4953000"/>
              <a:ext cx="1600200" cy="646331"/>
            </a:xfrm>
            <a:prstGeom prst="rect">
              <a:avLst/>
            </a:prstGeom>
            <a:noFill/>
          </p:spPr>
          <p:txBody>
            <a:bodyPr wrap="square" rtlCol="0">
              <a:spAutoFit/>
            </a:bodyPr>
            <a:lstStyle/>
            <a:p>
              <a:r>
                <a:rPr lang="en-US" dirty="0" smtClean="0">
                  <a:solidFill>
                    <a:srgbClr val="000000"/>
                  </a:solidFill>
                </a:rPr>
                <a:t>Abductor </a:t>
              </a:r>
              <a:r>
                <a:rPr lang="en-US" dirty="0" err="1" smtClean="0">
                  <a:solidFill>
                    <a:srgbClr val="000000"/>
                  </a:solidFill>
                </a:rPr>
                <a:t>pollicis</a:t>
              </a:r>
              <a:r>
                <a:rPr lang="en-US" dirty="0" smtClean="0">
                  <a:solidFill>
                    <a:srgbClr val="000000"/>
                  </a:solidFill>
                </a:rPr>
                <a:t> </a:t>
              </a:r>
              <a:r>
                <a:rPr lang="en-US" dirty="0" err="1" smtClean="0">
                  <a:solidFill>
                    <a:srgbClr val="000000"/>
                  </a:solidFill>
                </a:rPr>
                <a:t>brevis</a:t>
              </a:r>
              <a:endParaRPr lang="en-US" dirty="0">
                <a:solidFill>
                  <a:srgbClr val="000000"/>
                </a:solidFill>
              </a:endParaRPr>
            </a:p>
          </p:txBody>
        </p:sp>
        <p:sp>
          <p:nvSpPr>
            <p:cNvPr id="18" name="Freeform 17"/>
            <p:cNvSpPr/>
            <p:nvPr/>
          </p:nvSpPr>
          <p:spPr>
            <a:xfrm>
              <a:off x="2971800" y="3605742"/>
              <a:ext cx="1154642" cy="1254125"/>
            </a:xfrm>
            <a:custGeom>
              <a:avLst/>
              <a:gdLst>
                <a:gd name="connsiteX0" fmla="*/ 1035050 w 1154642"/>
                <a:gd name="connsiteY0" fmla="*/ 1058 h 1254125"/>
                <a:gd name="connsiteX1" fmla="*/ 850900 w 1154642"/>
                <a:gd name="connsiteY1" fmla="*/ 159808 h 1254125"/>
                <a:gd name="connsiteX2" fmla="*/ 469900 w 1154642"/>
                <a:gd name="connsiteY2" fmla="*/ 458258 h 1254125"/>
                <a:gd name="connsiteX3" fmla="*/ 101600 w 1154642"/>
                <a:gd name="connsiteY3" fmla="*/ 769408 h 1254125"/>
                <a:gd name="connsiteX4" fmla="*/ 6350 w 1154642"/>
                <a:gd name="connsiteY4" fmla="*/ 1023408 h 1254125"/>
                <a:gd name="connsiteX5" fmla="*/ 139700 w 1154642"/>
                <a:gd name="connsiteY5" fmla="*/ 1112308 h 1254125"/>
                <a:gd name="connsiteX6" fmla="*/ 273050 w 1154642"/>
                <a:gd name="connsiteY6" fmla="*/ 1245658 h 1254125"/>
                <a:gd name="connsiteX7" fmla="*/ 406400 w 1154642"/>
                <a:gd name="connsiteY7" fmla="*/ 1163108 h 1254125"/>
                <a:gd name="connsiteX8" fmla="*/ 641350 w 1154642"/>
                <a:gd name="connsiteY8" fmla="*/ 1010708 h 1254125"/>
                <a:gd name="connsiteX9" fmla="*/ 774700 w 1154642"/>
                <a:gd name="connsiteY9" fmla="*/ 813858 h 1254125"/>
                <a:gd name="connsiteX10" fmla="*/ 933450 w 1154642"/>
                <a:gd name="connsiteY10" fmla="*/ 540808 h 1254125"/>
                <a:gd name="connsiteX11" fmla="*/ 1066800 w 1154642"/>
                <a:gd name="connsiteY11" fmla="*/ 286808 h 1254125"/>
                <a:gd name="connsiteX12" fmla="*/ 1149350 w 1154642"/>
                <a:gd name="connsiteY12" fmla="*/ 153458 h 1254125"/>
                <a:gd name="connsiteX13" fmla="*/ 1035050 w 1154642"/>
                <a:gd name="connsiteY13" fmla="*/ 1058 h 125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42" h="1254125">
                  <a:moveTo>
                    <a:pt x="1035050" y="1058"/>
                  </a:moveTo>
                  <a:cubicBezTo>
                    <a:pt x="985308" y="2116"/>
                    <a:pt x="945092" y="83608"/>
                    <a:pt x="850900" y="159808"/>
                  </a:cubicBezTo>
                  <a:cubicBezTo>
                    <a:pt x="756708" y="236008"/>
                    <a:pt x="594783" y="356658"/>
                    <a:pt x="469900" y="458258"/>
                  </a:cubicBezTo>
                  <a:cubicBezTo>
                    <a:pt x="345017" y="559858"/>
                    <a:pt x="178858" y="675216"/>
                    <a:pt x="101600" y="769408"/>
                  </a:cubicBezTo>
                  <a:cubicBezTo>
                    <a:pt x="24342" y="863600"/>
                    <a:pt x="0" y="966258"/>
                    <a:pt x="6350" y="1023408"/>
                  </a:cubicBezTo>
                  <a:cubicBezTo>
                    <a:pt x="12700" y="1080558"/>
                    <a:pt x="95250" y="1075266"/>
                    <a:pt x="139700" y="1112308"/>
                  </a:cubicBezTo>
                  <a:cubicBezTo>
                    <a:pt x="184150" y="1149350"/>
                    <a:pt x="228600" y="1237191"/>
                    <a:pt x="273050" y="1245658"/>
                  </a:cubicBezTo>
                  <a:cubicBezTo>
                    <a:pt x="317500" y="1254125"/>
                    <a:pt x="345017" y="1202266"/>
                    <a:pt x="406400" y="1163108"/>
                  </a:cubicBezTo>
                  <a:cubicBezTo>
                    <a:pt x="467783" y="1123950"/>
                    <a:pt x="579967" y="1068916"/>
                    <a:pt x="641350" y="1010708"/>
                  </a:cubicBezTo>
                  <a:cubicBezTo>
                    <a:pt x="702733" y="952500"/>
                    <a:pt x="726017" y="892175"/>
                    <a:pt x="774700" y="813858"/>
                  </a:cubicBezTo>
                  <a:cubicBezTo>
                    <a:pt x="823383" y="735541"/>
                    <a:pt x="884767" y="628650"/>
                    <a:pt x="933450" y="540808"/>
                  </a:cubicBezTo>
                  <a:cubicBezTo>
                    <a:pt x="982133" y="452966"/>
                    <a:pt x="1030817" y="351366"/>
                    <a:pt x="1066800" y="286808"/>
                  </a:cubicBezTo>
                  <a:cubicBezTo>
                    <a:pt x="1102783" y="222250"/>
                    <a:pt x="1154642" y="201083"/>
                    <a:pt x="1149350" y="153458"/>
                  </a:cubicBezTo>
                  <a:cubicBezTo>
                    <a:pt x="1144058" y="105833"/>
                    <a:pt x="1084792" y="0"/>
                    <a:pt x="1035050" y="1058"/>
                  </a:cubicBezTo>
                  <a:close/>
                </a:path>
              </a:pathLst>
            </a:custGeom>
            <a:solidFill>
              <a:srgbClr val="FF80E2">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rot="16200000" flipV="1">
              <a:off x="3581400" y="4419600"/>
              <a:ext cx="533400" cy="53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228600" y="4495800"/>
            <a:ext cx="2438400" cy="1941731"/>
            <a:chOff x="228600" y="4495800"/>
            <a:chExt cx="2438400" cy="1941731"/>
          </a:xfrm>
        </p:grpSpPr>
        <p:sp>
          <p:nvSpPr>
            <p:cNvPr id="10" name="TextBox 9"/>
            <p:cNvSpPr txBox="1"/>
            <p:nvPr/>
          </p:nvSpPr>
          <p:spPr>
            <a:xfrm>
              <a:off x="228600" y="5791200"/>
              <a:ext cx="1524000" cy="646331"/>
            </a:xfrm>
            <a:prstGeom prst="rect">
              <a:avLst/>
            </a:prstGeom>
            <a:noFill/>
          </p:spPr>
          <p:txBody>
            <a:bodyPr wrap="square" rtlCol="0">
              <a:spAutoFit/>
            </a:bodyPr>
            <a:lstStyle/>
            <a:p>
              <a:r>
                <a:rPr lang="en-US" dirty="0" err="1" smtClean="0">
                  <a:solidFill>
                    <a:srgbClr val="000000"/>
                  </a:solidFill>
                </a:rPr>
                <a:t>Palmar</a:t>
              </a:r>
              <a:r>
                <a:rPr lang="en-US" dirty="0" smtClean="0">
                  <a:solidFill>
                    <a:srgbClr val="000000"/>
                  </a:solidFill>
                </a:rPr>
                <a:t> </a:t>
              </a:r>
              <a:r>
                <a:rPr lang="en-US" dirty="0" err="1" smtClean="0">
                  <a:solidFill>
                    <a:srgbClr val="000000"/>
                  </a:solidFill>
                </a:rPr>
                <a:t>aponeurosis</a:t>
              </a:r>
              <a:endParaRPr lang="en-US" dirty="0">
                <a:solidFill>
                  <a:srgbClr val="000000"/>
                </a:solidFill>
              </a:endParaRPr>
            </a:p>
          </p:txBody>
        </p:sp>
        <p:cxnSp>
          <p:nvCxnSpPr>
            <p:cNvPr id="15" name="Straight Arrow Connector 14"/>
            <p:cNvCxnSpPr/>
            <p:nvPr/>
          </p:nvCxnSpPr>
          <p:spPr>
            <a:xfrm rot="5400000" flipH="1" flipV="1">
              <a:off x="1104900" y="4533900"/>
              <a:ext cx="1600200" cy="1524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28600" y="3874558"/>
            <a:ext cx="2283883" cy="1419973"/>
            <a:chOff x="228600" y="3874558"/>
            <a:chExt cx="2283883" cy="1419973"/>
          </a:xfrm>
        </p:grpSpPr>
        <p:sp>
          <p:nvSpPr>
            <p:cNvPr id="9" name="TextBox 8"/>
            <p:cNvSpPr txBox="1"/>
            <p:nvPr/>
          </p:nvSpPr>
          <p:spPr>
            <a:xfrm>
              <a:off x="228600" y="4648200"/>
              <a:ext cx="1295400" cy="646331"/>
            </a:xfrm>
            <a:prstGeom prst="rect">
              <a:avLst/>
            </a:prstGeom>
            <a:noFill/>
          </p:spPr>
          <p:txBody>
            <a:bodyPr wrap="square" rtlCol="0">
              <a:spAutoFit/>
            </a:bodyPr>
            <a:lstStyle/>
            <a:p>
              <a:r>
                <a:rPr lang="en-US" dirty="0" smtClean="0">
                  <a:solidFill>
                    <a:srgbClr val="000000"/>
                  </a:solidFill>
                </a:rPr>
                <a:t>Palmaris </a:t>
              </a:r>
              <a:r>
                <a:rPr lang="en-US" dirty="0" err="1" smtClean="0">
                  <a:solidFill>
                    <a:srgbClr val="000000"/>
                  </a:solidFill>
                </a:rPr>
                <a:t>brevis</a:t>
              </a:r>
              <a:endParaRPr lang="en-US" dirty="0">
                <a:solidFill>
                  <a:srgbClr val="000000"/>
                </a:solidFill>
              </a:endParaRPr>
            </a:p>
          </p:txBody>
        </p:sp>
        <p:sp>
          <p:nvSpPr>
            <p:cNvPr id="20" name="Freeform 19"/>
            <p:cNvSpPr/>
            <p:nvPr/>
          </p:nvSpPr>
          <p:spPr>
            <a:xfrm>
              <a:off x="1497542" y="3874558"/>
              <a:ext cx="1014941" cy="910167"/>
            </a:xfrm>
            <a:custGeom>
              <a:avLst/>
              <a:gdLst>
                <a:gd name="connsiteX0" fmla="*/ 636058 w 1014941"/>
                <a:gd name="connsiteY0" fmla="*/ 132292 h 910167"/>
                <a:gd name="connsiteX1" fmla="*/ 426508 w 1014941"/>
                <a:gd name="connsiteY1" fmla="*/ 30692 h 910167"/>
                <a:gd name="connsiteX2" fmla="*/ 204258 w 1014941"/>
                <a:gd name="connsiteY2" fmla="*/ 37042 h 910167"/>
                <a:gd name="connsiteX3" fmla="*/ 26458 w 1014941"/>
                <a:gd name="connsiteY3" fmla="*/ 17992 h 910167"/>
                <a:gd name="connsiteX4" fmla="*/ 45508 w 1014941"/>
                <a:gd name="connsiteY4" fmla="*/ 144992 h 910167"/>
                <a:gd name="connsiteX5" fmla="*/ 166158 w 1014941"/>
                <a:gd name="connsiteY5" fmla="*/ 468842 h 910167"/>
                <a:gd name="connsiteX6" fmla="*/ 388408 w 1014941"/>
                <a:gd name="connsiteY6" fmla="*/ 799042 h 910167"/>
                <a:gd name="connsiteX7" fmla="*/ 540808 w 1014941"/>
                <a:gd name="connsiteY7" fmla="*/ 894292 h 910167"/>
                <a:gd name="connsiteX8" fmla="*/ 851958 w 1014941"/>
                <a:gd name="connsiteY8" fmla="*/ 894292 h 910167"/>
                <a:gd name="connsiteX9" fmla="*/ 1004358 w 1014941"/>
                <a:gd name="connsiteY9" fmla="*/ 805392 h 910167"/>
                <a:gd name="connsiteX10" fmla="*/ 915458 w 1014941"/>
                <a:gd name="connsiteY10" fmla="*/ 583142 h 910167"/>
                <a:gd name="connsiteX11" fmla="*/ 775758 w 1014941"/>
                <a:gd name="connsiteY11" fmla="*/ 297392 h 910167"/>
                <a:gd name="connsiteX12" fmla="*/ 636058 w 1014941"/>
                <a:gd name="connsiteY12" fmla="*/ 132292 h 91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4941" h="910167">
                  <a:moveTo>
                    <a:pt x="636058" y="132292"/>
                  </a:moveTo>
                  <a:cubicBezTo>
                    <a:pt x="577850" y="87842"/>
                    <a:pt x="498475" y="46567"/>
                    <a:pt x="426508" y="30692"/>
                  </a:cubicBezTo>
                  <a:cubicBezTo>
                    <a:pt x="354541" y="14817"/>
                    <a:pt x="270933" y="39159"/>
                    <a:pt x="204258" y="37042"/>
                  </a:cubicBezTo>
                  <a:cubicBezTo>
                    <a:pt x="137583" y="34925"/>
                    <a:pt x="52916" y="0"/>
                    <a:pt x="26458" y="17992"/>
                  </a:cubicBezTo>
                  <a:cubicBezTo>
                    <a:pt x="0" y="35984"/>
                    <a:pt x="22225" y="69850"/>
                    <a:pt x="45508" y="144992"/>
                  </a:cubicBezTo>
                  <a:cubicBezTo>
                    <a:pt x="68791" y="220134"/>
                    <a:pt x="109008" y="359834"/>
                    <a:pt x="166158" y="468842"/>
                  </a:cubicBezTo>
                  <a:cubicBezTo>
                    <a:pt x="223308" y="577850"/>
                    <a:pt x="325966" y="728134"/>
                    <a:pt x="388408" y="799042"/>
                  </a:cubicBezTo>
                  <a:cubicBezTo>
                    <a:pt x="450850" y="869950"/>
                    <a:pt x="463550" y="878417"/>
                    <a:pt x="540808" y="894292"/>
                  </a:cubicBezTo>
                  <a:cubicBezTo>
                    <a:pt x="618066" y="910167"/>
                    <a:pt x="774700" y="909109"/>
                    <a:pt x="851958" y="894292"/>
                  </a:cubicBezTo>
                  <a:cubicBezTo>
                    <a:pt x="929216" y="879475"/>
                    <a:pt x="993775" y="857250"/>
                    <a:pt x="1004358" y="805392"/>
                  </a:cubicBezTo>
                  <a:cubicBezTo>
                    <a:pt x="1014941" y="753534"/>
                    <a:pt x="953558" y="667809"/>
                    <a:pt x="915458" y="583142"/>
                  </a:cubicBezTo>
                  <a:cubicBezTo>
                    <a:pt x="877358" y="498475"/>
                    <a:pt x="822325" y="373592"/>
                    <a:pt x="775758" y="297392"/>
                  </a:cubicBezTo>
                  <a:cubicBezTo>
                    <a:pt x="729191" y="221192"/>
                    <a:pt x="694266" y="176742"/>
                    <a:pt x="636058" y="132292"/>
                  </a:cubicBezTo>
                  <a:close/>
                </a:path>
              </a:pathLst>
            </a:custGeom>
            <a:solidFill>
              <a:srgbClr val="8F1E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1295400" y="4343400"/>
              <a:ext cx="685800" cy="457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1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1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10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10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181600" y="0"/>
            <a:ext cx="3733800" cy="1143000"/>
          </a:xfrm>
        </p:spPr>
        <p:txBody>
          <a:bodyPr>
            <a:normAutofit/>
          </a:bodyPr>
          <a:lstStyle/>
          <a:p>
            <a:r>
              <a:rPr lang="en-US" sz="2800" b="1" dirty="0" smtClean="0"/>
              <a:t>Muscles of the Hand: Middle Layer</a:t>
            </a:r>
            <a:endParaRPr lang="en-US" sz="2800" b="1" dirty="0"/>
          </a:p>
        </p:txBody>
      </p:sp>
      <p:pic>
        <p:nvPicPr>
          <p:cNvPr id="5" name="Content Placeholder 4" descr="middle_and_deep_intrinsic_hand_muscles.jpg"/>
          <p:cNvPicPr>
            <a:picLocks noGrp="1" noChangeAspect="1"/>
          </p:cNvPicPr>
          <p:nvPr>
            <p:ph sz="half" idx="1"/>
          </p:nvPr>
        </p:nvPicPr>
        <p:blipFill>
          <a:blip r:embed="rId2" cstate="print"/>
          <a:srcRect l="16981" t="1514" r="24528" b="2260"/>
          <a:stretch>
            <a:fillRect/>
          </a:stretch>
        </p:blipFill>
        <p:spPr>
          <a:xfrm>
            <a:off x="457200" y="0"/>
            <a:ext cx="4191000" cy="6894871"/>
          </a:xfrm>
        </p:spPr>
      </p:pic>
      <p:sp>
        <p:nvSpPr>
          <p:cNvPr id="4" name="Content Placeholder 3"/>
          <p:cNvSpPr>
            <a:spLocks noGrp="1"/>
          </p:cNvSpPr>
          <p:nvPr>
            <p:ph sz="half" idx="2"/>
          </p:nvPr>
        </p:nvSpPr>
        <p:spPr>
          <a:xfrm>
            <a:off x="5105400" y="1447800"/>
            <a:ext cx="4038600" cy="5410200"/>
          </a:xfrm>
        </p:spPr>
        <p:txBody>
          <a:bodyPr>
            <a:normAutofit lnSpcReduction="10000"/>
          </a:bodyPr>
          <a:lstStyle/>
          <a:p>
            <a:pPr marL="0" indent="0">
              <a:buNone/>
            </a:pPr>
            <a:r>
              <a:rPr lang="en-US" sz="1600" dirty="0" smtClean="0"/>
              <a:t>The next layer of muscles –the middle layer- underneath the superficial layer is pictured here; notice the removal of the </a:t>
            </a:r>
            <a:r>
              <a:rPr lang="en-US" sz="1600" dirty="0" err="1" smtClean="0"/>
              <a:t>palmar</a:t>
            </a:r>
            <a:r>
              <a:rPr lang="en-US" sz="1600" dirty="0" smtClean="0"/>
              <a:t> </a:t>
            </a:r>
            <a:r>
              <a:rPr lang="en-US" sz="1600" dirty="0" err="1" smtClean="0"/>
              <a:t>aponeurosis</a:t>
            </a:r>
            <a:r>
              <a:rPr lang="en-US" sz="1600" dirty="0" smtClean="0"/>
              <a:t>. </a:t>
            </a:r>
          </a:p>
          <a:p>
            <a:pPr marL="0" indent="0">
              <a:buNone/>
            </a:pPr>
            <a:endParaRPr lang="en-US" sz="1600" dirty="0" smtClean="0"/>
          </a:p>
          <a:p>
            <a:pPr marL="0" indent="0">
              <a:buNone/>
            </a:pPr>
            <a:r>
              <a:rPr lang="en-US" sz="1600" dirty="0" smtClean="0"/>
              <a:t>On the left the </a:t>
            </a:r>
            <a:r>
              <a:rPr lang="en-US" sz="1600" b="1" dirty="0" smtClean="0">
                <a:solidFill>
                  <a:srgbClr val="FF0000"/>
                </a:solidFill>
              </a:rPr>
              <a:t>adductor </a:t>
            </a:r>
            <a:r>
              <a:rPr lang="en-US" sz="1600" b="1" dirty="0" err="1" smtClean="0">
                <a:solidFill>
                  <a:srgbClr val="FF0000"/>
                </a:solidFill>
              </a:rPr>
              <a:t>pollicis</a:t>
            </a:r>
            <a:r>
              <a:rPr lang="en-US" sz="1600" b="1" dirty="0" smtClean="0">
                <a:solidFill>
                  <a:srgbClr val="FF0000"/>
                </a:solidFill>
              </a:rPr>
              <a:t> </a:t>
            </a:r>
            <a:r>
              <a:rPr lang="en-US" sz="1600" dirty="0" smtClean="0"/>
              <a:t>is shown. This muscle has two unique regions which consist of both a </a:t>
            </a:r>
            <a:r>
              <a:rPr lang="en-US" sz="1600" b="1" dirty="0" smtClean="0">
                <a:solidFill>
                  <a:schemeClr val="accent2">
                    <a:lumMod val="75000"/>
                  </a:schemeClr>
                </a:solidFill>
              </a:rPr>
              <a:t>transverse head </a:t>
            </a:r>
            <a:r>
              <a:rPr lang="en-US" sz="1600" dirty="0" smtClean="0"/>
              <a:t>(for thumb adduction) and a </a:t>
            </a:r>
            <a:r>
              <a:rPr lang="en-US" sz="1600" b="1" dirty="0" smtClean="0">
                <a:solidFill>
                  <a:srgbClr val="FF0000"/>
                </a:solidFill>
              </a:rPr>
              <a:t>oblique head </a:t>
            </a:r>
            <a:r>
              <a:rPr lang="en-US" sz="1600" dirty="0" smtClean="0"/>
              <a:t>(for flexion of the thumb). </a:t>
            </a:r>
          </a:p>
          <a:p>
            <a:pPr marL="0" indent="0">
              <a:buNone/>
            </a:pPr>
            <a:endParaRPr lang="en-US" sz="1600" dirty="0" smtClean="0"/>
          </a:p>
          <a:p>
            <a:pPr marL="0" indent="0">
              <a:buNone/>
            </a:pPr>
            <a:r>
              <a:rPr lang="en-US" sz="1600" dirty="0" smtClean="0"/>
              <a:t>Also the </a:t>
            </a:r>
            <a:r>
              <a:rPr lang="en-US" sz="1600" b="1" dirty="0" err="1" smtClean="0">
                <a:solidFill>
                  <a:srgbClr val="008000"/>
                </a:solidFill>
              </a:rPr>
              <a:t>opponens</a:t>
            </a:r>
            <a:r>
              <a:rPr lang="en-US" sz="1600" b="1" dirty="0" smtClean="0">
                <a:solidFill>
                  <a:srgbClr val="008000"/>
                </a:solidFill>
              </a:rPr>
              <a:t> </a:t>
            </a:r>
            <a:r>
              <a:rPr lang="en-US" sz="1600" b="1" dirty="0" err="1" smtClean="0">
                <a:solidFill>
                  <a:srgbClr val="008000"/>
                </a:solidFill>
              </a:rPr>
              <a:t>pollicis</a:t>
            </a:r>
            <a:r>
              <a:rPr lang="en-US" sz="1600" b="1" dirty="0" smtClean="0">
                <a:solidFill>
                  <a:srgbClr val="008000"/>
                </a:solidFill>
              </a:rPr>
              <a:t> </a:t>
            </a:r>
            <a:r>
              <a:rPr lang="en-US" sz="1600" dirty="0" smtClean="0"/>
              <a:t>is shown. This muscle give </a:t>
            </a:r>
            <a:r>
              <a:rPr lang="en-US" sz="1600" i="1" dirty="0" smtClean="0"/>
              <a:t>opposition</a:t>
            </a:r>
            <a:r>
              <a:rPr lang="en-US" sz="1600" dirty="0" smtClean="0"/>
              <a:t> to the joint of the thumb. The abductor </a:t>
            </a:r>
            <a:r>
              <a:rPr lang="en-US" sz="1600" dirty="0" err="1" smtClean="0"/>
              <a:t>pollicis</a:t>
            </a:r>
            <a:r>
              <a:rPr lang="en-US" sz="1600" dirty="0" smtClean="0"/>
              <a:t> </a:t>
            </a:r>
            <a:r>
              <a:rPr lang="en-US" sz="1600" dirty="0" err="1" smtClean="0"/>
              <a:t>brevis</a:t>
            </a:r>
            <a:r>
              <a:rPr lang="en-US" sz="1600" dirty="0" smtClean="0"/>
              <a:t> and flexor </a:t>
            </a:r>
            <a:r>
              <a:rPr lang="en-US" sz="1600" dirty="0" err="1" smtClean="0"/>
              <a:t>pollicis</a:t>
            </a:r>
            <a:r>
              <a:rPr lang="en-US" sz="1600" dirty="0" smtClean="0"/>
              <a:t> </a:t>
            </a:r>
            <a:r>
              <a:rPr lang="en-US" sz="1600" dirty="0" err="1" smtClean="0"/>
              <a:t>brevis</a:t>
            </a:r>
            <a:r>
              <a:rPr lang="en-US" sz="1600" dirty="0" smtClean="0"/>
              <a:t> have been removed to see the </a:t>
            </a:r>
            <a:r>
              <a:rPr lang="en-US" sz="1600" dirty="0" err="1" smtClean="0"/>
              <a:t>oppoenens</a:t>
            </a:r>
            <a:r>
              <a:rPr lang="en-US" sz="1600" dirty="0" smtClean="0"/>
              <a:t> </a:t>
            </a:r>
            <a:r>
              <a:rPr lang="en-US" sz="1600" dirty="0" err="1" smtClean="0"/>
              <a:t>pollicis</a:t>
            </a:r>
            <a:r>
              <a:rPr lang="en-US" sz="1600" dirty="0" smtClean="0"/>
              <a:t>.</a:t>
            </a:r>
          </a:p>
          <a:p>
            <a:pPr marL="0" indent="0">
              <a:buNone/>
            </a:pPr>
            <a:endParaRPr lang="en-US" sz="1600" dirty="0" smtClean="0"/>
          </a:p>
          <a:p>
            <a:pPr marL="0" indent="0">
              <a:buNone/>
            </a:pPr>
            <a:r>
              <a:rPr lang="en-US" sz="1600" dirty="0" smtClean="0"/>
              <a:t>The </a:t>
            </a:r>
            <a:r>
              <a:rPr lang="en-US" sz="1600" b="1" dirty="0" err="1" smtClean="0">
                <a:solidFill>
                  <a:srgbClr val="C0B74F"/>
                </a:solidFill>
              </a:rPr>
              <a:t>opponens</a:t>
            </a:r>
            <a:r>
              <a:rPr lang="en-US" sz="1600" b="1" dirty="0" smtClean="0">
                <a:solidFill>
                  <a:srgbClr val="C0B74F"/>
                </a:solidFill>
              </a:rPr>
              <a:t> </a:t>
            </a:r>
            <a:r>
              <a:rPr lang="en-US" sz="1600" b="1" dirty="0" err="1" smtClean="0">
                <a:solidFill>
                  <a:srgbClr val="C0B74F"/>
                </a:solidFill>
              </a:rPr>
              <a:t>digiti</a:t>
            </a:r>
            <a:r>
              <a:rPr lang="en-US" sz="1600" b="1" dirty="0" smtClean="0">
                <a:solidFill>
                  <a:srgbClr val="C0B74F"/>
                </a:solidFill>
              </a:rPr>
              <a:t> </a:t>
            </a:r>
            <a:r>
              <a:rPr lang="en-US" sz="1600" b="1" dirty="0" err="1" smtClean="0">
                <a:solidFill>
                  <a:srgbClr val="C0B74F"/>
                </a:solidFill>
              </a:rPr>
              <a:t>minimi</a:t>
            </a:r>
            <a:r>
              <a:rPr lang="en-US" sz="1600" b="1" dirty="0" smtClean="0">
                <a:solidFill>
                  <a:srgbClr val="C0B74F"/>
                </a:solidFill>
              </a:rPr>
              <a:t> </a:t>
            </a:r>
            <a:r>
              <a:rPr lang="en-US" sz="1600" dirty="0" smtClean="0"/>
              <a:t>which draws the metacarpal in a </a:t>
            </a:r>
            <a:r>
              <a:rPr lang="en-US" sz="1600" dirty="0" err="1" smtClean="0"/>
              <a:t>palmar</a:t>
            </a:r>
            <a:r>
              <a:rPr lang="en-US" sz="1600" dirty="0" smtClean="0"/>
              <a:t> direction can also be seen on the lateral side of the image.</a:t>
            </a:r>
          </a:p>
          <a:p>
            <a:pPr marL="0" indent="0">
              <a:buNone/>
            </a:pPr>
            <a:endParaRPr lang="en-US" sz="1600" dirty="0" smtClean="0"/>
          </a:p>
          <a:p>
            <a:pPr marL="0" indent="0">
              <a:buNone/>
            </a:pPr>
            <a:endParaRPr lang="en-US" sz="1600" dirty="0"/>
          </a:p>
        </p:txBody>
      </p:sp>
      <p:grpSp>
        <p:nvGrpSpPr>
          <p:cNvPr id="22" name="Group 21"/>
          <p:cNvGrpSpPr/>
          <p:nvPr/>
        </p:nvGrpSpPr>
        <p:grpSpPr>
          <a:xfrm>
            <a:off x="228600" y="3476625"/>
            <a:ext cx="2061633" cy="1970306"/>
            <a:chOff x="228600" y="3476625"/>
            <a:chExt cx="2061633" cy="1970306"/>
          </a:xfrm>
        </p:grpSpPr>
        <p:sp>
          <p:nvSpPr>
            <p:cNvPr id="18" name="Freeform 17"/>
            <p:cNvSpPr/>
            <p:nvPr/>
          </p:nvSpPr>
          <p:spPr>
            <a:xfrm>
              <a:off x="1481667" y="3476625"/>
              <a:ext cx="808566" cy="1010708"/>
            </a:xfrm>
            <a:custGeom>
              <a:avLst/>
              <a:gdLst>
                <a:gd name="connsiteX0" fmla="*/ 48683 w 808566"/>
                <a:gd name="connsiteY0" fmla="*/ 9525 h 1010708"/>
                <a:gd name="connsiteX1" fmla="*/ 207433 w 808566"/>
                <a:gd name="connsiteY1" fmla="*/ 117475 h 1010708"/>
                <a:gd name="connsiteX2" fmla="*/ 378883 w 808566"/>
                <a:gd name="connsiteY2" fmla="*/ 352425 h 1010708"/>
                <a:gd name="connsiteX3" fmla="*/ 626533 w 808566"/>
                <a:gd name="connsiteY3" fmla="*/ 650875 h 1010708"/>
                <a:gd name="connsiteX4" fmla="*/ 778933 w 808566"/>
                <a:gd name="connsiteY4" fmla="*/ 936625 h 1010708"/>
                <a:gd name="connsiteX5" fmla="*/ 804333 w 808566"/>
                <a:gd name="connsiteY5" fmla="*/ 981075 h 1010708"/>
                <a:gd name="connsiteX6" fmla="*/ 766233 w 808566"/>
                <a:gd name="connsiteY6" fmla="*/ 974725 h 1010708"/>
                <a:gd name="connsiteX7" fmla="*/ 658283 w 808566"/>
                <a:gd name="connsiteY7" fmla="*/ 854075 h 1010708"/>
                <a:gd name="connsiteX8" fmla="*/ 556683 w 808566"/>
                <a:gd name="connsiteY8" fmla="*/ 949325 h 1010708"/>
                <a:gd name="connsiteX9" fmla="*/ 493183 w 808566"/>
                <a:gd name="connsiteY9" fmla="*/ 1006475 h 1010708"/>
                <a:gd name="connsiteX10" fmla="*/ 429683 w 808566"/>
                <a:gd name="connsiteY10" fmla="*/ 923925 h 1010708"/>
                <a:gd name="connsiteX11" fmla="*/ 207433 w 808566"/>
                <a:gd name="connsiteY11" fmla="*/ 593725 h 1010708"/>
                <a:gd name="connsiteX12" fmla="*/ 112183 w 808566"/>
                <a:gd name="connsiteY12" fmla="*/ 377825 h 1010708"/>
                <a:gd name="connsiteX13" fmla="*/ 16933 w 808566"/>
                <a:gd name="connsiteY13" fmla="*/ 111125 h 1010708"/>
                <a:gd name="connsiteX14" fmla="*/ 10583 w 808566"/>
                <a:gd name="connsiteY14" fmla="*/ 60325 h 1010708"/>
                <a:gd name="connsiteX15" fmla="*/ 48683 w 808566"/>
                <a:gd name="connsiteY15" fmla="*/ 9525 h 1010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8566" h="1010708">
                  <a:moveTo>
                    <a:pt x="48683" y="9525"/>
                  </a:moveTo>
                  <a:cubicBezTo>
                    <a:pt x="81491" y="19050"/>
                    <a:pt x="152400" y="60325"/>
                    <a:pt x="207433" y="117475"/>
                  </a:cubicBezTo>
                  <a:cubicBezTo>
                    <a:pt x="262466" y="174625"/>
                    <a:pt x="309033" y="263525"/>
                    <a:pt x="378883" y="352425"/>
                  </a:cubicBezTo>
                  <a:cubicBezTo>
                    <a:pt x="448733" y="441325"/>
                    <a:pt x="559858" y="553508"/>
                    <a:pt x="626533" y="650875"/>
                  </a:cubicBezTo>
                  <a:cubicBezTo>
                    <a:pt x="693208" y="748242"/>
                    <a:pt x="749300" y="881592"/>
                    <a:pt x="778933" y="936625"/>
                  </a:cubicBezTo>
                  <a:cubicBezTo>
                    <a:pt x="808566" y="991658"/>
                    <a:pt x="806450" y="974725"/>
                    <a:pt x="804333" y="981075"/>
                  </a:cubicBezTo>
                  <a:cubicBezTo>
                    <a:pt x="802216" y="987425"/>
                    <a:pt x="790575" y="995892"/>
                    <a:pt x="766233" y="974725"/>
                  </a:cubicBezTo>
                  <a:cubicBezTo>
                    <a:pt x="741891" y="953558"/>
                    <a:pt x="693208" y="858308"/>
                    <a:pt x="658283" y="854075"/>
                  </a:cubicBezTo>
                  <a:cubicBezTo>
                    <a:pt x="623358" y="849842"/>
                    <a:pt x="584200" y="923925"/>
                    <a:pt x="556683" y="949325"/>
                  </a:cubicBezTo>
                  <a:cubicBezTo>
                    <a:pt x="529166" y="974725"/>
                    <a:pt x="514350" y="1010708"/>
                    <a:pt x="493183" y="1006475"/>
                  </a:cubicBezTo>
                  <a:cubicBezTo>
                    <a:pt x="472016" y="1002242"/>
                    <a:pt x="477308" y="992717"/>
                    <a:pt x="429683" y="923925"/>
                  </a:cubicBezTo>
                  <a:cubicBezTo>
                    <a:pt x="382058" y="855133"/>
                    <a:pt x="260350" y="684742"/>
                    <a:pt x="207433" y="593725"/>
                  </a:cubicBezTo>
                  <a:cubicBezTo>
                    <a:pt x="154516" y="502708"/>
                    <a:pt x="143933" y="458258"/>
                    <a:pt x="112183" y="377825"/>
                  </a:cubicBezTo>
                  <a:cubicBezTo>
                    <a:pt x="80433" y="297392"/>
                    <a:pt x="33866" y="164042"/>
                    <a:pt x="16933" y="111125"/>
                  </a:cubicBezTo>
                  <a:cubicBezTo>
                    <a:pt x="0" y="58208"/>
                    <a:pt x="4233" y="78317"/>
                    <a:pt x="10583" y="60325"/>
                  </a:cubicBezTo>
                  <a:cubicBezTo>
                    <a:pt x="16933" y="42333"/>
                    <a:pt x="15875" y="0"/>
                    <a:pt x="48683" y="9525"/>
                  </a:cubicBezTo>
                  <a:close/>
                </a:path>
              </a:pathLst>
            </a:custGeom>
            <a:solidFill>
              <a:srgbClr val="FFFF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28600" y="4800600"/>
              <a:ext cx="1524000" cy="646331"/>
            </a:xfrm>
            <a:prstGeom prst="rect">
              <a:avLst/>
            </a:prstGeom>
            <a:noFill/>
          </p:spPr>
          <p:txBody>
            <a:bodyPr wrap="square" rtlCol="0">
              <a:spAutoFit/>
            </a:bodyPr>
            <a:lstStyle/>
            <a:p>
              <a:r>
                <a:rPr lang="en-US" dirty="0" err="1" smtClean="0">
                  <a:solidFill>
                    <a:srgbClr val="000000"/>
                  </a:solidFill>
                </a:rPr>
                <a:t>Opponens</a:t>
              </a:r>
              <a:endParaRPr lang="en-US" dirty="0" smtClean="0">
                <a:solidFill>
                  <a:srgbClr val="000000"/>
                </a:solidFill>
              </a:endParaRPr>
            </a:p>
            <a:p>
              <a:r>
                <a:rPr lang="en-US" dirty="0" err="1" smtClean="0">
                  <a:solidFill>
                    <a:srgbClr val="000000"/>
                  </a:solidFill>
                </a:rPr>
                <a:t>digiti</a:t>
              </a:r>
              <a:r>
                <a:rPr lang="en-US" dirty="0" smtClean="0">
                  <a:solidFill>
                    <a:srgbClr val="000000"/>
                  </a:solidFill>
                </a:rPr>
                <a:t> </a:t>
              </a:r>
              <a:r>
                <a:rPr lang="en-US" dirty="0" err="1" smtClean="0">
                  <a:solidFill>
                    <a:srgbClr val="000000"/>
                  </a:solidFill>
                </a:rPr>
                <a:t>minimi</a:t>
              </a:r>
              <a:endParaRPr lang="en-US" dirty="0">
                <a:solidFill>
                  <a:srgbClr val="000000"/>
                </a:solidFill>
              </a:endParaRPr>
            </a:p>
          </p:txBody>
        </p:sp>
        <p:cxnSp>
          <p:nvCxnSpPr>
            <p:cNvPr id="11" name="Straight Arrow Connector 10"/>
            <p:cNvCxnSpPr/>
            <p:nvPr/>
          </p:nvCxnSpPr>
          <p:spPr>
            <a:xfrm flipV="1">
              <a:off x="914400" y="4191000"/>
              <a:ext cx="990600" cy="685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144308" y="3842808"/>
            <a:ext cx="1808692" cy="2594723"/>
            <a:chOff x="3144308" y="3842808"/>
            <a:chExt cx="1808692" cy="2594723"/>
          </a:xfrm>
        </p:grpSpPr>
        <p:sp>
          <p:nvSpPr>
            <p:cNvPr id="16" name="Freeform 15"/>
            <p:cNvSpPr/>
            <p:nvPr/>
          </p:nvSpPr>
          <p:spPr>
            <a:xfrm>
              <a:off x="3144308" y="3842808"/>
              <a:ext cx="787400" cy="1128184"/>
            </a:xfrm>
            <a:custGeom>
              <a:avLst/>
              <a:gdLst>
                <a:gd name="connsiteX0" fmla="*/ 710142 w 787400"/>
                <a:gd name="connsiteY0" fmla="*/ 11642 h 1128184"/>
                <a:gd name="connsiteX1" fmla="*/ 468842 w 787400"/>
                <a:gd name="connsiteY1" fmla="*/ 151342 h 1128184"/>
                <a:gd name="connsiteX2" fmla="*/ 221192 w 787400"/>
                <a:gd name="connsiteY2" fmla="*/ 310092 h 1128184"/>
                <a:gd name="connsiteX3" fmla="*/ 24342 w 787400"/>
                <a:gd name="connsiteY3" fmla="*/ 500592 h 1128184"/>
                <a:gd name="connsiteX4" fmla="*/ 75142 w 787400"/>
                <a:gd name="connsiteY4" fmla="*/ 564092 h 1128184"/>
                <a:gd name="connsiteX5" fmla="*/ 62442 w 787400"/>
                <a:gd name="connsiteY5" fmla="*/ 608542 h 1128184"/>
                <a:gd name="connsiteX6" fmla="*/ 5292 w 787400"/>
                <a:gd name="connsiteY6" fmla="*/ 646642 h 1128184"/>
                <a:gd name="connsiteX7" fmla="*/ 87842 w 787400"/>
                <a:gd name="connsiteY7" fmla="*/ 748242 h 1128184"/>
                <a:gd name="connsiteX8" fmla="*/ 195792 w 787400"/>
                <a:gd name="connsiteY8" fmla="*/ 887942 h 1128184"/>
                <a:gd name="connsiteX9" fmla="*/ 87842 w 787400"/>
                <a:gd name="connsiteY9" fmla="*/ 938742 h 1128184"/>
                <a:gd name="connsiteX10" fmla="*/ 11642 w 787400"/>
                <a:gd name="connsiteY10" fmla="*/ 1014942 h 1128184"/>
                <a:gd name="connsiteX11" fmla="*/ 30692 w 787400"/>
                <a:gd name="connsiteY11" fmla="*/ 1122892 h 1128184"/>
                <a:gd name="connsiteX12" fmla="*/ 132292 w 787400"/>
                <a:gd name="connsiteY12" fmla="*/ 1046692 h 1128184"/>
                <a:gd name="connsiteX13" fmla="*/ 398992 w 787400"/>
                <a:gd name="connsiteY13" fmla="*/ 843492 h 1128184"/>
                <a:gd name="connsiteX14" fmla="*/ 545042 w 787400"/>
                <a:gd name="connsiteY14" fmla="*/ 665692 h 1128184"/>
                <a:gd name="connsiteX15" fmla="*/ 678392 w 787400"/>
                <a:gd name="connsiteY15" fmla="*/ 354542 h 1128184"/>
                <a:gd name="connsiteX16" fmla="*/ 773642 w 787400"/>
                <a:gd name="connsiteY16" fmla="*/ 144992 h 1128184"/>
                <a:gd name="connsiteX17" fmla="*/ 760942 w 787400"/>
                <a:gd name="connsiteY17" fmla="*/ 81492 h 1128184"/>
                <a:gd name="connsiteX18" fmla="*/ 710142 w 787400"/>
                <a:gd name="connsiteY18" fmla="*/ 11642 h 112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400" h="1128184">
                  <a:moveTo>
                    <a:pt x="710142" y="11642"/>
                  </a:moveTo>
                  <a:cubicBezTo>
                    <a:pt x="661459" y="23284"/>
                    <a:pt x="550334" y="101600"/>
                    <a:pt x="468842" y="151342"/>
                  </a:cubicBezTo>
                  <a:cubicBezTo>
                    <a:pt x="387350" y="201084"/>
                    <a:pt x="295275" y="251884"/>
                    <a:pt x="221192" y="310092"/>
                  </a:cubicBezTo>
                  <a:cubicBezTo>
                    <a:pt x="147109" y="368300"/>
                    <a:pt x="48684" y="458259"/>
                    <a:pt x="24342" y="500592"/>
                  </a:cubicBezTo>
                  <a:cubicBezTo>
                    <a:pt x="0" y="542925"/>
                    <a:pt x="68792" y="546100"/>
                    <a:pt x="75142" y="564092"/>
                  </a:cubicBezTo>
                  <a:cubicBezTo>
                    <a:pt x="81492" y="582084"/>
                    <a:pt x="74084" y="594784"/>
                    <a:pt x="62442" y="608542"/>
                  </a:cubicBezTo>
                  <a:cubicBezTo>
                    <a:pt x="50800" y="622300"/>
                    <a:pt x="1059" y="623359"/>
                    <a:pt x="5292" y="646642"/>
                  </a:cubicBezTo>
                  <a:cubicBezTo>
                    <a:pt x="9525" y="669925"/>
                    <a:pt x="56092" y="708025"/>
                    <a:pt x="87842" y="748242"/>
                  </a:cubicBezTo>
                  <a:cubicBezTo>
                    <a:pt x="119592" y="788459"/>
                    <a:pt x="195792" y="856192"/>
                    <a:pt x="195792" y="887942"/>
                  </a:cubicBezTo>
                  <a:cubicBezTo>
                    <a:pt x="195792" y="919692"/>
                    <a:pt x="118534" y="917575"/>
                    <a:pt x="87842" y="938742"/>
                  </a:cubicBezTo>
                  <a:cubicBezTo>
                    <a:pt x="57150" y="959909"/>
                    <a:pt x="21167" y="984250"/>
                    <a:pt x="11642" y="1014942"/>
                  </a:cubicBezTo>
                  <a:cubicBezTo>
                    <a:pt x="2117" y="1045634"/>
                    <a:pt x="10584" y="1117600"/>
                    <a:pt x="30692" y="1122892"/>
                  </a:cubicBezTo>
                  <a:cubicBezTo>
                    <a:pt x="50800" y="1128184"/>
                    <a:pt x="132292" y="1046692"/>
                    <a:pt x="132292" y="1046692"/>
                  </a:cubicBezTo>
                  <a:cubicBezTo>
                    <a:pt x="193675" y="1000125"/>
                    <a:pt x="330200" y="906992"/>
                    <a:pt x="398992" y="843492"/>
                  </a:cubicBezTo>
                  <a:cubicBezTo>
                    <a:pt x="467784" y="779992"/>
                    <a:pt x="498475" y="747184"/>
                    <a:pt x="545042" y="665692"/>
                  </a:cubicBezTo>
                  <a:cubicBezTo>
                    <a:pt x="591609" y="584200"/>
                    <a:pt x="640292" y="441325"/>
                    <a:pt x="678392" y="354542"/>
                  </a:cubicBezTo>
                  <a:cubicBezTo>
                    <a:pt x="716492" y="267759"/>
                    <a:pt x="759884" y="190500"/>
                    <a:pt x="773642" y="144992"/>
                  </a:cubicBezTo>
                  <a:cubicBezTo>
                    <a:pt x="787400" y="99484"/>
                    <a:pt x="769409" y="102659"/>
                    <a:pt x="760942" y="81492"/>
                  </a:cubicBezTo>
                  <a:cubicBezTo>
                    <a:pt x="752475" y="60325"/>
                    <a:pt x="758825" y="0"/>
                    <a:pt x="710142" y="11642"/>
                  </a:cubicBezTo>
                  <a:close/>
                </a:path>
              </a:pathLst>
            </a:custGeom>
            <a:solidFill>
              <a:srgbClr val="28FF1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352800" y="5791200"/>
              <a:ext cx="1600200" cy="646331"/>
            </a:xfrm>
            <a:prstGeom prst="rect">
              <a:avLst/>
            </a:prstGeom>
            <a:noFill/>
          </p:spPr>
          <p:txBody>
            <a:bodyPr wrap="square" rtlCol="0">
              <a:spAutoFit/>
            </a:bodyPr>
            <a:lstStyle/>
            <a:p>
              <a:r>
                <a:rPr lang="en-US" dirty="0" err="1" smtClean="0">
                  <a:solidFill>
                    <a:srgbClr val="000000"/>
                  </a:solidFill>
                </a:rPr>
                <a:t>Opponens</a:t>
              </a:r>
              <a:r>
                <a:rPr lang="en-US" dirty="0" smtClean="0">
                  <a:solidFill>
                    <a:srgbClr val="000000"/>
                  </a:solidFill>
                </a:rPr>
                <a:t> </a:t>
              </a:r>
              <a:r>
                <a:rPr lang="en-US" dirty="0" err="1" smtClean="0">
                  <a:solidFill>
                    <a:srgbClr val="000000"/>
                  </a:solidFill>
                </a:rPr>
                <a:t>pollicis</a:t>
              </a:r>
              <a:endParaRPr lang="en-US" dirty="0">
                <a:solidFill>
                  <a:srgbClr val="000000"/>
                </a:solidFill>
              </a:endParaRPr>
            </a:p>
          </p:txBody>
        </p:sp>
        <p:cxnSp>
          <p:nvCxnSpPr>
            <p:cNvPr id="15" name="Straight Arrow Connector 14"/>
            <p:cNvCxnSpPr/>
            <p:nvPr/>
          </p:nvCxnSpPr>
          <p:spPr>
            <a:xfrm rot="16200000" flipV="1">
              <a:off x="2971800" y="5105400"/>
              <a:ext cx="1219200" cy="152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561167" y="685800"/>
            <a:ext cx="3001433" cy="4504730"/>
            <a:chOff x="2561167" y="685800"/>
            <a:chExt cx="3001433" cy="4504730"/>
          </a:xfrm>
        </p:grpSpPr>
        <p:sp>
          <p:nvSpPr>
            <p:cNvPr id="13" name="Freeform 12"/>
            <p:cNvSpPr/>
            <p:nvPr/>
          </p:nvSpPr>
          <p:spPr>
            <a:xfrm>
              <a:off x="2573867" y="2970742"/>
              <a:ext cx="1240366" cy="1225550"/>
            </a:xfrm>
            <a:custGeom>
              <a:avLst/>
              <a:gdLst>
                <a:gd name="connsiteX0" fmla="*/ 1229783 w 1240366"/>
                <a:gd name="connsiteY0" fmla="*/ 242358 h 1225550"/>
                <a:gd name="connsiteX1" fmla="*/ 1102783 w 1240366"/>
                <a:gd name="connsiteY1" fmla="*/ 318558 h 1225550"/>
                <a:gd name="connsiteX2" fmla="*/ 804333 w 1240366"/>
                <a:gd name="connsiteY2" fmla="*/ 286808 h 1225550"/>
                <a:gd name="connsiteX3" fmla="*/ 499533 w 1240366"/>
                <a:gd name="connsiteY3" fmla="*/ 185208 h 1225550"/>
                <a:gd name="connsiteX4" fmla="*/ 321733 w 1240366"/>
                <a:gd name="connsiteY4" fmla="*/ 147108 h 1225550"/>
                <a:gd name="connsiteX5" fmla="*/ 105833 w 1240366"/>
                <a:gd name="connsiteY5" fmla="*/ 45508 h 1225550"/>
                <a:gd name="connsiteX6" fmla="*/ 67733 w 1240366"/>
                <a:gd name="connsiteY6" fmla="*/ 7408 h 1225550"/>
                <a:gd name="connsiteX7" fmla="*/ 35983 w 1240366"/>
                <a:gd name="connsiteY7" fmla="*/ 51858 h 1225550"/>
                <a:gd name="connsiteX8" fmla="*/ 23283 w 1240366"/>
                <a:gd name="connsiteY8" fmla="*/ 318558 h 1225550"/>
                <a:gd name="connsiteX9" fmla="*/ 48683 w 1240366"/>
                <a:gd name="connsiteY9" fmla="*/ 470958 h 1225550"/>
                <a:gd name="connsiteX10" fmla="*/ 10583 w 1240366"/>
                <a:gd name="connsiteY10" fmla="*/ 648758 h 1225550"/>
                <a:gd name="connsiteX11" fmla="*/ 23283 w 1240366"/>
                <a:gd name="connsiteY11" fmla="*/ 921808 h 1225550"/>
                <a:gd name="connsiteX12" fmla="*/ 23283 w 1240366"/>
                <a:gd name="connsiteY12" fmla="*/ 1067858 h 1225550"/>
                <a:gd name="connsiteX13" fmla="*/ 29633 w 1240366"/>
                <a:gd name="connsiteY13" fmla="*/ 1150408 h 1225550"/>
                <a:gd name="connsiteX14" fmla="*/ 29633 w 1240366"/>
                <a:gd name="connsiteY14" fmla="*/ 1220258 h 1225550"/>
                <a:gd name="connsiteX15" fmla="*/ 207433 w 1240366"/>
                <a:gd name="connsiteY15" fmla="*/ 1118658 h 1225550"/>
                <a:gd name="connsiteX16" fmla="*/ 531283 w 1240366"/>
                <a:gd name="connsiteY16" fmla="*/ 883708 h 1225550"/>
                <a:gd name="connsiteX17" fmla="*/ 810683 w 1240366"/>
                <a:gd name="connsiteY17" fmla="*/ 693208 h 1225550"/>
                <a:gd name="connsiteX18" fmla="*/ 1058333 w 1240366"/>
                <a:gd name="connsiteY18" fmla="*/ 547158 h 1225550"/>
                <a:gd name="connsiteX19" fmla="*/ 1166283 w 1240366"/>
                <a:gd name="connsiteY19" fmla="*/ 413808 h 1225550"/>
                <a:gd name="connsiteX20" fmla="*/ 1229783 w 1240366"/>
                <a:gd name="connsiteY20" fmla="*/ 242358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40366" h="1225550">
                  <a:moveTo>
                    <a:pt x="1229783" y="242358"/>
                  </a:moveTo>
                  <a:cubicBezTo>
                    <a:pt x="1219200" y="226483"/>
                    <a:pt x="1173691" y="311150"/>
                    <a:pt x="1102783" y="318558"/>
                  </a:cubicBezTo>
                  <a:cubicBezTo>
                    <a:pt x="1031875" y="325966"/>
                    <a:pt x="904875" y="309033"/>
                    <a:pt x="804333" y="286808"/>
                  </a:cubicBezTo>
                  <a:cubicBezTo>
                    <a:pt x="703791" y="264583"/>
                    <a:pt x="579966" y="208491"/>
                    <a:pt x="499533" y="185208"/>
                  </a:cubicBezTo>
                  <a:cubicBezTo>
                    <a:pt x="419100" y="161925"/>
                    <a:pt x="387350" y="170391"/>
                    <a:pt x="321733" y="147108"/>
                  </a:cubicBezTo>
                  <a:cubicBezTo>
                    <a:pt x="256116" y="123825"/>
                    <a:pt x="148166" y="68791"/>
                    <a:pt x="105833" y="45508"/>
                  </a:cubicBezTo>
                  <a:cubicBezTo>
                    <a:pt x="63500" y="22225"/>
                    <a:pt x="79375" y="6350"/>
                    <a:pt x="67733" y="7408"/>
                  </a:cubicBezTo>
                  <a:cubicBezTo>
                    <a:pt x="56091" y="8466"/>
                    <a:pt x="43391" y="0"/>
                    <a:pt x="35983" y="51858"/>
                  </a:cubicBezTo>
                  <a:cubicBezTo>
                    <a:pt x="28575" y="103716"/>
                    <a:pt x="21166" y="248708"/>
                    <a:pt x="23283" y="318558"/>
                  </a:cubicBezTo>
                  <a:cubicBezTo>
                    <a:pt x="25400" y="388408"/>
                    <a:pt x="50800" y="415925"/>
                    <a:pt x="48683" y="470958"/>
                  </a:cubicBezTo>
                  <a:cubicBezTo>
                    <a:pt x="46566" y="525991"/>
                    <a:pt x="14816" y="573616"/>
                    <a:pt x="10583" y="648758"/>
                  </a:cubicBezTo>
                  <a:cubicBezTo>
                    <a:pt x="6350" y="723900"/>
                    <a:pt x="21166" y="851958"/>
                    <a:pt x="23283" y="921808"/>
                  </a:cubicBezTo>
                  <a:cubicBezTo>
                    <a:pt x="25400" y="991658"/>
                    <a:pt x="22225" y="1029758"/>
                    <a:pt x="23283" y="1067858"/>
                  </a:cubicBezTo>
                  <a:cubicBezTo>
                    <a:pt x="24341" y="1105958"/>
                    <a:pt x="28575" y="1125008"/>
                    <a:pt x="29633" y="1150408"/>
                  </a:cubicBezTo>
                  <a:cubicBezTo>
                    <a:pt x="30691" y="1175808"/>
                    <a:pt x="0" y="1225550"/>
                    <a:pt x="29633" y="1220258"/>
                  </a:cubicBezTo>
                  <a:cubicBezTo>
                    <a:pt x="59266" y="1214966"/>
                    <a:pt x="123825" y="1174750"/>
                    <a:pt x="207433" y="1118658"/>
                  </a:cubicBezTo>
                  <a:cubicBezTo>
                    <a:pt x="291041" y="1062566"/>
                    <a:pt x="430741" y="954616"/>
                    <a:pt x="531283" y="883708"/>
                  </a:cubicBezTo>
                  <a:cubicBezTo>
                    <a:pt x="631825" y="812800"/>
                    <a:pt x="722841" y="749300"/>
                    <a:pt x="810683" y="693208"/>
                  </a:cubicBezTo>
                  <a:cubicBezTo>
                    <a:pt x="898525" y="637116"/>
                    <a:pt x="999066" y="593725"/>
                    <a:pt x="1058333" y="547158"/>
                  </a:cubicBezTo>
                  <a:cubicBezTo>
                    <a:pt x="1117600" y="500591"/>
                    <a:pt x="1134533" y="465666"/>
                    <a:pt x="1166283" y="413808"/>
                  </a:cubicBezTo>
                  <a:cubicBezTo>
                    <a:pt x="1198033" y="361950"/>
                    <a:pt x="1240366" y="258233"/>
                    <a:pt x="1229783" y="242358"/>
                  </a:cubicBezTo>
                  <a:close/>
                </a:path>
              </a:pathLst>
            </a:custGeom>
            <a:solidFill>
              <a:schemeClr val="accent2">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p:cNvSpPr/>
            <p:nvPr/>
          </p:nvSpPr>
          <p:spPr>
            <a:xfrm>
              <a:off x="2561167" y="3503083"/>
              <a:ext cx="1188508" cy="999067"/>
            </a:xfrm>
            <a:custGeom>
              <a:avLst/>
              <a:gdLst>
                <a:gd name="connsiteX0" fmla="*/ 16933 w 1188508"/>
                <a:gd name="connsiteY0" fmla="*/ 751417 h 999067"/>
                <a:gd name="connsiteX1" fmla="*/ 239183 w 1188508"/>
                <a:gd name="connsiteY1" fmla="*/ 599017 h 999067"/>
                <a:gd name="connsiteX2" fmla="*/ 524933 w 1188508"/>
                <a:gd name="connsiteY2" fmla="*/ 383117 h 999067"/>
                <a:gd name="connsiteX3" fmla="*/ 912283 w 1188508"/>
                <a:gd name="connsiteY3" fmla="*/ 116417 h 999067"/>
                <a:gd name="connsiteX4" fmla="*/ 1096433 w 1188508"/>
                <a:gd name="connsiteY4" fmla="*/ 14817 h 999067"/>
                <a:gd name="connsiteX5" fmla="*/ 1185333 w 1188508"/>
                <a:gd name="connsiteY5" fmla="*/ 27517 h 999067"/>
                <a:gd name="connsiteX6" fmla="*/ 1115483 w 1188508"/>
                <a:gd name="connsiteY6" fmla="*/ 141817 h 999067"/>
                <a:gd name="connsiteX7" fmla="*/ 1026583 w 1188508"/>
                <a:gd name="connsiteY7" fmla="*/ 243417 h 999067"/>
                <a:gd name="connsiteX8" fmla="*/ 1077383 w 1188508"/>
                <a:gd name="connsiteY8" fmla="*/ 281517 h 999067"/>
                <a:gd name="connsiteX9" fmla="*/ 994833 w 1188508"/>
                <a:gd name="connsiteY9" fmla="*/ 370417 h 999067"/>
                <a:gd name="connsiteX10" fmla="*/ 810683 w 1188508"/>
                <a:gd name="connsiteY10" fmla="*/ 548217 h 999067"/>
                <a:gd name="connsiteX11" fmla="*/ 588433 w 1188508"/>
                <a:gd name="connsiteY11" fmla="*/ 745067 h 999067"/>
                <a:gd name="connsiteX12" fmla="*/ 550333 w 1188508"/>
                <a:gd name="connsiteY12" fmla="*/ 764117 h 999067"/>
                <a:gd name="connsiteX13" fmla="*/ 486833 w 1188508"/>
                <a:gd name="connsiteY13" fmla="*/ 700617 h 999067"/>
                <a:gd name="connsiteX14" fmla="*/ 429683 w 1188508"/>
                <a:gd name="connsiteY14" fmla="*/ 770467 h 999067"/>
                <a:gd name="connsiteX15" fmla="*/ 302683 w 1188508"/>
                <a:gd name="connsiteY15" fmla="*/ 960967 h 999067"/>
                <a:gd name="connsiteX16" fmla="*/ 251883 w 1188508"/>
                <a:gd name="connsiteY16" fmla="*/ 986367 h 999067"/>
                <a:gd name="connsiteX17" fmla="*/ 137583 w 1188508"/>
                <a:gd name="connsiteY17" fmla="*/ 967317 h 999067"/>
                <a:gd name="connsiteX18" fmla="*/ 16933 w 1188508"/>
                <a:gd name="connsiteY18" fmla="*/ 751417 h 99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8508" h="999067">
                  <a:moveTo>
                    <a:pt x="16933" y="751417"/>
                  </a:moveTo>
                  <a:cubicBezTo>
                    <a:pt x="33866" y="690034"/>
                    <a:pt x="154516" y="660400"/>
                    <a:pt x="239183" y="599017"/>
                  </a:cubicBezTo>
                  <a:cubicBezTo>
                    <a:pt x="323850" y="537634"/>
                    <a:pt x="412750" y="463550"/>
                    <a:pt x="524933" y="383117"/>
                  </a:cubicBezTo>
                  <a:cubicBezTo>
                    <a:pt x="637116" y="302684"/>
                    <a:pt x="817033" y="177800"/>
                    <a:pt x="912283" y="116417"/>
                  </a:cubicBezTo>
                  <a:cubicBezTo>
                    <a:pt x="1007533" y="55034"/>
                    <a:pt x="1050925" y="29634"/>
                    <a:pt x="1096433" y="14817"/>
                  </a:cubicBezTo>
                  <a:cubicBezTo>
                    <a:pt x="1141941" y="0"/>
                    <a:pt x="1182158" y="6350"/>
                    <a:pt x="1185333" y="27517"/>
                  </a:cubicBezTo>
                  <a:cubicBezTo>
                    <a:pt x="1188508" y="48684"/>
                    <a:pt x="1141941" y="105834"/>
                    <a:pt x="1115483" y="141817"/>
                  </a:cubicBezTo>
                  <a:cubicBezTo>
                    <a:pt x="1089025" y="177800"/>
                    <a:pt x="1032933" y="220134"/>
                    <a:pt x="1026583" y="243417"/>
                  </a:cubicBezTo>
                  <a:cubicBezTo>
                    <a:pt x="1020233" y="266700"/>
                    <a:pt x="1082675" y="260351"/>
                    <a:pt x="1077383" y="281517"/>
                  </a:cubicBezTo>
                  <a:cubicBezTo>
                    <a:pt x="1072091" y="302683"/>
                    <a:pt x="1039283" y="325967"/>
                    <a:pt x="994833" y="370417"/>
                  </a:cubicBezTo>
                  <a:cubicBezTo>
                    <a:pt x="950383" y="414867"/>
                    <a:pt x="878416" y="485775"/>
                    <a:pt x="810683" y="548217"/>
                  </a:cubicBezTo>
                  <a:cubicBezTo>
                    <a:pt x="742950" y="610659"/>
                    <a:pt x="631825" y="709084"/>
                    <a:pt x="588433" y="745067"/>
                  </a:cubicBezTo>
                  <a:cubicBezTo>
                    <a:pt x="545041" y="781050"/>
                    <a:pt x="567266" y="771525"/>
                    <a:pt x="550333" y="764117"/>
                  </a:cubicBezTo>
                  <a:cubicBezTo>
                    <a:pt x="533400" y="756709"/>
                    <a:pt x="506941" y="699559"/>
                    <a:pt x="486833" y="700617"/>
                  </a:cubicBezTo>
                  <a:cubicBezTo>
                    <a:pt x="466725" y="701675"/>
                    <a:pt x="460375" y="727075"/>
                    <a:pt x="429683" y="770467"/>
                  </a:cubicBezTo>
                  <a:cubicBezTo>
                    <a:pt x="398991" y="813859"/>
                    <a:pt x="332316" y="924984"/>
                    <a:pt x="302683" y="960967"/>
                  </a:cubicBezTo>
                  <a:cubicBezTo>
                    <a:pt x="273050" y="996950"/>
                    <a:pt x="279400" y="985309"/>
                    <a:pt x="251883" y="986367"/>
                  </a:cubicBezTo>
                  <a:cubicBezTo>
                    <a:pt x="224366" y="987425"/>
                    <a:pt x="174625" y="999067"/>
                    <a:pt x="137583" y="967317"/>
                  </a:cubicBezTo>
                  <a:cubicBezTo>
                    <a:pt x="100541" y="935567"/>
                    <a:pt x="0" y="812800"/>
                    <a:pt x="16933" y="751417"/>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581400" y="685800"/>
              <a:ext cx="1905000" cy="923330"/>
            </a:xfrm>
            <a:prstGeom prst="rect">
              <a:avLst/>
            </a:prstGeom>
            <a:noFill/>
          </p:spPr>
          <p:txBody>
            <a:bodyPr wrap="square" rtlCol="0">
              <a:spAutoFit/>
            </a:bodyPr>
            <a:lstStyle/>
            <a:p>
              <a:r>
                <a:rPr lang="en-US" dirty="0" smtClean="0"/>
                <a:t>Adductor </a:t>
              </a:r>
              <a:r>
                <a:rPr lang="en-US" dirty="0" err="1" smtClean="0"/>
                <a:t>pollicis</a:t>
              </a:r>
              <a:r>
                <a:rPr lang="en-US" dirty="0" smtClean="0"/>
                <a:t> (transverse head)</a:t>
              </a:r>
              <a:endParaRPr lang="en-US" dirty="0"/>
            </a:p>
          </p:txBody>
        </p:sp>
        <p:sp>
          <p:nvSpPr>
            <p:cNvPr id="8" name="TextBox 7"/>
            <p:cNvSpPr txBox="1"/>
            <p:nvPr/>
          </p:nvSpPr>
          <p:spPr>
            <a:xfrm>
              <a:off x="3886200" y="4267200"/>
              <a:ext cx="1676400" cy="923330"/>
            </a:xfrm>
            <a:prstGeom prst="rect">
              <a:avLst/>
            </a:prstGeom>
            <a:noFill/>
          </p:spPr>
          <p:txBody>
            <a:bodyPr wrap="square" rtlCol="0">
              <a:spAutoFit/>
            </a:bodyPr>
            <a:lstStyle/>
            <a:p>
              <a:r>
                <a:rPr lang="en-US" dirty="0" smtClean="0">
                  <a:solidFill>
                    <a:srgbClr val="000000"/>
                  </a:solidFill>
                </a:rPr>
                <a:t>Adductor</a:t>
              </a:r>
            </a:p>
            <a:p>
              <a:r>
                <a:rPr lang="en-US" dirty="0" err="1" smtClean="0">
                  <a:solidFill>
                    <a:srgbClr val="000000"/>
                  </a:solidFill>
                </a:rPr>
                <a:t>Pollicis</a:t>
              </a:r>
              <a:endParaRPr lang="en-US" dirty="0" smtClean="0">
                <a:solidFill>
                  <a:srgbClr val="000000"/>
                </a:solidFill>
              </a:endParaRPr>
            </a:p>
            <a:p>
              <a:r>
                <a:rPr lang="en-US" dirty="0" smtClean="0">
                  <a:solidFill>
                    <a:srgbClr val="000000"/>
                  </a:solidFill>
                </a:rPr>
                <a:t>(oblique head)</a:t>
              </a:r>
              <a:endParaRPr lang="en-US" dirty="0">
                <a:solidFill>
                  <a:srgbClr val="000000"/>
                </a:solidFill>
              </a:endParaRPr>
            </a:p>
          </p:txBody>
        </p:sp>
        <p:cxnSp>
          <p:nvCxnSpPr>
            <p:cNvPr id="17" name="Straight Arrow Connector 16"/>
            <p:cNvCxnSpPr/>
            <p:nvPr/>
          </p:nvCxnSpPr>
          <p:spPr>
            <a:xfrm rot="5400000">
              <a:off x="2743200" y="2286000"/>
              <a:ext cx="1752600" cy="53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a:off x="3429000" y="3810000"/>
              <a:ext cx="838200" cy="457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304800" y="228600"/>
          <a:ext cx="8534400" cy="6930720"/>
        </p:xfrm>
        <a:graphic>
          <a:graphicData uri="http://schemas.openxmlformats.org/drawingml/2006/table">
            <a:tbl>
              <a:tblPr firstRow="1" bandRow="1">
                <a:tableStyleId>{5C22544A-7EE6-4342-B048-85BDC9FD1C3A}</a:tableStyleId>
              </a:tblPr>
              <a:tblGrid>
                <a:gridCol w="2133600"/>
                <a:gridCol w="2133600"/>
                <a:gridCol w="2133600"/>
                <a:gridCol w="2133600"/>
              </a:tblGrid>
              <a:tr h="647120">
                <a:tc gridSpan="4">
                  <a:txBody>
                    <a:bodyPr/>
                    <a:lstStyle/>
                    <a:p>
                      <a:pPr algn="ctr"/>
                      <a:r>
                        <a:rPr lang="en-US" sz="2400" dirty="0" err="1" smtClean="0"/>
                        <a:t>Thenar</a:t>
                      </a:r>
                      <a:r>
                        <a:rPr lang="en-US" sz="2400" dirty="0" smtClean="0"/>
                        <a:t> and </a:t>
                      </a:r>
                      <a:r>
                        <a:rPr lang="en-US" sz="2400" dirty="0" err="1" smtClean="0"/>
                        <a:t>Hypothenar</a:t>
                      </a:r>
                      <a:r>
                        <a:rPr lang="en-US" sz="2400" baseline="0" dirty="0" smtClean="0"/>
                        <a:t> Muscles</a:t>
                      </a:r>
                      <a:endParaRPr lang="en-US" sz="2400"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647120">
                <a:tc>
                  <a:txBody>
                    <a:bodyPr/>
                    <a:lstStyle/>
                    <a:p>
                      <a:pPr algn="ctr"/>
                      <a:r>
                        <a:rPr lang="en-US" b="1" dirty="0" smtClean="0"/>
                        <a:t>Intrinsic Muscle </a:t>
                      </a:r>
                      <a:endParaRPr lang="en-US" b="1" dirty="0"/>
                    </a:p>
                  </a:txBody>
                  <a:tcPr/>
                </a:tc>
                <a:tc>
                  <a:txBody>
                    <a:bodyPr/>
                    <a:lstStyle/>
                    <a:p>
                      <a:pPr algn="ctr"/>
                      <a:r>
                        <a:rPr lang="en-US" b="1" dirty="0" smtClean="0"/>
                        <a:t>Proximal Attachment</a:t>
                      </a:r>
                      <a:endParaRPr lang="en-US" b="1" dirty="0"/>
                    </a:p>
                  </a:txBody>
                  <a:tcPr/>
                </a:tc>
                <a:tc>
                  <a:txBody>
                    <a:bodyPr/>
                    <a:lstStyle/>
                    <a:p>
                      <a:pPr algn="ctr"/>
                      <a:r>
                        <a:rPr lang="en-US" b="1" dirty="0" smtClean="0"/>
                        <a:t>Distal </a:t>
                      </a:r>
                    </a:p>
                    <a:p>
                      <a:pPr algn="ctr"/>
                      <a:r>
                        <a:rPr lang="en-US" b="1" dirty="0" smtClean="0"/>
                        <a:t>Attachment</a:t>
                      </a:r>
                      <a:endParaRPr lang="en-US" b="1" dirty="0"/>
                    </a:p>
                  </a:txBody>
                  <a:tcPr/>
                </a:tc>
                <a:tc>
                  <a:txBody>
                    <a:bodyPr/>
                    <a:lstStyle/>
                    <a:p>
                      <a:pPr algn="ctr"/>
                      <a:r>
                        <a:rPr lang="en-US" b="1" dirty="0" err="1" smtClean="0"/>
                        <a:t>Innervation</a:t>
                      </a:r>
                      <a:endParaRPr lang="en-US" b="1" dirty="0"/>
                    </a:p>
                  </a:txBody>
                  <a:tcPr/>
                </a:tc>
              </a:tr>
              <a:tr h="1047583">
                <a:tc>
                  <a:txBody>
                    <a:bodyPr/>
                    <a:lstStyle/>
                    <a:p>
                      <a:pPr algn="ctr"/>
                      <a:r>
                        <a:rPr lang="en-US" i="1" dirty="0" smtClean="0"/>
                        <a:t>Adductor </a:t>
                      </a:r>
                      <a:r>
                        <a:rPr lang="en-US" i="1" dirty="0" err="1" smtClean="0"/>
                        <a:t>pollicis</a:t>
                      </a:r>
                      <a:endParaRPr lang="en-US" i="1" dirty="0"/>
                    </a:p>
                  </a:txBody>
                  <a:tcPr/>
                </a:tc>
                <a:tc>
                  <a:txBody>
                    <a:bodyPr/>
                    <a:lstStyle/>
                    <a:p>
                      <a:pPr algn="ctr"/>
                      <a:r>
                        <a:rPr lang="en-US" sz="1600" dirty="0" smtClean="0"/>
                        <a:t>(Transverse head) body of 3</a:t>
                      </a:r>
                      <a:r>
                        <a:rPr lang="en-US" sz="1600" baseline="30000" dirty="0" smtClean="0"/>
                        <a:t>rd</a:t>
                      </a:r>
                      <a:r>
                        <a:rPr lang="en-US" sz="1600" dirty="0" smtClean="0"/>
                        <a:t> metacarpal</a:t>
                      </a:r>
                    </a:p>
                    <a:p>
                      <a:pPr algn="ctr"/>
                      <a:endParaRPr lang="en-US" sz="1600" dirty="0" smtClean="0"/>
                    </a:p>
                    <a:p>
                      <a:pPr algn="ctr"/>
                      <a:r>
                        <a:rPr lang="en-US" sz="1600" dirty="0" smtClean="0"/>
                        <a:t>(Oblique head</a:t>
                      </a:r>
                      <a:r>
                        <a:rPr lang="en-US" sz="1600" baseline="0" dirty="0" smtClean="0"/>
                        <a:t>) wrist</a:t>
                      </a:r>
                      <a:endParaRPr lang="en-US" sz="1600" dirty="0"/>
                    </a:p>
                  </a:txBody>
                  <a:tcPr/>
                </a:tc>
                <a:tc>
                  <a:txBody>
                    <a:bodyPr/>
                    <a:lstStyle/>
                    <a:p>
                      <a:pPr algn="ctr"/>
                      <a:endParaRPr lang="en-US" sz="1600" dirty="0" smtClean="0"/>
                    </a:p>
                    <a:p>
                      <a:pPr algn="ctr"/>
                      <a:r>
                        <a:rPr lang="en-US" sz="1600" dirty="0" smtClean="0"/>
                        <a:t>Proximal phalanx digit I</a:t>
                      </a:r>
                      <a:endParaRPr lang="en-US" sz="1600" dirty="0"/>
                    </a:p>
                  </a:txBody>
                  <a:tcPr/>
                </a:tc>
                <a:tc>
                  <a:txBody>
                    <a:bodyPr/>
                    <a:lstStyle/>
                    <a:p>
                      <a:pPr algn="ctr"/>
                      <a:endParaRPr lang="en-US" sz="1600" dirty="0" smtClean="0"/>
                    </a:p>
                    <a:p>
                      <a:pPr algn="ctr"/>
                      <a:r>
                        <a:rPr lang="en-US" sz="1600" dirty="0" err="1" smtClean="0"/>
                        <a:t>Ulnar</a:t>
                      </a:r>
                      <a:r>
                        <a:rPr lang="en-US" sz="1600" dirty="0" smtClean="0"/>
                        <a:t> nerve</a:t>
                      </a:r>
                      <a:endParaRPr lang="en-US" sz="1600" dirty="0"/>
                    </a:p>
                  </a:txBody>
                  <a:tcPr/>
                </a:tc>
              </a:tr>
              <a:tr h="647120">
                <a:tc>
                  <a:txBody>
                    <a:bodyPr/>
                    <a:lstStyle/>
                    <a:p>
                      <a:pPr algn="ctr"/>
                      <a:r>
                        <a:rPr lang="en-US" i="1" dirty="0" smtClean="0"/>
                        <a:t>Abductor</a:t>
                      </a:r>
                      <a:r>
                        <a:rPr lang="en-US" i="1" baseline="0" dirty="0" smtClean="0"/>
                        <a:t>  </a:t>
                      </a:r>
                      <a:r>
                        <a:rPr lang="en-US" i="1" baseline="0" dirty="0" err="1" smtClean="0"/>
                        <a:t>pollicis</a:t>
                      </a:r>
                      <a:r>
                        <a:rPr lang="en-US" i="1" baseline="0" dirty="0" smtClean="0"/>
                        <a:t> </a:t>
                      </a:r>
                      <a:r>
                        <a:rPr lang="en-US" i="1" baseline="0" dirty="0" err="1" smtClean="0"/>
                        <a:t>brevis</a:t>
                      </a:r>
                      <a:endParaRPr lang="en-US" i="1" dirty="0"/>
                    </a:p>
                  </a:txBody>
                  <a:tcPr/>
                </a:tc>
                <a:tc rowSpan="5">
                  <a:txBody>
                    <a:bodyPr/>
                    <a:lstStyle/>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r>
                        <a:rPr lang="en-US" sz="1600" dirty="0" smtClean="0"/>
                        <a:t>Carpal</a:t>
                      </a:r>
                      <a:r>
                        <a:rPr lang="en-US" sz="1600" baseline="0" dirty="0" smtClean="0"/>
                        <a:t> bone</a:t>
                      </a:r>
                    </a:p>
                    <a:p>
                      <a:pPr algn="ctr"/>
                      <a:r>
                        <a:rPr lang="en-US" sz="1600" baseline="0" dirty="0" smtClean="0"/>
                        <a:t>(wrist)</a:t>
                      </a:r>
                      <a:endParaRPr lang="en-US" sz="1600" dirty="0"/>
                    </a:p>
                  </a:txBody>
                  <a:tcPr/>
                </a:tc>
                <a:tc>
                  <a:txBody>
                    <a:bodyPr/>
                    <a:lstStyle/>
                    <a:p>
                      <a:pPr algn="ctr"/>
                      <a:endParaRPr lang="en-US" sz="1600" dirty="0" smtClean="0"/>
                    </a:p>
                    <a:p>
                      <a:pPr algn="ctr"/>
                      <a:r>
                        <a:rPr lang="en-US" sz="1600" dirty="0" smtClean="0"/>
                        <a:t>Proximal phalanx</a:t>
                      </a:r>
                      <a:endParaRPr lang="en-US" sz="1600" dirty="0"/>
                    </a:p>
                  </a:txBody>
                  <a:tcPr/>
                </a:tc>
                <a:tc rowSpan="3">
                  <a:txBody>
                    <a:bodyPr/>
                    <a:lstStyle/>
                    <a:p>
                      <a:pPr algn="ctr"/>
                      <a:endParaRPr lang="en-US" sz="1600" dirty="0" smtClean="0"/>
                    </a:p>
                    <a:p>
                      <a:pPr algn="ctr"/>
                      <a:endParaRPr lang="en-US" sz="1600" dirty="0" smtClean="0"/>
                    </a:p>
                    <a:p>
                      <a:pPr algn="ctr"/>
                      <a:endParaRPr lang="en-US" sz="1600" dirty="0" smtClean="0"/>
                    </a:p>
                    <a:p>
                      <a:pPr algn="ctr"/>
                      <a:r>
                        <a:rPr lang="en-US" sz="1600" dirty="0" smtClean="0"/>
                        <a:t>Median nerve</a:t>
                      </a:r>
                      <a:endParaRPr lang="en-US" sz="1600" dirty="0"/>
                    </a:p>
                  </a:txBody>
                  <a:tcPr/>
                </a:tc>
              </a:tr>
              <a:tr h="647120">
                <a:tc>
                  <a:txBody>
                    <a:bodyPr/>
                    <a:lstStyle/>
                    <a:p>
                      <a:pPr algn="ctr"/>
                      <a:endParaRPr lang="en-US" i="1" dirty="0" smtClean="0"/>
                    </a:p>
                    <a:p>
                      <a:pPr algn="ctr"/>
                      <a:r>
                        <a:rPr lang="en-US" i="1" dirty="0" smtClean="0"/>
                        <a:t>Flexor</a:t>
                      </a:r>
                      <a:r>
                        <a:rPr lang="en-US" i="1" baseline="0" dirty="0" smtClean="0"/>
                        <a:t> </a:t>
                      </a:r>
                      <a:r>
                        <a:rPr lang="en-US" i="1" baseline="0" dirty="0" err="1" smtClean="0"/>
                        <a:t>pollicis</a:t>
                      </a:r>
                      <a:r>
                        <a:rPr lang="en-US" i="1" baseline="0" dirty="0" smtClean="0"/>
                        <a:t> </a:t>
                      </a:r>
                      <a:r>
                        <a:rPr lang="en-US" i="1" baseline="0" dirty="0" err="1" smtClean="0"/>
                        <a:t>brevis</a:t>
                      </a:r>
                      <a:endParaRPr lang="en-US" i="1" dirty="0"/>
                    </a:p>
                  </a:txBody>
                  <a:tcPr/>
                </a:tc>
                <a:tc vMerge="1">
                  <a:txBody>
                    <a:bodyPr/>
                    <a:lstStyle/>
                    <a:p>
                      <a:endParaRPr lang="en-US" dirty="0"/>
                    </a:p>
                  </a:txBody>
                  <a:tcPr/>
                </a:tc>
                <a:tc>
                  <a:txBody>
                    <a:bodyPr/>
                    <a:lstStyle/>
                    <a:p>
                      <a:pPr algn="ctr"/>
                      <a:r>
                        <a:rPr lang="en-US" sz="1600" dirty="0" smtClean="0"/>
                        <a:t>Metacarpal and Phalanx of digit</a:t>
                      </a:r>
                      <a:r>
                        <a:rPr lang="en-US" sz="1600" baseline="0" dirty="0" smtClean="0"/>
                        <a:t> I</a:t>
                      </a:r>
                      <a:endParaRPr lang="en-US" sz="1600" dirty="0"/>
                    </a:p>
                  </a:txBody>
                  <a:tcPr/>
                </a:tc>
                <a:tc vMerge="1">
                  <a:txBody>
                    <a:bodyPr/>
                    <a:lstStyle/>
                    <a:p>
                      <a:endParaRPr lang="en-US" dirty="0"/>
                    </a:p>
                  </a:txBody>
                  <a:tcPr/>
                </a:tc>
              </a:tr>
              <a:tr h="647120">
                <a:tc>
                  <a:txBody>
                    <a:bodyPr/>
                    <a:lstStyle/>
                    <a:p>
                      <a:pPr algn="ctr"/>
                      <a:endParaRPr lang="en-US" i="1" dirty="0" smtClean="0"/>
                    </a:p>
                    <a:p>
                      <a:pPr algn="ctr"/>
                      <a:r>
                        <a:rPr lang="en-US" i="1" dirty="0" err="1" smtClean="0"/>
                        <a:t>Opponens</a:t>
                      </a:r>
                      <a:r>
                        <a:rPr lang="en-US" i="1" dirty="0" smtClean="0"/>
                        <a:t> </a:t>
                      </a:r>
                      <a:r>
                        <a:rPr lang="en-US" i="1" dirty="0" err="1" smtClean="0"/>
                        <a:t>pollicis</a:t>
                      </a:r>
                      <a:endParaRPr lang="en-US" i="1" dirty="0"/>
                    </a:p>
                  </a:txBody>
                  <a:tcPr/>
                </a:tc>
                <a:tc vMerge="1">
                  <a:txBody>
                    <a:bodyPr/>
                    <a:lstStyle/>
                    <a:p>
                      <a:endParaRPr lang="en-US" dirty="0"/>
                    </a:p>
                  </a:txBody>
                  <a:tcPr/>
                </a:tc>
                <a:tc>
                  <a:txBody>
                    <a:bodyPr/>
                    <a:lstStyle/>
                    <a:p>
                      <a:pPr algn="ctr"/>
                      <a:endParaRPr lang="en-US" sz="1600" dirty="0" smtClean="0"/>
                    </a:p>
                    <a:p>
                      <a:pPr algn="ctr"/>
                      <a:r>
                        <a:rPr lang="en-US" sz="1600" dirty="0" smtClean="0"/>
                        <a:t>1</a:t>
                      </a:r>
                      <a:r>
                        <a:rPr lang="en-US" sz="1600" baseline="30000" dirty="0" smtClean="0"/>
                        <a:t>st</a:t>
                      </a:r>
                      <a:r>
                        <a:rPr lang="en-US" sz="1600" dirty="0" smtClean="0"/>
                        <a:t> Metacarpal</a:t>
                      </a:r>
                      <a:endParaRPr lang="en-US" sz="1600" dirty="0"/>
                    </a:p>
                  </a:txBody>
                  <a:tcPr/>
                </a:tc>
                <a:tc vMerge="1">
                  <a:txBody>
                    <a:bodyPr/>
                    <a:lstStyle/>
                    <a:p>
                      <a:endParaRPr lang="en-US" dirty="0"/>
                    </a:p>
                  </a:txBody>
                  <a:tcPr/>
                </a:tc>
              </a:tr>
              <a:tr h="647120">
                <a:tc>
                  <a:txBody>
                    <a:bodyPr/>
                    <a:lstStyle/>
                    <a:p>
                      <a:pPr algn="ctr"/>
                      <a:r>
                        <a:rPr lang="en-US" i="1" dirty="0" err="1" smtClean="0"/>
                        <a:t>Opponens</a:t>
                      </a:r>
                      <a:r>
                        <a:rPr lang="en-US" i="1" dirty="0" smtClean="0"/>
                        <a:t> </a:t>
                      </a:r>
                      <a:r>
                        <a:rPr lang="en-US" i="1" dirty="0" err="1" smtClean="0"/>
                        <a:t>digiti</a:t>
                      </a:r>
                      <a:r>
                        <a:rPr lang="en-US" i="1" dirty="0" smtClean="0"/>
                        <a:t> </a:t>
                      </a:r>
                      <a:r>
                        <a:rPr lang="en-US" i="1" dirty="0" err="1" smtClean="0"/>
                        <a:t>minimi</a:t>
                      </a:r>
                      <a:endParaRPr lang="en-US" i="1" dirty="0"/>
                    </a:p>
                  </a:txBody>
                  <a:tcPr/>
                </a:tc>
                <a:tc vMerge="1">
                  <a:txBody>
                    <a:bodyPr/>
                    <a:lstStyle/>
                    <a:p>
                      <a:endParaRPr lang="en-US" dirty="0"/>
                    </a:p>
                  </a:txBody>
                  <a:tcPr/>
                </a:tc>
                <a:tc>
                  <a:txBody>
                    <a:bodyPr/>
                    <a:lstStyle/>
                    <a:p>
                      <a:pPr algn="ctr"/>
                      <a:r>
                        <a:rPr lang="en-US" sz="1600" dirty="0" smtClean="0"/>
                        <a:t>Medial surface of Metacarpal digit V</a:t>
                      </a:r>
                      <a:endParaRPr lang="en-US" sz="1600" dirty="0"/>
                    </a:p>
                  </a:txBody>
                  <a:tcPr/>
                </a:tc>
                <a:tc rowSpan="3">
                  <a:txBody>
                    <a:bodyPr/>
                    <a:lstStyle/>
                    <a:p>
                      <a:pPr algn="ctr"/>
                      <a:endParaRPr lang="en-US" sz="1600" dirty="0" smtClean="0"/>
                    </a:p>
                    <a:p>
                      <a:pPr algn="ctr"/>
                      <a:endParaRPr lang="en-US" sz="1600" dirty="0" smtClean="0"/>
                    </a:p>
                    <a:p>
                      <a:pPr algn="ctr"/>
                      <a:endParaRPr lang="en-US" sz="1600" dirty="0" smtClean="0"/>
                    </a:p>
                    <a:p>
                      <a:pPr algn="ctr"/>
                      <a:r>
                        <a:rPr lang="en-US" sz="1600" dirty="0" err="1" smtClean="0"/>
                        <a:t>Ulnar</a:t>
                      </a:r>
                      <a:r>
                        <a:rPr lang="en-US" sz="1600" dirty="0" smtClean="0"/>
                        <a:t> nerve</a:t>
                      </a:r>
                      <a:endParaRPr lang="en-US" sz="1600" dirty="0"/>
                    </a:p>
                  </a:txBody>
                  <a:tcPr/>
                </a:tc>
              </a:tr>
              <a:tr h="808136">
                <a:tc>
                  <a:txBody>
                    <a:bodyPr/>
                    <a:lstStyle/>
                    <a:p>
                      <a:pPr algn="ctr"/>
                      <a:r>
                        <a:rPr lang="en-US" i="1" dirty="0" smtClean="0"/>
                        <a:t>Abductor</a:t>
                      </a:r>
                      <a:r>
                        <a:rPr lang="en-US" i="1" baseline="0" dirty="0" smtClean="0"/>
                        <a:t> </a:t>
                      </a:r>
                      <a:r>
                        <a:rPr lang="en-US" i="1" baseline="0" dirty="0" err="1" smtClean="0"/>
                        <a:t>digiti</a:t>
                      </a:r>
                      <a:r>
                        <a:rPr lang="en-US" i="1" baseline="0" dirty="0" smtClean="0"/>
                        <a:t> </a:t>
                      </a:r>
                      <a:r>
                        <a:rPr lang="en-US" i="1" baseline="0" dirty="0" err="1" smtClean="0"/>
                        <a:t>minimi</a:t>
                      </a:r>
                      <a:endParaRPr lang="en-US" i="1" dirty="0"/>
                    </a:p>
                  </a:txBody>
                  <a:tcPr/>
                </a:tc>
                <a:tc vMerge="1">
                  <a:txBody>
                    <a:bodyPr/>
                    <a:lstStyle/>
                    <a:p>
                      <a:endParaRPr lang="en-US" dirty="0"/>
                    </a:p>
                  </a:txBody>
                  <a:tcPr/>
                </a:tc>
                <a:tc>
                  <a:txBody>
                    <a:bodyPr/>
                    <a:lstStyle/>
                    <a:p>
                      <a:pPr algn="ctr"/>
                      <a:r>
                        <a:rPr lang="en-US" sz="1600" dirty="0" smtClean="0"/>
                        <a:t>Medial surface of proximal</a:t>
                      </a:r>
                      <a:r>
                        <a:rPr lang="en-US" sz="1600" baseline="0" dirty="0" smtClean="0"/>
                        <a:t> phalanx digit V</a:t>
                      </a:r>
                      <a:endParaRPr lang="en-US" sz="1600" dirty="0"/>
                    </a:p>
                  </a:txBody>
                  <a:tcPr/>
                </a:tc>
                <a:tc vMerge="1">
                  <a:txBody>
                    <a:bodyPr/>
                    <a:lstStyle/>
                    <a:p>
                      <a:endParaRPr lang="en-US" dirty="0"/>
                    </a:p>
                  </a:txBody>
                  <a:tcPr/>
                </a:tc>
              </a:tr>
              <a:tr h="647120">
                <a:tc>
                  <a:txBody>
                    <a:bodyPr/>
                    <a:lstStyle/>
                    <a:p>
                      <a:pPr algn="ctr"/>
                      <a:endParaRPr lang="en-US" i="1" dirty="0" smtClean="0"/>
                    </a:p>
                    <a:p>
                      <a:pPr algn="ctr"/>
                      <a:r>
                        <a:rPr lang="en-US" i="1" dirty="0" smtClean="0"/>
                        <a:t>Palmaris </a:t>
                      </a:r>
                      <a:r>
                        <a:rPr lang="en-US" i="1" dirty="0" err="1" smtClean="0"/>
                        <a:t>brevis</a:t>
                      </a:r>
                      <a:endParaRPr lang="en-US" i="1" dirty="0"/>
                    </a:p>
                  </a:txBody>
                  <a:tcPr/>
                </a:tc>
                <a:tc>
                  <a:txBody>
                    <a:bodyPr/>
                    <a:lstStyle/>
                    <a:p>
                      <a:pPr algn="ctr"/>
                      <a:endParaRPr lang="en-US" sz="1600" dirty="0" smtClean="0"/>
                    </a:p>
                    <a:p>
                      <a:pPr algn="ctr"/>
                      <a:r>
                        <a:rPr lang="en-US" sz="1600" dirty="0" err="1" smtClean="0"/>
                        <a:t>Palmar</a:t>
                      </a:r>
                      <a:r>
                        <a:rPr lang="en-US" sz="1600" dirty="0" smtClean="0"/>
                        <a:t> </a:t>
                      </a:r>
                      <a:r>
                        <a:rPr lang="en-US" sz="1600" dirty="0" err="1" smtClean="0"/>
                        <a:t>aponeurosis</a:t>
                      </a:r>
                      <a:endParaRPr lang="en-US" sz="1600" dirty="0"/>
                    </a:p>
                  </a:txBody>
                  <a:tcPr/>
                </a:tc>
                <a:tc>
                  <a:txBody>
                    <a:bodyPr/>
                    <a:lstStyle/>
                    <a:p>
                      <a:pPr algn="ctr"/>
                      <a:endParaRPr lang="en-US" sz="1600" dirty="0" smtClean="0"/>
                    </a:p>
                    <a:p>
                      <a:pPr algn="ctr"/>
                      <a:r>
                        <a:rPr lang="en-US" sz="1600" dirty="0" smtClean="0"/>
                        <a:t>Skin of </a:t>
                      </a:r>
                      <a:r>
                        <a:rPr lang="en-US" sz="1600" dirty="0" err="1" smtClean="0"/>
                        <a:t>hypothenar</a:t>
                      </a:r>
                      <a:endParaRPr lang="en-US" sz="1600" dirty="0"/>
                    </a:p>
                  </a:txBody>
                  <a:tcPr/>
                </a:tc>
                <a:tc vMerge="1">
                  <a:txBody>
                    <a:bodyPr/>
                    <a:lstStyle/>
                    <a:p>
                      <a:endParaRPr lang="en-US" dirty="0"/>
                    </a:p>
                  </a:txBody>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0"/>
            <a:ext cx="4038600" cy="1143000"/>
          </a:xfrm>
        </p:spPr>
        <p:txBody>
          <a:bodyPr>
            <a:normAutofit/>
          </a:bodyPr>
          <a:lstStyle/>
          <a:p>
            <a:r>
              <a:rPr lang="en-US" sz="2800" b="1" dirty="0" smtClean="0"/>
              <a:t>Muscles of the Hand:</a:t>
            </a:r>
            <a:br>
              <a:rPr lang="en-US" sz="2800" b="1" dirty="0" smtClean="0"/>
            </a:br>
            <a:r>
              <a:rPr lang="en-US" sz="2800" b="1" dirty="0" smtClean="0"/>
              <a:t>Deep Layer</a:t>
            </a:r>
            <a:endParaRPr lang="en-US" sz="2800" b="1" dirty="0"/>
          </a:p>
        </p:txBody>
      </p:sp>
      <p:pic>
        <p:nvPicPr>
          <p:cNvPr id="5" name="Content Placeholder 4" descr="deep_muscles_of_the_hand.jpg"/>
          <p:cNvPicPr>
            <a:picLocks noGrp="1" noChangeAspect="1"/>
          </p:cNvPicPr>
          <p:nvPr>
            <p:ph sz="half" idx="1"/>
          </p:nvPr>
        </p:nvPicPr>
        <p:blipFill>
          <a:blip r:embed="rId2" cstate="print"/>
          <a:srcRect l="20755" r="24528" b="6034"/>
          <a:stretch>
            <a:fillRect/>
          </a:stretch>
        </p:blipFill>
        <p:spPr>
          <a:xfrm>
            <a:off x="533400" y="0"/>
            <a:ext cx="3993447" cy="6858000"/>
          </a:xfrm>
        </p:spPr>
      </p:pic>
      <p:sp>
        <p:nvSpPr>
          <p:cNvPr id="4" name="Content Placeholder 3"/>
          <p:cNvSpPr>
            <a:spLocks noGrp="1"/>
          </p:cNvSpPr>
          <p:nvPr>
            <p:ph sz="half" idx="2"/>
          </p:nvPr>
        </p:nvSpPr>
        <p:spPr>
          <a:xfrm>
            <a:off x="4876800" y="1143000"/>
            <a:ext cx="4267200" cy="5334000"/>
          </a:xfrm>
        </p:spPr>
        <p:txBody>
          <a:bodyPr>
            <a:normAutofit/>
          </a:bodyPr>
          <a:lstStyle/>
          <a:p>
            <a:pPr marL="0" indent="0">
              <a:buNone/>
            </a:pPr>
            <a:endParaRPr lang="en-US" sz="1600" dirty="0" smtClean="0"/>
          </a:p>
          <a:p>
            <a:pPr marL="0" indent="0">
              <a:buNone/>
            </a:pPr>
            <a:r>
              <a:rPr lang="en-US" sz="1600" dirty="0" smtClean="0"/>
              <a:t>This image shows the deeper muscles of the hand (superficial and middle muscle layers  are removed).</a:t>
            </a:r>
          </a:p>
          <a:p>
            <a:pPr marL="0" indent="0">
              <a:buNone/>
            </a:pPr>
            <a:endParaRPr lang="en-US" sz="1600" dirty="0" smtClean="0"/>
          </a:p>
          <a:p>
            <a:pPr marL="0" indent="0">
              <a:buNone/>
            </a:pPr>
            <a:r>
              <a:rPr lang="en-US" sz="1600" dirty="0" smtClean="0"/>
              <a:t>The </a:t>
            </a:r>
            <a:r>
              <a:rPr lang="en-US" sz="1600" b="1" dirty="0" err="1" smtClean="0">
                <a:solidFill>
                  <a:srgbClr val="008000"/>
                </a:solidFill>
              </a:rPr>
              <a:t>lumbricals</a:t>
            </a:r>
            <a:r>
              <a:rPr lang="en-US" sz="1600" dirty="0" smtClean="0"/>
              <a:t> (shown as cut) are muscles of the metacarpals which aid in proximal and distal </a:t>
            </a:r>
            <a:r>
              <a:rPr lang="en-US" sz="1600" dirty="0" err="1" smtClean="0"/>
              <a:t>interphalangeal</a:t>
            </a:r>
            <a:r>
              <a:rPr lang="en-US" sz="1600" dirty="0" smtClean="0"/>
              <a:t> joint extension. And flexion of the </a:t>
            </a:r>
            <a:r>
              <a:rPr lang="en-US" sz="1600" dirty="0" err="1" smtClean="0"/>
              <a:t>metacarpophalangeal</a:t>
            </a:r>
            <a:r>
              <a:rPr lang="en-US" sz="1600" dirty="0" smtClean="0"/>
              <a:t> joint. </a:t>
            </a:r>
          </a:p>
          <a:p>
            <a:pPr marL="0" indent="0">
              <a:buNone/>
            </a:pPr>
            <a:endParaRPr lang="en-US" sz="1600" dirty="0" smtClean="0"/>
          </a:p>
          <a:p>
            <a:pPr marL="0" indent="0">
              <a:buNone/>
            </a:pPr>
            <a:r>
              <a:rPr lang="en-US" sz="1600" dirty="0" smtClean="0"/>
              <a:t>However, mainly on the left picture we see clearly the </a:t>
            </a:r>
            <a:r>
              <a:rPr lang="en-US" sz="1600" b="1" dirty="0" smtClean="0">
                <a:solidFill>
                  <a:srgbClr val="FF6600"/>
                </a:solidFill>
              </a:rPr>
              <a:t>dorsal</a:t>
            </a:r>
            <a:r>
              <a:rPr lang="en-US" sz="1600" dirty="0" smtClean="0"/>
              <a:t> and </a:t>
            </a:r>
            <a:r>
              <a:rPr lang="en-US" sz="1600" b="1" dirty="0" err="1" smtClean="0">
                <a:solidFill>
                  <a:schemeClr val="accent4">
                    <a:lumMod val="75000"/>
                  </a:schemeClr>
                </a:solidFill>
              </a:rPr>
              <a:t>palmar</a:t>
            </a:r>
            <a:r>
              <a:rPr lang="en-US" sz="1600" b="1" dirty="0" smtClean="0">
                <a:solidFill>
                  <a:schemeClr val="accent4">
                    <a:lumMod val="75000"/>
                  </a:schemeClr>
                </a:solidFill>
              </a:rPr>
              <a:t> </a:t>
            </a:r>
            <a:r>
              <a:rPr lang="en-US" sz="1600" b="1" dirty="0" err="1" smtClean="0">
                <a:solidFill>
                  <a:schemeClr val="accent4">
                    <a:lumMod val="75000"/>
                  </a:schemeClr>
                </a:solidFill>
              </a:rPr>
              <a:t>interossei</a:t>
            </a:r>
            <a:r>
              <a:rPr lang="en-US" sz="1600" dirty="0" smtClean="0"/>
              <a:t>.</a:t>
            </a:r>
          </a:p>
          <a:p>
            <a:pPr marL="0" indent="0">
              <a:buNone/>
            </a:pPr>
            <a:endParaRPr lang="en-US" sz="1600" dirty="0" smtClean="0"/>
          </a:p>
          <a:p>
            <a:pPr marL="0" indent="0">
              <a:buNone/>
            </a:pPr>
            <a:r>
              <a:rPr lang="en-US" sz="1600" dirty="0" smtClean="0"/>
              <a:t> The </a:t>
            </a:r>
            <a:r>
              <a:rPr lang="en-US" sz="1600" dirty="0" err="1" smtClean="0"/>
              <a:t>interossei</a:t>
            </a:r>
            <a:r>
              <a:rPr lang="en-US" sz="1600" dirty="0" smtClean="0"/>
              <a:t> attach seemingly on all sides of the 1</a:t>
            </a:r>
            <a:r>
              <a:rPr lang="en-US" sz="1600" baseline="30000" dirty="0" smtClean="0"/>
              <a:t>st</a:t>
            </a:r>
            <a:r>
              <a:rPr lang="en-US" sz="1600" dirty="0" smtClean="0"/>
              <a:t> through 5</a:t>
            </a:r>
            <a:r>
              <a:rPr lang="en-US" sz="1600" baseline="30000" dirty="0" smtClean="0"/>
              <a:t>th</a:t>
            </a:r>
            <a:r>
              <a:rPr lang="en-US" sz="1600" dirty="0" smtClean="0"/>
              <a:t> metacarpal bones. These muscles give </a:t>
            </a:r>
            <a:r>
              <a:rPr lang="en-US" sz="1600" dirty="0" err="1" smtClean="0"/>
              <a:t>metacarpophalangeal</a:t>
            </a:r>
            <a:r>
              <a:rPr lang="en-US" sz="1600" dirty="0" smtClean="0"/>
              <a:t> joint flexion. Also the </a:t>
            </a:r>
            <a:r>
              <a:rPr lang="en-US" sz="1600" dirty="0" err="1" smtClean="0"/>
              <a:t>interossei</a:t>
            </a:r>
            <a:r>
              <a:rPr lang="en-US" sz="1600" dirty="0" smtClean="0"/>
              <a:t> help with proximal and distal extension and adduction from the toward the 3</a:t>
            </a:r>
            <a:r>
              <a:rPr lang="en-US" sz="1600" baseline="30000" dirty="0" smtClean="0"/>
              <a:t>rd</a:t>
            </a:r>
            <a:r>
              <a:rPr lang="en-US" sz="1600" dirty="0" smtClean="0"/>
              <a:t> digit.</a:t>
            </a:r>
            <a:endParaRPr lang="en-US" sz="1600" dirty="0"/>
          </a:p>
        </p:txBody>
      </p:sp>
      <p:grpSp>
        <p:nvGrpSpPr>
          <p:cNvPr id="36" name="Group 35"/>
          <p:cNvGrpSpPr/>
          <p:nvPr/>
        </p:nvGrpSpPr>
        <p:grpSpPr>
          <a:xfrm>
            <a:off x="1313392" y="2033058"/>
            <a:ext cx="1986491" cy="1051984"/>
            <a:chOff x="1313392" y="2033058"/>
            <a:chExt cx="1986491" cy="1051984"/>
          </a:xfrm>
          <a:solidFill>
            <a:srgbClr val="28FF1F">
              <a:alpha val="30000"/>
            </a:srgbClr>
          </a:solidFill>
        </p:grpSpPr>
        <p:sp>
          <p:nvSpPr>
            <p:cNvPr id="29" name="Freeform 28"/>
            <p:cNvSpPr/>
            <p:nvPr/>
          </p:nvSpPr>
          <p:spPr>
            <a:xfrm>
              <a:off x="1313392" y="2727325"/>
              <a:ext cx="298450" cy="357717"/>
            </a:xfrm>
            <a:custGeom>
              <a:avLst/>
              <a:gdLst>
                <a:gd name="connsiteX0" fmla="*/ 13758 w 298450"/>
                <a:gd name="connsiteY0" fmla="*/ 3175 h 357717"/>
                <a:gd name="connsiteX1" fmla="*/ 115358 w 298450"/>
                <a:gd name="connsiteY1" fmla="*/ 111125 h 357717"/>
                <a:gd name="connsiteX2" fmla="*/ 280458 w 298450"/>
                <a:gd name="connsiteY2" fmla="*/ 307975 h 357717"/>
                <a:gd name="connsiteX3" fmla="*/ 223308 w 298450"/>
                <a:gd name="connsiteY3" fmla="*/ 346075 h 357717"/>
                <a:gd name="connsiteX4" fmla="*/ 147108 w 298450"/>
                <a:gd name="connsiteY4" fmla="*/ 238125 h 357717"/>
                <a:gd name="connsiteX5" fmla="*/ 32808 w 298450"/>
                <a:gd name="connsiteY5" fmla="*/ 92075 h 357717"/>
                <a:gd name="connsiteX6" fmla="*/ 13758 w 298450"/>
                <a:gd name="connsiteY6" fmla="*/ 3175 h 35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450" h="357717">
                  <a:moveTo>
                    <a:pt x="13758" y="3175"/>
                  </a:moveTo>
                  <a:cubicBezTo>
                    <a:pt x="27516" y="6350"/>
                    <a:pt x="70908" y="60325"/>
                    <a:pt x="115358" y="111125"/>
                  </a:cubicBezTo>
                  <a:cubicBezTo>
                    <a:pt x="159808" y="161925"/>
                    <a:pt x="262466" y="268817"/>
                    <a:pt x="280458" y="307975"/>
                  </a:cubicBezTo>
                  <a:cubicBezTo>
                    <a:pt x="298450" y="347133"/>
                    <a:pt x="245533" y="357717"/>
                    <a:pt x="223308" y="346075"/>
                  </a:cubicBezTo>
                  <a:cubicBezTo>
                    <a:pt x="201083" y="334433"/>
                    <a:pt x="178858" y="280458"/>
                    <a:pt x="147108" y="238125"/>
                  </a:cubicBezTo>
                  <a:cubicBezTo>
                    <a:pt x="115358" y="195792"/>
                    <a:pt x="60325" y="137583"/>
                    <a:pt x="32808" y="92075"/>
                  </a:cubicBezTo>
                  <a:cubicBezTo>
                    <a:pt x="5291" y="46567"/>
                    <a:pt x="0" y="0"/>
                    <a:pt x="13758" y="3175"/>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eeform 30"/>
            <p:cNvSpPr/>
            <p:nvPr/>
          </p:nvSpPr>
          <p:spPr>
            <a:xfrm>
              <a:off x="1916642" y="2444750"/>
              <a:ext cx="192616" cy="390525"/>
            </a:xfrm>
            <a:custGeom>
              <a:avLst/>
              <a:gdLst>
                <a:gd name="connsiteX0" fmla="*/ 20108 w 192616"/>
                <a:gd name="connsiteY0" fmla="*/ 0 h 390525"/>
                <a:gd name="connsiteX1" fmla="*/ 64558 w 192616"/>
                <a:gd name="connsiteY1" fmla="*/ 88900 h 390525"/>
                <a:gd name="connsiteX2" fmla="*/ 153458 w 192616"/>
                <a:gd name="connsiteY2" fmla="*/ 228600 h 390525"/>
                <a:gd name="connsiteX3" fmla="*/ 191558 w 192616"/>
                <a:gd name="connsiteY3" fmla="*/ 336550 h 390525"/>
                <a:gd name="connsiteX4" fmla="*/ 147108 w 192616"/>
                <a:gd name="connsiteY4" fmla="*/ 374650 h 390525"/>
                <a:gd name="connsiteX5" fmla="*/ 83608 w 192616"/>
                <a:gd name="connsiteY5" fmla="*/ 241300 h 390525"/>
                <a:gd name="connsiteX6" fmla="*/ 13758 w 192616"/>
                <a:gd name="connsiteY6" fmla="*/ 88900 h 390525"/>
                <a:gd name="connsiteX7" fmla="*/ 20108 w 192616"/>
                <a:gd name="connsiteY7"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616" h="390525">
                  <a:moveTo>
                    <a:pt x="20108" y="0"/>
                  </a:moveTo>
                  <a:cubicBezTo>
                    <a:pt x="28575" y="0"/>
                    <a:pt x="42333" y="50800"/>
                    <a:pt x="64558" y="88900"/>
                  </a:cubicBezTo>
                  <a:cubicBezTo>
                    <a:pt x="86783" y="127000"/>
                    <a:pt x="132291" y="187325"/>
                    <a:pt x="153458" y="228600"/>
                  </a:cubicBezTo>
                  <a:cubicBezTo>
                    <a:pt x="174625" y="269875"/>
                    <a:pt x="192616" y="312208"/>
                    <a:pt x="191558" y="336550"/>
                  </a:cubicBezTo>
                  <a:cubicBezTo>
                    <a:pt x="190500" y="360892"/>
                    <a:pt x="165100" y="390525"/>
                    <a:pt x="147108" y="374650"/>
                  </a:cubicBezTo>
                  <a:cubicBezTo>
                    <a:pt x="129116" y="358775"/>
                    <a:pt x="105833" y="288925"/>
                    <a:pt x="83608" y="241300"/>
                  </a:cubicBezTo>
                  <a:cubicBezTo>
                    <a:pt x="61383" y="193675"/>
                    <a:pt x="27516" y="134408"/>
                    <a:pt x="13758" y="88900"/>
                  </a:cubicBezTo>
                  <a:cubicBezTo>
                    <a:pt x="0" y="43392"/>
                    <a:pt x="11641" y="0"/>
                    <a:pt x="20108" y="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2502958" y="2172758"/>
              <a:ext cx="203200" cy="495300"/>
            </a:xfrm>
            <a:custGeom>
              <a:avLst/>
              <a:gdLst>
                <a:gd name="connsiteX0" fmla="*/ 5292 w 203200"/>
                <a:gd name="connsiteY0" fmla="*/ 5292 h 495300"/>
                <a:gd name="connsiteX1" fmla="*/ 56092 w 203200"/>
                <a:gd name="connsiteY1" fmla="*/ 138642 h 495300"/>
                <a:gd name="connsiteX2" fmla="*/ 151342 w 203200"/>
                <a:gd name="connsiteY2" fmla="*/ 310092 h 495300"/>
                <a:gd name="connsiteX3" fmla="*/ 202142 w 203200"/>
                <a:gd name="connsiteY3" fmla="*/ 456142 h 495300"/>
                <a:gd name="connsiteX4" fmla="*/ 144992 w 203200"/>
                <a:gd name="connsiteY4" fmla="*/ 468842 h 495300"/>
                <a:gd name="connsiteX5" fmla="*/ 94192 w 203200"/>
                <a:gd name="connsiteY5" fmla="*/ 297392 h 495300"/>
                <a:gd name="connsiteX6" fmla="*/ 24342 w 203200"/>
                <a:gd name="connsiteY6" fmla="*/ 170392 h 495300"/>
                <a:gd name="connsiteX7" fmla="*/ 5292 w 203200"/>
                <a:gd name="connsiteY7" fmla="*/ 529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200" h="495300">
                  <a:moveTo>
                    <a:pt x="5292" y="5292"/>
                  </a:moveTo>
                  <a:cubicBezTo>
                    <a:pt x="10584" y="0"/>
                    <a:pt x="31750" y="87842"/>
                    <a:pt x="56092" y="138642"/>
                  </a:cubicBezTo>
                  <a:cubicBezTo>
                    <a:pt x="80434" y="189442"/>
                    <a:pt x="127000" y="257175"/>
                    <a:pt x="151342" y="310092"/>
                  </a:cubicBezTo>
                  <a:cubicBezTo>
                    <a:pt x="175684" y="363009"/>
                    <a:pt x="203200" y="429684"/>
                    <a:pt x="202142" y="456142"/>
                  </a:cubicBezTo>
                  <a:cubicBezTo>
                    <a:pt x="201084" y="482600"/>
                    <a:pt x="162984" y="495300"/>
                    <a:pt x="144992" y="468842"/>
                  </a:cubicBezTo>
                  <a:cubicBezTo>
                    <a:pt x="127000" y="442384"/>
                    <a:pt x="114300" y="347134"/>
                    <a:pt x="94192" y="297392"/>
                  </a:cubicBezTo>
                  <a:cubicBezTo>
                    <a:pt x="74084" y="247650"/>
                    <a:pt x="39159" y="216959"/>
                    <a:pt x="24342" y="170392"/>
                  </a:cubicBezTo>
                  <a:cubicBezTo>
                    <a:pt x="9525" y="123825"/>
                    <a:pt x="0" y="10584"/>
                    <a:pt x="5292" y="529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Freeform 33"/>
            <p:cNvSpPr/>
            <p:nvPr/>
          </p:nvSpPr>
          <p:spPr>
            <a:xfrm>
              <a:off x="3151717" y="2033058"/>
              <a:ext cx="148166" cy="611717"/>
            </a:xfrm>
            <a:custGeom>
              <a:avLst/>
              <a:gdLst>
                <a:gd name="connsiteX0" fmla="*/ 4233 w 148166"/>
                <a:gd name="connsiteY0" fmla="*/ 17992 h 611717"/>
                <a:gd name="connsiteX1" fmla="*/ 29633 w 148166"/>
                <a:gd name="connsiteY1" fmla="*/ 176742 h 611717"/>
                <a:gd name="connsiteX2" fmla="*/ 118533 w 148166"/>
                <a:gd name="connsiteY2" fmla="*/ 411692 h 611717"/>
                <a:gd name="connsiteX3" fmla="*/ 143933 w 148166"/>
                <a:gd name="connsiteY3" fmla="*/ 589492 h 611717"/>
                <a:gd name="connsiteX4" fmla="*/ 93133 w 148166"/>
                <a:gd name="connsiteY4" fmla="*/ 545042 h 611717"/>
                <a:gd name="connsiteX5" fmla="*/ 86783 w 148166"/>
                <a:gd name="connsiteY5" fmla="*/ 456142 h 611717"/>
                <a:gd name="connsiteX6" fmla="*/ 16933 w 148166"/>
                <a:gd name="connsiteY6" fmla="*/ 284692 h 611717"/>
                <a:gd name="connsiteX7" fmla="*/ 4233 w 148166"/>
                <a:gd name="connsiteY7" fmla="*/ 68792 h 611717"/>
                <a:gd name="connsiteX8" fmla="*/ 4233 w 148166"/>
                <a:gd name="connsiteY8" fmla="*/ 17992 h 61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166" h="611717">
                  <a:moveTo>
                    <a:pt x="4233" y="17992"/>
                  </a:moveTo>
                  <a:cubicBezTo>
                    <a:pt x="8466" y="35984"/>
                    <a:pt x="10583" y="111125"/>
                    <a:pt x="29633" y="176742"/>
                  </a:cubicBezTo>
                  <a:cubicBezTo>
                    <a:pt x="48683" y="242359"/>
                    <a:pt x="99483" y="342900"/>
                    <a:pt x="118533" y="411692"/>
                  </a:cubicBezTo>
                  <a:cubicBezTo>
                    <a:pt x="137583" y="480484"/>
                    <a:pt x="148166" y="567267"/>
                    <a:pt x="143933" y="589492"/>
                  </a:cubicBezTo>
                  <a:cubicBezTo>
                    <a:pt x="139700" y="611717"/>
                    <a:pt x="102658" y="567267"/>
                    <a:pt x="93133" y="545042"/>
                  </a:cubicBezTo>
                  <a:cubicBezTo>
                    <a:pt x="83608" y="522817"/>
                    <a:pt x="99483" y="499534"/>
                    <a:pt x="86783" y="456142"/>
                  </a:cubicBezTo>
                  <a:cubicBezTo>
                    <a:pt x="74083" y="412750"/>
                    <a:pt x="30691" y="349250"/>
                    <a:pt x="16933" y="284692"/>
                  </a:cubicBezTo>
                  <a:cubicBezTo>
                    <a:pt x="3175" y="220134"/>
                    <a:pt x="5291" y="110067"/>
                    <a:pt x="4233" y="68792"/>
                  </a:cubicBezTo>
                  <a:cubicBezTo>
                    <a:pt x="3175" y="27517"/>
                    <a:pt x="0" y="0"/>
                    <a:pt x="4233" y="1799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1582208" y="2585508"/>
            <a:ext cx="1738842" cy="1932517"/>
            <a:chOff x="1582208" y="2585508"/>
            <a:chExt cx="1738842" cy="1932517"/>
          </a:xfrm>
          <a:solidFill>
            <a:srgbClr val="FF9432">
              <a:alpha val="30000"/>
            </a:srgbClr>
          </a:solidFill>
        </p:grpSpPr>
        <p:grpSp>
          <p:nvGrpSpPr>
            <p:cNvPr id="24" name="Group 23"/>
            <p:cNvGrpSpPr/>
            <p:nvPr/>
          </p:nvGrpSpPr>
          <p:grpSpPr>
            <a:xfrm>
              <a:off x="1582208" y="2585508"/>
              <a:ext cx="1738842" cy="1932517"/>
              <a:chOff x="1582208" y="2585508"/>
              <a:chExt cx="1738842" cy="1932517"/>
            </a:xfrm>
            <a:grpFill/>
          </p:grpSpPr>
          <p:sp>
            <p:nvSpPr>
              <p:cNvPr id="18" name="Freeform 17"/>
              <p:cNvSpPr/>
              <p:nvPr/>
            </p:nvSpPr>
            <p:spPr>
              <a:xfrm>
                <a:off x="2977092" y="2585508"/>
                <a:ext cx="343958" cy="1932517"/>
              </a:xfrm>
              <a:custGeom>
                <a:avLst/>
                <a:gdLst>
                  <a:gd name="connsiteX0" fmla="*/ 312208 w 343958"/>
                  <a:gd name="connsiteY0" fmla="*/ 43392 h 1932517"/>
                  <a:gd name="connsiteX1" fmla="*/ 331258 w 343958"/>
                  <a:gd name="connsiteY1" fmla="*/ 500592 h 1932517"/>
                  <a:gd name="connsiteX2" fmla="*/ 236008 w 343958"/>
                  <a:gd name="connsiteY2" fmla="*/ 1103842 h 1932517"/>
                  <a:gd name="connsiteX3" fmla="*/ 102658 w 343958"/>
                  <a:gd name="connsiteY3" fmla="*/ 1808692 h 1932517"/>
                  <a:gd name="connsiteX4" fmla="*/ 89958 w 343958"/>
                  <a:gd name="connsiteY4" fmla="*/ 1846792 h 1932517"/>
                  <a:gd name="connsiteX5" fmla="*/ 39158 w 343958"/>
                  <a:gd name="connsiteY5" fmla="*/ 1789642 h 1932517"/>
                  <a:gd name="connsiteX6" fmla="*/ 13758 w 343958"/>
                  <a:gd name="connsiteY6" fmla="*/ 1389592 h 1932517"/>
                  <a:gd name="connsiteX7" fmla="*/ 20108 w 343958"/>
                  <a:gd name="connsiteY7" fmla="*/ 818092 h 1932517"/>
                  <a:gd name="connsiteX8" fmla="*/ 134408 w 343958"/>
                  <a:gd name="connsiteY8" fmla="*/ 456142 h 1932517"/>
                  <a:gd name="connsiteX9" fmla="*/ 248708 w 343958"/>
                  <a:gd name="connsiteY9" fmla="*/ 240242 h 1932517"/>
                  <a:gd name="connsiteX10" fmla="*/ 312208 w 343958"/>
                  <a:gd name="connsiteY10" fmla="*/ 43392 h 193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958" h="1932517">
                    <a:moveTo>
                      <a:pt x="312208" y="43392"/>
                    </a:moveTo>
                    <a:cubicBezTo>
                      <a:pt x="325966" y="86784"/>
                      <a:pt x="343958" y="323850"/>
                      <a:pt x="331258" y="500592"/>
                    </a:cubicBezTo>
                    <a:cubicBezTo>
                      <a:pt x="318558" y="677334"/>
                      <a:pt x="274108" y="885825"/>
                      <a:pt x="236008" y="1103842"/>
                    </a:cubicBezTo>
                    <a:cubicBezTo>
                      <a:pt x="197908" y="1321859"/>
                      <a:pt x="127000" y="1684867"/>
                      <a:pt x="102658" y="1808692"/>
                    </a:cubicBezTo>
                    <a:cubicBezTo>
                      <a:pt x="78316" y="1932517"/>
                      <a:pt x="100541" y="1849967"/>
                      <a:pt x="89958" y="1846792"/>
                    </a:cubicBezTo>
                    <a:cubicBezTo>
                      <a:pt x="79375" y="1843617"/>
                      <a:pt x="51858" y="1865842"/>
                      <a:pt x="39158" y="1789642"/>
                    </a:cubicBezTo>
                    <a:cubicBezTo>
                      <a:pt x="26458" y="1713442"/>
                      <a:pt x="16933" y="1551517"/>
                      <a:pt x="13758" y="1389592"/>
                    </a:cubicBezTo>
                    <a:cubicBezTo>
                      <a:pt x="10583" y="1227667"/>
                      <a:pt x="0" y="973667"/>
                      <a:pt x="20108" y="818092"/>
                    </a:cubicBezTo>
                    <a:cubicBezTo>
                      <a:pt x="40216" y="662517"/>
                      <a:pt x="96308" y="552450"/>
                      <a:pt x="134408" y="456142"/>
                    </a:cubicBezTo>
                    <a:cubicBezTo>
                      <a:pt x="172508" y="359834"/>
                      <a:pt x="226483" y="311150"/>
                      <a:pt x="248708" y="240242"/>
                    </a:cubicBezTo>
                    <a:cubicBezTo>
                      <a:pt x="270933" y="169334"/>
                      <a:pt x="298450" y="0"/>
                      <a:pt x="312208" y="43392"/>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Freeform 21"/>
              <p:cNvSpPr/>
              <p:nvPr/>
            </p:nvSpPr>
            <p:spPr>
              <a:xfrm>
                <a:off x="2107142" y="2818342"/>
                <a:ext cx="264583" cy="1506008"/>
              </a:xfrm>
              <a:custGeom>
                <a:avLst/>
                <a:gdLst>
                  <a:gd name="connsiteX0" fmla="*/ 45508 w 264583"/>
                  <a:gd name="connsiteY0" fmla="*/ 26458 h 1506008"/>
                  <a:gd name="connsiteX1" fmla="*/ 89958 w 264583"/>
                  <a:gd name="connsiteY1" fmla="*/ 223308 h 1506008"/>
                  <a:gd name="connsiteX2" fmla="*/ 210608 w 264583"/>
                  <a:gd name="connsiteY2" fmla="*/ 451908 h 1506008"/>
                  <a:gd name="connsiteX3" fmla="*/ 242358 w 264583"/>
                  <a:gd name="connsiteY3" fmla="*/ 839258 h 1506008"/>
                  <a:gd name="connsiteX4" fmla="*/ 261408 w 264583"/>
                  <a:gd name="connsiteY4" fmla="*/ 1353608 h 1506008"/>
                  <a:gd name="connsiteX5" fmla="*/ 223308 w 264583"/>
                  <a:gd name="connsiteY5" fmla="*/ 1499658 h 1506008"/>
                  <a:gd name="connsiteX6" fmla="*/ 153458 w 264583"/>
                  <a:gd name="connsiteY6" fmla="*/ 1315508 h 1506008"/>
                  <a:gd name="connsiteX7" fmla="*/ 83608 w 264583"/>
                  <a:gd name="connsiteY7" fmla="*/ 845608 h 1506008"/>
                  <a:gd name="connsiteX8" fmla="*/ 32808 w 264583"/>
                  <a:gd name="connsiteY8" fmla="*/ 337608 h 1506008"/>
                  <a:gd name="connsiteX9" fmla="*/ 1058 w 264583"/>
                  <a:gd name="connsiteY9" fmla="*/ 64558 h 1506008"/>
                  <a:gd name="connsiteX10" fmla="*/ 45508 w 264583"/>
                  <a:gd name="connsiteY10" fmla="*/ 26458 h 150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583" h="1506008">
                    <a:moveTo>
                      <a:pt x="45508" y="26458"/>
                    </a:moveTo>
                    <a:cubicBezTo>
                      <a:pt x="60325" y="52916"/>
                      <a:pt x="62441" y="152400"/>
                      <a:pt x="89958" y="223308"/>
                    </a:cubicBezTo>
                    <a:cubicBezTo>
                      <a:pt x="117475" y="294216"/>
                      <a:pt x="185208" y="349250"/>
                      <a:pt x="210608" y="451908"/>
                    </a:cubicBezTo>
                    <a:cubicBezTo>
                      <a:pt x="236008" y="554566"/>
                      <a:pt x="233891" y="688975"/>
                      <a:pt x="242358" y="839258"/>
                    </a:cubicBezTo>
                    <a:cubicBezTo>
                      <a:pt x="250825" y="989541"/>
                      <a:pt x="264583" y="1243541"/>
                      <a:pt x="261408" y="1353608"/>
                    </a:cubicBezTo>
                    <a:cubicBezTo>
                      <a:pt x="258233" y="1463675"/>
                      <a:pt x="241300" y="1506008"/>
                      <a:pt x="223308" y="1499658"/>
                    </a:cubicBezTo>
                    <a:cubicBezTo>
                      <a:pt x="205316" y="1493308"/>
                      <a:pt x="176741" y="1424516"/>
                      <a:pt x="153458" y="1315508"/>
                    </a:cubicBezTo>
                    <a:cubicBezTo>
                      <a:pt x="130175" y="1206500"/>
                      <a:pt x="103716" y="1008591"/>
                      <a:pt x="83608" y="845608"/>
                    </a:cubicBezTo>
                    <a:cubicBezTo>
                      <a:pt x="63500" y="682625"/>
                      <a:pt x="46566" y="467783"/>
                      <a:pt x="32808" y="337608"/>
                    </a:cubicBezTo>
                    <a:cubicBezTo>
                      <a:pt x="19050" y="207433"/>
                      <a:pt x="0" y="115358"/>
                      <a:pt x="1058" y="64558"/>
                    </a:cubicBezTo>
                    <a:cubicBezTo>
                      <a:pt x="2116" y="13758"/>
                      <a:pt x="30691" y="0"/>
                      <a:pt x="45508" y="2645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p:cNvSpPr/>
              <p:nvPr/>
            </p:nvSpPr>
            <p:spPr>
              <a:xfrm>
                <a:off x="1582208" y="3086100"/>
                <a:ext cx="467784" cy="1348317"/>
              </a:xfrm>
              <a:custGeom>
                <a:avLst/>
                <a:gdLst>
                  <a:gd name="connsiteX0" fmla="*/ 62442 w 467784"/>
                  <a:gd name="connsiteY0" fmla="*/ 25400 h 1348317"/>
                  <a:gd name="connsiteX1" fmla="*/ 113242 w 467784"/>
                  <a:gd name="connsiteY1" fmla="*/ 209550 h 1348317"/>
                  <a:gd name="connsiteX2" fmla="*/ 195792 w 467784"/>
                  <a:gd name="connsiteY2" fmla="*/ 298450 h 1348317"/>
                  <a:gd name="connsiteX3" fmla="*/ 265642 w 467784"/>
                  <a:gd name="connsiteY3" fmla="*/ 444500 h 1348317"/>
                  <a:gd name="connsiteX4" fmla="*/ 373592 w 467784"/>
                  <a:gd name="connsiteY4" fmla="*/ 800100 h 1348317"/>
                  <a:gd name="connsiteX5" fmla="*/ 456142 w 467784"/>
                  <a:gd name="connsiteY5" fmla="*/ 1174750 h 1348317"/>
                  <a:gd name="connsiteX6" fmla="*/ 443442 w 467784"/>
                  <a:gd name="connsiteY6" fmla="*/ 1346200 h 1348317"/>
                  <a:gd name="connsiteX7" fmla="*/ 322792 w 467784"/>
                  <a:gd name="connsiteY7" fmla="*/ 1162050 h 1348317"/>
                  <a:gd name="connsiteX8" fmla="*/ 221192 w 467784"/>
                  <a:gd name="connsiteY8" fmla="*/ 812800 h 1348317"/>
                  <a:gd name="connsiteX9" fmla="*/ 100542 w 467784"/>
                  <a:gd name="connsiteY9" fmla="*/ 342900 h 1348317"/>
                  <a:gd name="connsiteX10" fmla="*/ 11642 w 467784"/>
                  <a:gd name="connsiteY10" fmla="*/ 57150 h 1348317"/>
                  <a:gd name="connsiteX11" fmla="*/ 62442 w 467784"/>
                  <a:gd name="connsiteY11" fmla="*/ 25400 h 134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784" h="1348317">
                    <a:moveTo>
                      <a:pt x="62442" y="25400"/>
                    </a:moveTo>
                    <a:cubicBezTo>
                      <a:pt x="79375" y="50800"/>
                      <a:pt x="91017" y="164042"/>
                      <a:pt x="113242" y="209550"/>
                    </a:cubicBezTo>
                    <a:cubicBezTo>
                      <a:pt x="135467" y="255058"/>
                      <a:pt x="170392" y="259292"/>
                      <a:pt x="195792" y="298450"/>
                    </a:cubicBezTo>
                    <a:cubicBezTo>
                      <a:pt x="221192" y="337608"/>
                      <a:pt x="236009" y="360892"/>
                      <a:pt x="265642" y="444500"/>
                    </a:cubicBezTo>
                    <a:cubicBezTo>
                      <a:pt x="295275" y="528108"/>
                      <a:pt x="341842" y="678392"/>
                      <a:pt x="373592" y="800100"/>
                    </a:cubicBezTo>
                    <a:cubicBezTo>
                      <a:pt x="405342" y="921808"/>
                      <a:pt x="444500" y="1083733"/>
                      <a:pt x="456142" y="1174750"/>
                    </a:cubicBezTo>
                    <a:cubicBezTo>
                      <a:pt x="467784" y="1265767"/>
                      <a:pt x="465667" y="1348317"/>
                      <a:pt x="443442" y="1346200"/>
                    </a:cubicBezTo>
                    <a:cubicBezTo>
                      <a:pt x="421217" y="1344083"/>
                      <a:pt x="359834" y="1250950"/>
                      <a:pt x="322792" y="1162050"/>
                    </a:cubicBezTo>
                    <a:cubicBezTo>
                      <a:pt x="285750" y="1073150"/>
                      <a:pt x="258234" y="949325"/>
                      <a:pt x="221192" y="812800"/>
                    </a:cubicBezTo>
                    <a:cubicBezTo>
                      <a:pt x="184150" y="676275"/>
                      <a:pt x="135467" y="468841"/>
                      <a:pt x="100542" y="342900"/>
                    </a:cubicBezTo>
                    <a:cubicBezTo>
                      <a:pt x="65617" y="216959"/>
                      <a:pt x="23284" y="110067"/>
                      <a:pt x="11642" y="57150"/>
                    </a:cubicBezTo>
                    <a:cubicBezTo>
                      <a:pt x="0" y="4233"/>
                      <a:pt x="45509" y="0"/>
                      <a:pt x="62442" y="2540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Freeform 39"/>
            <p:cNvSpPr/>
            <p:nvPr/>
          </p:nvSpPr>
          <p:spPr>
            <a:xfrm>
              <a:off x="2542117" y="2854325"/>
              <a:ext cx="125941" cy="1519767"/>
            </a:xfrm>
            <a:custGeom>
              <a:avLst/>
              <a:gdLst>
                <a:gd name="connsiteX0" fmla="*/ 99483 w 125941"/>
                <a:gd name="connsiteY0" fmla="*/ 73025 h 1519767"/>
                <a:gd name="connsiteX1" fmla="*/ 61383 w 125941"/>
                <a:gd name="connsiteY1" fmla="*/ 193675 h 1519767"/>
                <a:gd name="connsiteX2" fmla="*/ 4233 w 125941"/>
                <a:gd name="connsiteY2" fmla="*/ 320675 h 1519767"/>
                <a:gd name="connsiteX3" fmla="*/ 35983 w 125941"/>
                <a:gd name="connsiteY3" fmla="*/ 358775 h 1519767"/>
                <a:gd name="connsiteX4" fmla="*/ 16933 w 125941"/>
                <a:gd name="connsiteY4" fmla="*/ 498475 h 1519767"/>
                <a:gd name="connsiteX5" fmla="*/ 35983 w 125941"/>
                <a:gd name="connsiteY5" fmla="*/ 815975 h 1519767"/>
                <a:gd name="connsiteX6" fmla="*/ 16933 w 125941"/>
                <a:gd name="connsiteY6" fmla="*/ 1006475 h 1519767"/>
                <a:gd name="connsiteX7" fmla="*/ 35983 w 125941"/>
                <a:gd name="connsiteY7" fmla="*/ 1228725 h 1519767"/>
                <a:gd name="connsiteX8" fmla="*/ 35983 w 125941"/>
                <a:gd name="connsiteY8" fmla="*/ 1438275 h 1519767"/>
                <a:gd name="connsiteX9" fmla="*/ 99483 w 125941"/>
                <a:gd name="connsiteY9" fmla="*/ 1489075 h 1519767"/>
                <a:gd name="connsiteX10" fmla="*/ 112183 w 125941"/>
                <a:gd name="connsiteY10" fmla="*/ 1254125 h 1519767"/>
                <a:gd name="connsiteX11" fmla="*/ 112183 w 125941"/>
                <a:gd name="connsiteY11" fmla="*/ 898525 h 1519767"/>
                <a:gd name="connsiteX12" fmla="*/ 124883 w 125941"/>
                <a:gd name="connsiteY12" fmla="*/ 473075 h 1519767"/>
                <a:gd name="connsiteX13" fmla="*/ 112183 w 125941"/>
                <a:gd name="connsiteY13" fmla="*/ 225425 h 1519767"/>
                <a:gd name="connsiteX14" fmla="*/ 124883 w 125941"/>
                <a:gd name="connsiteY14" fmla="*/ 22225 h 1519767"/>
                <a:gd name="connsiteX15" fmla="*/ 99483 w 125941"/>
                <a:gd name="connsiteY15" fmla="*/ 73025 h 151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941" h="1519767">
                  <a:moveTo>
                    <a:pt x="99483" y="73025"/>
                  </a:moveTo>
                  <a:cubicBezTo>
                    <a:pt x="88900" y="101600"/>
                    <a:pt x="77258" y="152400"/>
                    <a:pt x="61383" y="193675"/>
                  </a:cubicBezTo>
                  <a:cubicBezTo>
                    <a:pt x="45508" y="234950"/>
                    <a:pt x="8466" y="293158"/>
                    <a:pt x="4233" y="320675"/>
                  </a:cubicBezTo>
                  <a:cubicBezTo>
                    <a:pt x="0" y="348192"/>
                    <a:pt x="33866" y="329142"/>
                    <a:pt x="35983" y="358775"/>
                  </a:cubicBezTo>
                  <a:cubicBezTo>
                    <a:pt x="38100" y="388408"/>
                    <a:pt x="16933" y="422275"/>
                    <a:pt x="16933" y="498475"/>
                  </a:cubicBezTo>
                  <a:cubicBezTo>
                    <a:pt x="16933" y="574675"/>
                    <a:pt x="35983" y="731308"/>
                    <a:pt x="35983" y="815975"/>
                  </a:cubicBezTo>
                  <a:cubicBezTo>
                    <a:pt x="35983" y="900642"/>
                    <a:pt x="16933" y="937683"/>
                    <a:pt x="16933" y="1006475"/>
                  </a:cubicBezTo>
                  <a:cubicBezTo>
                    <a:pt x="16933" y="1075267"/>
                    <a:pt x="32808" y="1156758"/>
                    <a:pt x="35983" y="1228725"/>
                  </a:cubicBezTo>
                  <a:cubicBezTo>
                    <a:pt x="39158" y="1300692"/>
                    <a:pt x="25400" y="1394883"/>
                    <a:pt x="35983" y="1438275"/>
                  </a:cubicBezTo>
                  <a:cubicBezTo>
                    <a:pt x="46566" y="1481667"/>
                    <a:pt x="86783" y="1519767"/>
                    <a:pt x="99483" y="1489075"/>
                  </a:cubicBezTo>
                  <a:cubicBezTo>
                    <a:pt x="112183" y="1458383"/>
                    <a:pt x="110066" y="1352550"/>
                    <a:pt x="112183" y="1254125"/>
                  </a:cubicBezTo>
                  <a:cubicBezTo>
                    <a:pt x="114300" y="1155700"/>
                    <a:pt x="110066" y="1028700"/>
                    <a:pt x="112183" y="898525"/>
                  </a:cubicBezTo>
                  <a:cubicBezTo>
                    <a:pt x="114300" y="768350"/>
                    <a:pt x="124883" y="585258"/>
                    <a:pt x="124883" y="473075"/>
                  </a:cubicBezTo>
                  <a:cubicBezTo>
                    <a:pt x="124883" y="360892"/>
                    <a:pt x="112183" y="300567"/>
                    <a:pt x="112183" y="225425"/>
                  </a:cubicBezTo>
                  <a:cubicBezTo>
                    <a:pt x="112183" y="150283"/>
                    <a:pt x="125941" y="44450"/>
                    <a:pt x="124883" y="22225"/>
                  </a:cubicBezTo>
                  <a:cubicBezTo>
                    <a:pt x="123825" y="0"/>
                    <a:pt x="110066" y="44450"/>
                    <a:pt x="99483" y="73025"/>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1294342" y="2717800"/>
            <a:ext cx="1588558" cy="1727200"/>
            <a:chOff x="1294342" y="2717800"/>
            <a:chExt cx="1588558" cy="1727200"/>
          </a:xfrm>
          <a:solidFill>
            <a:srgbClr val="3366FF">
              <a:alpha val="30000"/>
            </a:srgbClr>
          </a:solidFill>
        </p:grpSpPr>
        <p:grpSp>
          <p:nvGrpSpPr>
            <p:cNvPr id="28" name="Group 27"/>
            <p:cNvGrpSpPr/>
            <p:nvPr/>
          </p:nvGrpSpPr>
          <p:grpSpPr>
            <a:xfrm>
              <a:off x="1544108" y="2717800"/>
              <a:ext cx="1338792" cy="1649942"/>
              <a:chOff x="1544108" y="2717800"/>
              <a:chExt cx="1338792" cy="1649942"/>
            </a:xfrm>
            <a:grpFill/>
          </p:grpSpPr>
          <p:sp>
            <p:nvSpPr>
              <p:cNvPr id="25" name="Freeform 24"/>
              <p:cNvSpPr/>
              <p:nvPr/>
            </p:nvSpPr>
            <p:spPr>
              <a:xfrm>
                <a:off x="2657475" y="2717800"/>
                <a:ext cx="225425" cy="1601258"/>
              </a:xfrm>
              <a:custGeom>
                <a:avLst/>
                <a:gdLst>
                  <a:gd name="connsiteX0" fmla="*/ 73025 w 225425"/>
                  <a:gd name="connsiteY0" fmla="*/ 44450 h 1601258"/>
                  <a:gd name="connsiteX1" fmla="*/ 85725 w 225425"/>
                  <a:gd name="connsiteY1" fmla="*/ 209550 h 1601258"/>
                  <a:gd name="connsiteX2" fmla="*/ 193675 w 225425"/>
                  <a:gd name="connsiteY2" fmla="*/ 349250 h 1601258"/>
                  <a:gd name="connsiteX3" fmla="*/ 225425 w 225425"/>
                  <a:gd name="connsiteY3" fmla="*/ 825500 h 1601258"/>
                  <a:gd name="connsiteX4" fmla="*/ 193675 w 225425"/>
                  <a:gd name="connsiteY4" fmla="*/ 1320800 h 1601258"/>
                  <a:gd name="connsiteX5" fmla="*/ 123825 w 225425"/>
                  <a:gd name="connsiteY5" fmla="*/ 1593850 h 1601258"/>
                  <a:gd name="connsiteX6" fmla="*/ 66675 w 225425"/>
                  <a:gd name="connsiteY6" fmla="*/ 1365250 h 1601258"/>
                  <a:gd name="connsiteX7" fmla="*/ 9525 w 225425"/>
                  <a:gd name="connsiteY7" fmla="*/ 965200 h 1601258"/>
                  <a:gd name="connsiteX8" fmla="*/ 9525 w 225425"/>
                  <a:gd name="connsiteY8" fmla="*/ 412750 h 1601258"/>
                  <a:gd name="connsiteX9" fmla="*/ 9525 w 225425"/>
                  <a:gd name="connsiteY9" fmla="*/ 63500 h 1601258"/>
                  <a:gd name="connsiteX10" fmla="*/ 73025 w 225425"/>
                  <a:gd name="connsiteY10" fmla="*/ 44450 h 160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425" h="1601258">
                    <a:moveTo>
                      <a:pt x="73025" y="44450"/>
                    </a:moveTo>
                    <a:cubicBezTo>
                      <a:pt x="85725" y="68792"/>
                      <a:pt x="65617" y="158750"/>
                      <a:pt x="85725" y="209550"/>
                    </a:cubicBezTo>
                    <a:cubicBezTo>
                      <a:pt x="105833" y="260350"/>
                      <a:pt x="170392" y="246592"/>
                      <a:pt x="193675" y="349250"/>
                    </a:cubicBezTo>
                    <a:cubicBezTo>
                      <a:pt x="216958" y="451908"/>
                      <a:pt x="225425" y="663575"/>
                      <a:pt x="225425" y="825500"/>
                    </a:cubicBezTo>
                    <a:cubicBezTo>
                      <a:pt x="225425" y="987425"/>
                      <a:pt x="210608" y="1192742"/>
                      <a:pt x="193675" y="1320800"/>
                    </a:cubicBezTo>
                    <a:cubicBezTo>
                      <a:pt x="176742" y="1448858"/>
                      <a:pt x="144992" y="1586442"/>
                      <a:pt x="123825" y="1593850"/>
                    </a:cubicBezTo>
                    <a:cubicBezTo>
                      <a:pt x="102658" y="1601258"/>
                      <a:pt x="85725" y="1470025"/>
                      <a:pt x="66675" y="1365250"/>
                    </a:cubicBezTo>
                    <a:cubicBezTo>
                      <a:pt x="47625" y="1260475"/>
                      <a:pt x="19050" y="1123950"/>
                      <a:pt x="9525" y="965200"/>
                    </a:cubicBezTo>
                    <a:cubicBezTo>
                      <a:pt x="0" y="806450"/>
                      <a:pt x="9525" y="412750"/>
                      <a:pt x="9525" y="412750"/>
                    </a:cubicBezTo>
                    <a:cubicBezTo>
                      <a:pt x="9525" y="262467"/>
                      <a:pt x="0" y="127000"/>
                      <a:pt x="9525" y="63500"/>
                    </a:cubicBezTo>
                    <a:cubicBezTo>
                      <a:pt x="19050" y="0"/>
                      <a:pt x="60325" y="20108"/>
                      <a:pt x="73025" y="4445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p:cNvSpPr/>
              <p:nvPr/>
            </p:nvSpPr>
            <p:spPr>
              <a:xfrm>
                <a:off x="1939925" y="2882900"/>
                <a:ext cx="324908" cy="1484842"/>
              </a:xfrm>
              <a:custGeom>
                <a:avLst/>
                <a:gdLst>
                  <a:gd name="connsiteX0" fmla="*/ 142875 w 324908"/>
                  <a:gd name="connsiteY0" fmla="*/ 19050 h 1484842"/>
                  <a:gd name="connsiteX1" fmla="*/ 206375 w 324908"/>
                  <a:gd name="connsiteY1" fmla="*/ 374650 h 1484842"/>
                  <a:gd name="connsiteX2" fmla="*/ 282575 w 324908"/>
                  <a:gd name="connsiteY2" fmla="*/ 1047750 h 1484842"/>
                  <a:gd name="connsiteX3" fmla="*/ 314325 w 324908"/>
                  <a:gd name="connsiteY3" fmla="*/ 1435100 h 1484842"/>
                  <a:gd name="connsiteX4" fmla="*/ 219075 w 324908"/>
                  <a:gd name="connsiteY4" fmla="*/ 1346200 h 1484842"/>
                  <a:gd name="connsiteX5" fmla="*/ 60325 w 324908"/>
                  <a:gd name="connsiteY5" fmla="*/ 908050 h 1484842"/>
                  <a:gd name="connsiteX6" fmla="*/ 3175 w 324908"/>
                  <a:gd name="connsiteY6" fmla="*/ 571500 h 1484842"/>
                  <a:gd name="connsiteX7" fmla="*/ 79375 w 324908"/>
                  <a:gd name="connsiteY7" fmla="*/ 368300 h 1484842"/>
                  <a:gd name="connsiteX8" fmla="*/ 130175 w 324908"/>
                  <a:gd name="connsiteY8" fmla="*/ 260350 h 1484842"/>
                  <a:gd name="connsiteX9" fmla="*/ 142875 w 324908"/>
                  <a:gd name="connsiteY9" fmla="*/ 19050 h 148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908" h="1484842">
                    <a:moveTo>
                      <a:pt x="142875" y="19050"/>
                    </a:moveTo>
                    <a:cubicBezTo>
                      <a:pt x="155575" y="38100"/>
                      <a:pt x="183092" y="203200"/>
                      <a:pt x="206375" y="374650"/>
                    </a:cubicBezTo>
                    <a:cubicBezTo>
                      <a:pt x="229658" y="546100"/>
                      <a:pt x="264583" y="871008"/>
                      <a:pt x="282575" y="1047750"/>
                    </a:cubicBezTo>
                    <a:cubicBezTo>
                      <a:pt x="300567" y="1224492"/>
                      <a:pt x="324908" y="1385358"/>
                      <a:pt x="314325" y="1435100"/>
                    </a:cubicBezTo>
                    <a:cubicBezTo>
                      <a:pt x="303742" y="1484842"/>
                      <a:pt x="261408" y="1434042"/>
                      <a:pt x="219075" y="1346200"/>
                    </a:cubicBezTo>
                    <a:cubicBezTo>
                      <a:pt x="176742" y="1258358"/>
                      <a:pt x="96308" y="1037167"/>
                      <a:pt x="60325" y="908050"/>
                    </a:cubicBezTo>
                    <a:cubicBezTo>
                      <a:pt x="24342" y="778933"/>
                      <a:pt x="0" y="661458"/>
                      <a:pt x="3175" y="571500"/>
                    </a:cubicBezTo>
                    <a:cubicBezTo>
                      <a:pt x="6350" y="481542"/>
                      <a:pt x="58208" y="420158"/>
                      <a:pt x="79375" y="368300"/>
                    </a:cubicBezTo>
                    <a:cubicBezTo>
                      <a:pt x="100542" y="316442"/>
                      <a:pt x="124883" y="316442"/>
                      <a:pt x="130175" y="260350"/>
                    </a:cubicBezTo>
                    <a:cubicBezTo>
                      <a:pt x="135467" y="204258"/>
                      <a:pt x="130175" y="0"/>
                      <a:pt x="142875" y="1905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p:cNvSpPr/>
              <p:nvPr/>
            </p:nvSpPr>
            <p:spPr>
              <a:xfrm>
                <a:off x="1544108" y="3116792"/>
                <a:ext cx="325967" cy="1250950"/>
              </a:xfrm>
              <a:custGeom>
                <a:avLst/>
                <a:gdLst>
                  <a:gd name="connsiteX0" fmla="*/ 43392 w 325967"/>
                  <a:gd name="connsiteY0" fmla="*/ 20108 h 1250950"/>
                  <a:gd name="connsiteX1" fmla="*/ 157692 w 325967"/>
                  <a:gd name="connsiteY1" fmla="*/ 426508 h 1250950"/>
                  <a:gd name="connsiteX2" fmla="*/ 303742 w 325967"/>
                  <a:gd name="connsiteY2" fmla="*/ 1048808 h 1250950"/>
                  <a:gd name="connsiteX3" fmla="*/ 291042 w 325967"/>
                  <a:gd name="connsiteY3" fmla="*/ 1245658 h 1250950"/>
                  <a:gd name="connsiteX4" fmla="*/ 164042 w 325967"/>
                  <a:gd name="connsiteY4" fmla="*/ 1080558 h 1250950"/>
                  <a:gd name="connsiteX5" fmla="*/ 24342 w 325967"/>
                  <a:gd name="connsiteY5" fmla="*/ 705908 h 1250950"/>
                  <a:gd name="connsiteX6" fmla="*/ 17992 w 325967"/>
                  <a:gd name="connsiteY6" fmla="*/ 445558 h 1250950"/>
                  <a:gd name="connsiteX7" fmla="*/ 68792 w 325967"/>
                  <a:gd name="connsiteY7" fmla="*/ 305858 h 1250950"/>
                  <a:gd name="connsiteX8" fmla="*/ 43392 w 325967"/>
                  <a:gd name="connsiteY8" fmla="*/ 20108 h 125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67" h="1250950">
                    <a:moveTo>
                      <a:pt x="43392" y="20108"/>
                    </a:moveTo>
                    <a:cubicBezTo>
                      <a:pt x="58209" y="40216"/>
                      <a:pt x="114300" y="255058"/>
                      <a:pt x="157692" y="426508"/>
                    </a:cubicBezTo>
                    <a:cubicBezTo>
                      <a:pt x="201084" y="597958"/>
                      <a:pt x="281517" y="912283"/>
                      <a:pt x="303742" y="1048808"/>
                    </a:cubicBezTo>
                    <a:cubicBezTo>
                      <a:pt x="325967" y="1185333"/>
                      <a:pt x="314325" y="1240366"/>
                      <a:pt x="291042" y="1245658"/>
                    </a:cubicBezTo>
                    <a:cubicBezTo>
                      <a:pt x="267759" y="1250950"/>
                      <a:pt x="208492" y="1170516"/>
                      <a:pt x="164042" y="1080558"/>
                    </a:cubicBezTo>
                    <a:cubicBezTo>
                      <a:pt x="119592" y="990600"/>
                      <a:pt x="48684" y="811741"/>
                      <a:pt x="24342" y="705908"/>
                    </a:cubicBezTo>
                    <a:cubicBezTo>
                      <a:pt x="0" y="600075"/>
                      <a:pt x="10584" y="512233"/>
                      <a:pt x="17992" y="445558"/>
                    </a:cubicBezTo>
                    <a:cubicBezTo>
                      <a:pt x="25400" y="378883"/>
                      <a:pt x="67734" y="371475"/>
                      <a:pt x="68792" y="305858"/>
                    </a:cubicBezTo>
                    <a:cubicBezTo>
                      <a:pt x="69850" y="240241"/>
                      <a:pt x="28575" y="0"/>
                      <a:pt x="43392" y="20108"/>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Freeform 42"/>
            <p:cNvSpPr/>
            <p:nvPr/>
          </p:nvSpPr>
          <p:spPr>
            <a:xfrm>
              <a:off x="1294342" y="3676650"/>
              <a:ext cx="352425" cy="768350"/>
            </a:xfrm>
            <a:custGeom>
              <a:avLst/>
              <a:gdLst>
                <a:gd name="connsiteX0" fmla="*/ 58208 w 352425"/>
                <a:gd name="connsiteY0" fmla="*/ 0 h 768350"/>
                <a:gd name="connsiteX1" fmla="*/ 121708 w 352425"/>
                <a:gd name="connsiteY1" fmla="*/ 63500 h 768350"/>
                <a:gd name="connsiteX2" fmla="*/ 197908 w 352425"/>
                <a:gd name="connsiteY2" fmla="*/ 273050 h 768350"/>
                <a:gd name="connsiteX3" fmla="*/ 280458 w 352425"/>
                <a:gd name="connsiteY3" fmla="*/ 495300 h 768350"/>
                <a:gd name="connsiteX4" fmla="*/ 350308 w 352425"/>
                <a:gd name="connsiteY4" fmla="*/ 742950 h 768350"/>
                <a:gd name="connsiteX5" fmla="*/ 267758 w 352425"/>
                <a:gd name="connsiteY5" fmla="*/ 647700 h 768350"/>
                <a:gd name="connsiteX6" fmla="*/ 134408 w 352425"/>
                <a:gd name="connsiteY6" fmla="*/ 387350 h 768350"/>
                <a:gd name="connsiteX7" fmla="*/ 20108 w 352425"/>
                <a:gd name="connsiteY7" fmla="*/ 88900 h 768350"/>
                <a:gd name="connsiteX8" fmla="*/ 13758 w 352425"/>
                <a:gd name="connsiteY8" fmla="*/ 63500 h 768350"/>
                <a:gd name="connsiteX9" fmla="*/ 58208 w 352425"/>
                <a:gd name="connsiteY9"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425" h="768350">
                  <a:moveTo>
                    <a:pt x="58208" y="0"/>
                  </a:moveTo>
                  <a:cubicBezTo>
                    <a:pt x="76200" y="0"/>
                    <a:pt x="98425" y="17992"/>
                    <a:pt x="121708" y="63500"/>
                  </a:cubicBezTo>
                  <a:cubicBezTo>
                    <a:pt x="144991" y="109008"/>
                    <a:pt x="171450" y="201083"/>
                    <a:pt x="197908" y="273050"/>
                  </a:cubicBezTo>
                  <a:cubicBezTo>
                    <a:pt x="224366" y="345017"/>
                    <a:pt x="255058" y="416983"/>
                    <a:pt x="280458" y="495300"/>
                  </a:cubicBezTo>
                  <a:cubicBezTo>
                    <a:pt x="305858" y="573617"/>
                    <a:pt x="352425" y="717550"/>
                    <a:pt x="350308" y="742950"/>
                  </a:cubicBezTo>
                  <a:cubicBezTo>
                    <a:pt x="348191" y="768350"/>
                    <a:pt x="303741" y="706967"/>
                    <a:pt x="267758" y="647700"/>
                  </a:cubicBezTo>
                  <a:cubicBezTo>
                    <a:pt x="231775" y="588433"/>
                    <a:pt x="175683" y="480483"/>
                    <a:pt x="134408" y="387350"/>
                  </a:cubicBezTo>
                  <a:cubicBezTo>
                    <a:pt x="93133" y="294217"/>
                    <a:pt x="40216" y="142875"/>
                    <a:pt x="20108" y="88900"/>
                  </a:cubicBezTo>
                  <a:cubicBezTo>
                    <a:pt x="0" y="34925"/>
                    <a:pt x="6350" y="76200"/>
                    <a:pt x="13758" y="63500"/>
                  </a:cubicBezTo>
                  <a:cubicBezTo>
                    <a:pt x="21166" y="50800"/>
                    <a:pt x="40216" y="0"/>
                    <a:pt x="58208" y="0"/>
                  </a:cubicBezTo>
                  <a:close/>
                </a:path>
              </a:pathLst>
            </a:cu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1905000" y="3581400"/>
            <a:ext cx="3505200" cy="2807732"/>
            <a:chOff x="1905000" y="3581400"/>
            <a:chExt cx="3505200" cy="2807732"/>
          </a:xfrm>
        </p:grpSpPr>
        <p:sp>
          <p:nvSpPr>
            <p:cNvPr id="7" name="TextBox 6"/>
            <p:cNvSpPr txBox="1"/>
            <p:nvPr/>
          </p:nvSpPr>
          <p:spPr>
            <a:xfrm>
              <a:off x="3200400" y="6019800"/>
              <a:ext cx="2209800" cy="369332"/>
            </a:xfrm>
            <a:prstGeom prst="rect">
              <a:avLst/>
            </a:prstGeom>
            <a:noFill/>
          </p:spPr>
          <p:txBody>
            <a:bodyPr wrap="square" rtlCol="0">
              <a:spAutoFit/>
            </a:bodyPr>
            <a:lstStyle/>
            <a:p>
              <a:r>
                <a:rPr lang="en-US" dirty="0" smtClean="0"/>
                <a:t>Dorsal </a:t>
              </a:r>
              <a:r>
                <a:rPr lang="en-US" dirty="0" err="1" smtClean="0"/>
                <a:t>interossei</a:t>
              </a:r>
              <a:endParaRPr lang="en-US" dirty="0"/>
            </a:p>
          </p:txBody>
        </p:sp>
        <p:cxnSp>
          <p:nvCxnSpPr>
            <p:cNvPr id="38" name="Straight Arrow Connector 37"/>
            <p:cNvCxnSpPr/>
            <p:nvPr/>
          </p:nvCxnSpPr>
          <p:spPr>
            <a:xfrm rot="16200000" flipV="1">
              <a:off x="2362200" y="4343400"/>
              <a:ext cx="2438400" cy="914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endCxn id="40" idx="5"/>
            </p:cNvCxnSpPr>
            <p:nvPr/>
          </p:nvCxnSpPr>
          <p:spPr>
            <a:xfrm rot="16200000" flipV="1">
              <a:off x="2133600" y="4114800"/>
              <a:ext cx="2349500" cy="14605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16200000" flipV="1">
              <a:off x="2057400" y="4038600"/>
              <a:ext cx="2209800" cy="1752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10800000">
              <a:off x="1905000" y="4038600"/>
              <a:ext cx="2133600" cy="19812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0" y="3505200"/>
            <a:ext cx="2743200" cy="1789331"/>
            <a:chOff x="0" y="3505200"/>
            <a:chExt cx="2743200" cy="1789331"/>
          </a:xfrm>
        </p:grpSpPr>
        <p:sp>
          <p:nvSpPr>
            <p:cNvPr id="6" name="TextBox 5"/>
            <p:cNvSpPr txBox="1"/>
            <p:nvPr/>
          </p:nvSpPr>
          <p:spPr>
            <a:xfrm>
              <a:off x="0" y="4648200"/>
              <a:ext cx="1752600" cy="646331"/>
            </a:xfrm>
            <a:prstGeom prst="rect">
              <a:avLst/>
            </a:prstGeom>
            <a:noFill/>
          </p:spPr>
          <p:txBody>
            <a:bodyPr wrap="square" rtlCol="0">
              <a:spAutoFit/>
            </a:bodyPr>
            <a:lstStyle/>
            <a:p>
              <a:r>
                <a:rPr lang="en-US" dirty="0" err="1" smtClean="0">
                  <a:solidFill>
                    <a:srgbClr val="000000"/>
                  </a:solidFill>
                </a:rPr>
                <a:t>Palmar</a:t>
              </a:r>
              <a:r>
                <a:rPr lang="en-US" dirty="0" smtClean="0">
                  <a:solidFill>
                    <a:srgbClr val="000000"/>
                  </a:solidFill>
                </a:rPr>
                <a:t> </a:t>
              </a:r>
              <a:r>
                <a:rPr lang="en-US" dirty="0" err="1" smtClean="0">
                  <a:solidFill>
                    <a:srgbClr val="000000"/>
                  </a:solidFill>
                </a:rPr>
                <a:t>interossei</a:t>
              </a:r>
              <a:endParaRPr lang="en-US" dirty="0">
                <a:solidFill>
                  <a:srgbClr val="000000"/>
                </a:solidFill>
              </a:endParaRPr>
            </a:p>
          </p:txBody>
        </p:sp>
        <p:cxnSp>
          <p:nvCxnSpPr>
            <p:cNvPr id="52" name="Straight Arrow Connector 51"/>
            <p:cNvCxnSpPr/>
            <p:nvPr/>
          </p:nvCxnSpPr>
          <p:spPr>
            <a:xfrm flipV="1">
              <a:off x="381000" y="3505200"/>
              <a:ext cx="2362200" cy="1143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381000" y="3581400"/>
              <a:ext cx="1676400" cy="1066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81000" y="3657600"/>
              <a:ext cx="1295400" cy="990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43" idx="7"/>
            </p:cNvCxnSpPr>
            <p:nvPr/>
          </p:nvCxnSpPr>
          <p:spPr>
            <a:xfrm flipV="1">
              <a:off x="381000" y="3765550"/>
              <a:ext cx="933450" cy="8826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1428750" y="1143000"/>
            <a:ext cx="3371850" cy="1695450"/>
            <a:chOff x="1428750" y="1143000"/>
            <a:chExt cx="3371850" cy="1695450"/>
          </a:xfrm>
        </p:grpSpPr>
        <p:sp>
          <p:nvSpPr>
            <p:cNvPr id="8" name="TextBox 7"/>
            <p:cNvSpPr txBox="1"/>
            <p:nvPr/>
          </p:nvSpPr>
          <p:spPr>
            <a:xfrm>
              <a:off x="3352800" y="1143000"/>
              <a:ext cx="1447800" cy="369332"/>
            </a:xfrm>
            <a:prstGeom prst="rect">
              <a:avLst/>
            </a:prstGeom>
            <a:noFill/>
          </p:spPr>
          <p:txBody>
            <a:bodyPr wrap="square" rtlCol="0">
              <a:spAutoFit/>
            </a:bodyPr>
            <a:lstStyle/>
            <a:p>
              <a:r>
                <a:rPr lang="en-US" dirty="0" err="1" smtClean="0">
                  <a:solidFill>
                    <a:srgbClr val="000000"/>
                  </a:solidFill>
                </a:rPr>
                <a:t>Lumbricals</a:t>
              </a:r>
              <a:endParaRPr lang="en-US" dirty="0">
                <a:solidFill>
                  <a:srgbClr val="000000"/>
                </a:solidFill>
              </a:endParaRPr>
            </a:p>
          </p:txBody>
        </p:sp>
        <p:cxnSp>
          <p:nvCxnSpPr>
            <p:cNvPr id="10" name="Straight Arrow Connector 9"/>
            <p:cNvCxnSpPr/>
            <p:nvPr/>
          </p:nvCxnSpPr>
          <p:spPr>
            <a:xfrm rot="10800000" flipV="1">
              <a:off x="2057400" y="1524000"/>
              <a:ext cx="1447800" cy="1143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2590800" y="1600200"/>
              <a:ext cx="990600" cy="838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2933700" y="1866900"/>
              <a:ext cx="91440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29" idx="1"/>
            </p:cNvCxnSpPr>
            <p:nvPr/>
          </p:nvCxnSpPr>
          <p:spPr>
            <a:xfrm rot="10800000" flipV="1">
              <a:off x="1428750" y="1524000"/>
              <a:ext cx="2076450" cy="13144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2000"/>
                                        <p:tgtEl>
                                          <p:spTgt spid="3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1000"/>
                                        <p:tgtEl>
                                          <p:spTgt spid="6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2000"/>
                                        <p:tgtEl>
                                          <p:spTgt spid="42"/>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plain_view.jpg"/>
          <p:cNvPicPr>
            <a:picLocks noGrp="1" noChangeAspect="1"/>
          </p:cNvPicPr>
          <p:nvPr>
            <p:ph sz="half" idx="1"/>
          </p:nvPr>
        </p:nvPicPr>
        <p:blipFill>
          <a:blip r:embed="rId3" cstate="print"/>
          <a:srcRect l="31945" t="64793" r="42025"/>
          <a:stretch>
            <a:fillRect/>
          </a:stretch>
        </p:blipFill>
        <p:spPr>
          <a:xfrm>
            <a:off x="762000" y="894843"/>
            <a:ext cx="3733800" cy="5164426"/>
          </a:xfrm>
        </p:spPr>
      </p:pic>
      <p:sp>
        <p:nvSpPr>
          <p:cNvPr id="5" name="Title 4"/>
          <p:cNvSpPr>
            <a:spLocks noGrp="1"/>
          </p:cNvSpPr>
          <p:nvPr>
            <p:ph type="title"/>
          </p:nvPr>
        </p:nvSpPr>
        <p:spPr>
          <a:xfrm>
            <a:off x="3733800" y="0"/>
            <a:ext cx="4953000" cy="1143000"/>
          </a:xfrm>
        </p:spPr>
        <p:txBody>
          <a:bodyPr>
            <a:normAutofit/>
          </a:bodyPr>
          <a:lstStyle/>
          <a:p>
            <a:r>
              <a:rPr lang="en-US" sz="2800" b="1" dirty="0" smtClean="0"/>
              <a:t>Distal Features of the HUMERUS:</a:t>
            </a:r>
            <a:endParaRPr lang="en-US" sz="2800" b="1" dirty="0"/>
          </a:p>
        </p:txBody>
      </p:sp>
      <p:sp>
        <p:nvSpPr>
          <p:cNvPr id="6" name="Content Placeholder 5"/>
          <p:cNvSpPr>
            <a:spLocks noGrp="1"/>
          </p:cNvSpPr>
          <p:nvPr>
            <p:ph sz="half" idx="2"/>
          </p:nvPr>
        </p:nvSpPr>
        <p:spPr>
          <a:xfrm>
            <a:off x="3962400" y="1066800"/>
            <a:ext cx="4876800" cy="5181600"/>
          </a:xfrm>
        </p:spPr>
        <p:txBody>
          <a:bodyPr>
            <a:normAutofit/>
          </a:bodyPr>
          <a:lstStyle/>
          <a:p>
            <a:pPr marL="0" indent="0">
              <a:buNone/>
            </a:pPr>
            <a:r>
              <a:rPr lang="en-US" sz="1800" dirty="0" smtClean="0"/>
              <a:t>Distal features  of the humerus are the </a:t>
            </a:r>
            <a:r>
              <a:rPr lang="en-US" sz="1800" b="1" dirty="0" smtClean="0">
                <a:solidFill>
                  <a:srgbClr val="FF6600"/>
                </a:solidFill>
              </a:rPr>
              <a:t>lateral</a:t>
            </a:r>
            <a:r>
              <a:rPr lang="en-US" sz="1800" dirty="0" smtClean="0">
                <a:solidFill>
                  <a:srgbClr val="0070C0"/>
                </a:solidFill>
              </a:rPr>
              <a:t> </a:t>
            </a:r>
            <a:r>
              <a:rPr lang="en-US" sz="1800" dirty="0" smtClean="0"/>
              <a:t>and</a:t>
            </a:r>
            <a:r>
              <a:rPr lang="en-US" sz="1800" dirty="0" smtClean="0">
                <a:solidFill>
                  <a:srgbClr val="0070C0"/>
                </a:solidFill>
              </a:rPr>
              <a:t> </a:t>
            </a:r>
            <a:r>
              <a:rPr lang="en-US" sz="1800" b="1" dirty="0" smtClean="0">
                <a:solidFill>
                  <a:srgbClr val="FF6600"/>
                </a:solidFill>
              </a:rPr>
              <a:t>medial </a:t>
            </a:r>
            <a:r>
              <a:rPr lang="en-US" sz="1800" b="1" dirty="0" err="1" smtClean="0">
                <a:solidFill>
                  <a:srgbClr val="FF6600"/>
                </a:solidFill>
              </a:rPr>
              <a:t>epicondyles</a:t>
            </a:r>
            <a:r>
              <a:rPr lang="en-US" sz="1800" b="1" dirty="0" smtClean="0">
                <a:solidFill>
                  <a:srgbClr val="FF6600"/>
                </a:solidFill>
              </a:rPr>
              <a:t> </a:t>
            </a:r>
            <a:r>
              <a:rPr lang="en-US" sz="1800" dirty="0" smtClean="0"/>
              <a:t>. These large bony prominences are distinct and can be palpated from the surface of the skin. </a:t>
            </a:r>
            <a:r>
              <a:rPr lang="en-US" sz="1800" dirty="0" smtClean="0">
                <a:solidFill>
                  <a:srgbClr val="000000"/>
                </a:solidFill>
              </a:rPr>
              <a:t>The medial </a:t>
            </a:r>
            <a:r>
              <a:rPr lang="en-US" sz="1800" dirty="0" err="1" smtClean="0">
                <a:solidFill>
                  <a:srgbClr val="000000"/>
                </a:solidFill>
              </a:rPr>
              <a:t>epicondyle</a:t>
            </a:r>
            <a:r>
              <a:rPr lang="en-US" sz="1800" dirty="0" smtClean="0">
                <a:solidFill>
                  <a:srgbClr val="000000"/>
                </a:solidFill>
              </a:rPr>
              <a:t> protects the </a:t>
            </a:r>
            <a:r>
              <a:rPr lang="en-US" sz="1800" dirty="0" err="1" smtClean="0">
                <a:solidFill>
                  <a:srgbClr val="000000"/>
                </a:solidFill>
              </a:rPr>
              <a:t>ulnar</a:t>
            </a:r>
            <a:r>
              <a:rPr lang="en-US" sz="1800" dirty="0" smtClean="0">
                <a:solidFill>
                  <a:srgbClr val="000000"/>
                </a:solidFill>
              </a:rPr>
              <a:t> nerve which passes close to the surface on the back side of the elbow. </a:t>
            </a:r>
          </a:p>
          <a:p>
            <a:pPr marL="0" indent="0">
              <a:buNone/>
            </a:pPr>
            <a:endParaRPr lang="en-US" sz="1800" dirty="0" smtClean="0"/>
          </a:p>
          <a:p>
            <a:pPr marL="0" indent="0">
              <a:buNone/>
            </a:pPr>
            <a:r>
              <a:rPr lang="en-US" sz="1800" dirty="0" smtClean="0"/>
              <a:t>The distal end of the humerus also has deep pits, two on the anterior side (next slide) and one posterior space. To the left we see the </a:t>
            </a:r>
            <a:r>
              <a:rPr lang="en-US" sz="1800" b="1" dirty="0" err="1" smtClean="0">
                <a:solidFill>
                  <a:schemeClr val="accent1"/>
                </a:solidFill>
              </a:rPr>
              <a:t>olcranon</a:t>
            </a:r>
            <a:r>
              <a:rPr lang="en-US" sz="1800" b="1" dirty="0" smtClean="0">
                <a:solidFill>
                  <a:schemeClr val="accent1"/>
                </a:solidFill>
              </a:rPr>
              <a:t> </a:t>
            </a:r>
            <a:r>
              <a:rPr lang="en-US" sz="1800" b="1" dirty="0" err="1" smtClean="0">
                <a:solidFill>
                  <a:schemeClr val="accent1"/>
                </a:solidFill>
              </a:rPr>
              <a:t>fossa</a:t>
            </a:r>
            <a:r>
              <a:rPr lang="en-US" sz="1800" b="1" dirty="0" smtClean="0">
                <a:solidFill>
                  <a:schemeClr val="accent1"/>
                </a:solidFill>
              </a:rPr>
              <a:t>  </a:t>
            </a:r>
            <a:r>
              <a:rPr lang="en-US" sz="1800" dirty="0" smtClean="0"/>
              <a:t>which articulates with the </a:t>
            </a:r>
            <a:r>
              <a:rPr lang="en-US" sz="1800" dirty="0" err="1" smtClean="0"/>
              <a:t>olcranon</a:t>
            </a:r>
            <a:r>
              <a:rPr lang="en-US" sz="1800" dirty="0" smtClean="0"/>
              <a:t> of the ulna during elbow extension and flexion</a:t>
            </a:r>
            <a:r>
              <a:rPr lang="en-US" sz="1800" dirty="0" smtClean="0">
                <a:solidFill>
                  <a:srgbClr val="0070C0"/>
                </a:solidFill>
              </a:rPr>
              <a:t>.</a:t>
            </a:r>
            <a:endParaRPr lang="en-US" sz="1800" u="sng" dirty="0" smtClean="0"/>
          </a:p>
        </p:txBody>
      </p:sp>
      <p:pic>
        <p:nvPicPr>
          <p:cNvPr id="15" name="Content Placeholder 3" descr="plain_view.jpg"/>
          <p:cNvPicPr>
            <a:picLocks noChangeAspect="1"/>
          </p:cNvPicPr>
          <p:nvPr/>
        </p:nvPicPr>
        <p:blipFill>
          <a:blip r:embed="rId3" cstate="print"/>
          <a:srcRect l="33333" r="45455"/>
          <a:stretch>
            <a:fillRect/>
          </a:stretch>
        </p:blipFill>
        <p:spPr>
          <a:xfrm>
            <a:off x="228600" y="158112"/>
            <a:ext cx="457200" cy="2204088"/>
          </a:xfrm>
          <a:prstGeom prst="rect">
            <a:avLst/>
          </a:prstGeom>
        </p:spPr>
      </p:pic>
      <p:sp>
        <p:nvSpPr>
          <p:cNvPr id="16" name="Rectangle 15"/>
          <p:cNvSpPr/>
          <p:nvPr/>
        </p:nvSpPr>
        <p:spPr>
          <a:xfrm>
            <a:off x="152400" y="1676400"/>
            <a:ext cx="545662" cy="6858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304800" y="3011269"/>
            <a:ext cx="2637367" cy="2271183"/>
            <a:chOff x="304800" y="2590800"/>
            <a:chExt cx="2637367" cy="2271183"/>
          </a:xfrm>
        </p:grpSpPr>
        <p:sp>
          <p:nvSpPr>
            <p:cNvPr id="24" name="TextBox 23"/>
            <p:cNvSpPr txBox="1"/>
            <p:nvPr/>
          </p:nvSpPr>
          <p:spPr>
            <a:xfrm>
              <a:off x="304800" y="2590800"/>
              <a:ext cx="1295400" cy="646331"/>
            </a:xfrm>
            <a:prstGeom prst="rect">
              <a:avLst/>
            </a:prstGeom>
            <a:noFill/>
          </p:spPr>
          <p:txBody>
            <a:bodyPr wrap="square" rtlCol="0">
              <a:spAutoFit/>
            </a:bodyPr>
            <a:lstStyle/>
            <a:p>
              <a:r>
                <a:rPr lang="en-US" dirty="0" err="1" smtClean="0">
                  <a:solidFill>
                    <a:srgbClr val="000000"/>
                  </a:solidFill>
                </a:rPr>
                <a:t>Olcranon</a:t>
              </a:r>
              <a:r>
                <a:rPr lang="en-US" dirty="0" smtClean="0">
                  <a:solidFill>
                    <a:srgbClr val="000000"/>
                  </a:solidFill>
                </a:rPr>
                <a:t> </a:t>
              </a:r>
              <a:r>
                <a:rPr lang="en-US" dirty="0" err="1" smtClean="0">
                  <a:solidFill>
                    <a:srgbClr val="000000"/>
                  </a:solidFill>
                </a:rPr>
                <a:t>fossa</a:t>
              </a:r>
              <a:endParaRPr lang="en-US" dirty="0">
                <a:solidFill>
                  <a:srgbClr val="000000"/>
                </a:solidFill>
              </a:endParaRPr>
            </a:p>
          </p:txBody>
        </p:sp>
        <p:cxnSp>
          <p:nvCxnSpPr>
            <p:cNvPr id="31" name="Straight Arrow Connector 30"/>
            <p:cNvCxnSpPr/>
            <p:nvPr/>
          </p:nvCxnSpPr>
          <p:spPr>
            <a:xfrm rot="16200000" flipH="1">
              <a:off x="1028700" y="3162300"/>
              <a:ext cx="1219200" cy="9906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1939396" y="4256617"/>
              <a:ext cx="1002771" cy="605366"/>
            </a:xfrm>
            <a:custGeom>
              <a:avLst/>
              <a:gdLst>
                <a:gd name="connsiteX0" fmla="*/ 245004 w 1002771"/>
                <a:gd name="connsiteY0" fmla="*/ 29633 h 605366"/>
                <a:gd name="connsiteX1" fmla="*/ 441854 w 1002771"/>
                <a:gd name="connsiteY1" fmla="*/ 4233 h 605366"/>
                <a:gd name="connsiteX2" fmla="*/ 591079 w 1002771"/>
                <a:gd name="connsiteY2" fmla="*/ 55033 h 605366"/>
                <a:gd name="connsiteX3" fmla="*/ 733954 w 1002771"/>
                <a:gd name="connsiteY3" fmla="*/ 112183 h 605366"/>
                <a:gd name="connsiteX4" fmla="*/ 880004 w 1002771"/>
                <a:gd name="connsiteY4" fmla="*/ 210608 h 605366"/>
                <a:gd name="connsiteX5" fmla="*/ 968904 w 1002771"/>
                <a:gd name="connsiteY5" fmla="*/ 356658 h 605366"/>
                <a:gd name="connsiteX6" fmla="*/ 994304 w 1002771"/>
                <a:gd name="connsiteY6" fmla="*/ 493183 h 605366"/>
                <a:gd name="connsiteX7" fmla="*/ 918104 w 1002771"/>
                <a:gd name="connsiteY7" fmla="*/ 547158 h 605366"/>
                <a:gd name="connsiteX8" fmla="*/ 778404 w 1002771"/>
                <a:gd name="connsiteY8" fmla="*/ 585258 h 605366"/>
                <a:gd name="connsiteX9" fmla="*/ 613304 w 1002771"/>
                <a:gd name="connsiteY9" fmla="*/ 575733 h 605366"/>
                <a:gd name="connsiteX10" fmla="*/ 457729 w 1002771"/>
                <a:gd name="connsiteY10" fmla="*/ 594783 h 605366"/>
                <a:gd name="connsiteX11" fmla="*/ 362479 w 1002771"/>
                <a:gd name="connsiteY11" fmla="*/ 601133 h 605366"/>
                <a:gd name="connsiteX12" fmla="*/ 206904 w 1002771"/>
                <a:gd name="connsiteY12" fmla="*/ 569383 h 605366"/>
                <a:gd name="connsiteX13" fmla="*/ 156104 w 1002771"/>
                <a:gd name="connsiteY13" fmla="*/ 499533 h 605366"/>
                <a:gd name="connsiteX14" fmla="*/ 92604 w 1002771"/>
                <a:gd name="connsiteY14" fmla="*/ 394758 h 605366"/>
                <a:gd name="connsiteX15" fmla="*/ 13229 w 1002771"/>
                <a:gd name="connsiteY15" fmla="*/ 324908 h 605366"/>
                <a:gd name="connsiteX16" fmla="*/ 13229 w 1002771"/>
                <a:gd name="connsiteY16" fmla="*/ 242358 h 605366"/>
                <a:gd name="connsiteX17" fmla="*/ 92604 w 1002771"/>
                <a:gd name="connsiteY17" fmla="*/ 147108 h 605366"/>
                <a:gd name="connsiteX18" fmla="*/ 168804 w 1002771"/>
                <a:gd name="connsiteY18" fmla="*/ 86783 h 605366"/>
                <a:gd name="connsiteX19" fmla="*/ 245004 w 1002771"/>
                <a:gd name="connsiteY19" fmla="*/ 29633 h 60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02771" h="605366">
                  <a:moveTo>
                    <a:pt x="245004" y="29633"/>
                  </a:moveTo>
                  <a:cubicBezTo>
                    <a:pt x="290512" y="15875"/>
                    <a:pt x="384175" y="0"/>
                    <a:pt x="441854" y="4233"/>
                  </a:cubicBezTo>
                  <a:cubicBezTo>
                    <a:pt x="499533" y="8466"/>
                    <a:pt x="542396" y="37041"/>
                    <a:pt x="591079" y="55033"/>
                  </a:cubicBezTo>
                  <a:cubicBezTo>
                    <a:pt x="639762" y="73025"/>
                    <a:pt x="685800" y="86254"/>
                    <a:pt x="733954" y="112183"/>
                  </a:cubicBezTo>
                  <a:cubicBezTo>
                    <a:pt x="782108" y="138112"/>
                    <a:pt x="840846" y="169862"/>
                    <a:pt x="880004" y="210608"/>
                  </a:cubicBezTo>
                  <a:cubicBezTo>
                    <a:pt x="919162" y="251354"/>
                    <a:pt x="949854" y="309562"/>
                    <a:pt x="968904" y="356658"/>
                  </a:cubicBezTo>
                  <a:cubicBezTo>
                    <a:pt x="987954" y="403754"/>
                    <a:pt x="1002771" y="461433"/>
                    <a:pt x="994304" y="493183"/>
                  </a:cubicBezTo>
                  <a:cubicBezTo>
                    <a:pt x="985837" y="524933"/>
                    <a:pt x="954087" y="531812"/>
                    <a:pt x="918104" y="547158"/>
                  </a:cubicBezTo>
                  <a:cubicBezTo>
                    <a:pt x="882121" y="562504"/>
                    <a:pt x="829204" y="580496"/>
                    <a:pt x="778404" y="585258"/>
                  </a:cubicBezTo>
                  <a:cubicBezTo>
                    <a:pt x="727604" y="590020"/>
                    <a:pt x="666750" y="574146"/>
                    <a:pt x="613304" y="575733"/>
                  </a:cubicBezTo>
                  <a:cubicBezTo>
                    <a:pt x="559858" y="577320"/>
                    <a:pt x="499533" y="590550"/>
                    <a:pt x="457729" y="594783"/>
                  </a:cubicBezTo>
                  <a:cubicBezTo>
                    <a:pt x="415925" y="599016"/>
                    <a:pt x="404283" y="605366"/>
                    <a:pt x="362479" y="601133"/>
                  </a:cubicBezTo>
                  <a:cubicBezTo>
                    <a:pt x="320675" y="596900"/>
                    <a:pt x="241300" y="586316"/>
                    <a:pt x="206904" y="569383"/>
                  </a:cubicBezTo>
                  <a:cubicBezTo>
                    <a:pt x="172508" y="552450"/>
                    <a:pt x="175154" y="528637"/>
                    <a:pt x="156104" y="499533"/>
                  </a:cubicBezTo>
                  <a:cubicBezTo>
                    <a:pt x="137054" y="470429"/>
                    <a:pt x="116416" y="423862"/>
                    <a:pt x="92604" y="394758"/>
                  </a:cubicBezTo>
                  <a:cubicBezTo>
                    <a:pt x="68792" y="365654"/>
                    <a:pt x="26458" y="350308"/>
                    <a:pt x="13229" y="324908"/>
                  </a:cubicBezTo>
                  <a:cubicBezTo>
                    <a:pt x="0" y="299508"/>
                    <a:pt x="0" y="271991"/>
                    <a:pt x="13229" y="242358"/>
                  </a:cubicBezTo>
                  <a:cubicBezTo>
                    <a:pt x="26458" y="212725"/>
                    <a:pt x="66675" y="173037"/>
                    <a:pt x="92604" y="147108"/>
                  </a:cubicBezTo>
                  <a:cubicBezTo>
                    <a:pt x="118533" y="121179"/>
                    <a:pt x="147637" y="102658"/>
                    <a:pt x="168804" y="86783"/>
                  </a:cubicBezTo>
                  <a:cubicBezTo>
                    <a:pt x="189971" y="70908"/>
                    <a:pt x="199496" y="43391"/>
                    <a:pt x="245004" y="29633"/>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52400" y="4535269"/>
            <a:ext cx="5638800" cy="2094131"/>
            <a:chOff x="152400" y="4114800"/>
            <a:chExt cx="5638800" cy="2094131"/>
          </a:xfrm>
        </p:grpSpPr>
        <p:sp>
          <p:nvSpPr>
            <p:cNvPr id="21" name="TextBox 20"/>
            <p:cNvSpPr txBox="1"/>
            <p:nvPr/>
          </p:nvSpPr>
          <p:spPr>
            <a:xfrm>
              <a:off x="152400" y="5839599"/>
              <a:ext cx="2514600" cy="369332"/>
            </a:xfrm>
            <a:prstGeom prst="rect">
              <a:avLst/>
            </a:prstGeom>
            <a:noFill/>
          </p:spPr>
          <p:txBody>
            <a:bodyPr wrap="square" rtlCol="0">
              <a:spAutoFit/>
            </a:bodyPr>
            <a:lstStyle/>
            <a:p>
              <a:r>
                <a:rPr lang="en-US" dirty="0" smtClean="0">
                  <a:solidFill>
                    <a:srgbClr val="000000"/>
                  </a:solidFill>
                </a:rPr>
                <a:t>Medial epicondyle</a:t>
              </a:r>
              <a:endParaRPr lang="en-US" dirty="0">
                <a:solidFill>
                  <a:srgbClr val="000000"/>
                </a:solidFill>
              </a:endParaRPr>
            </a:p>
          </p:txBody>
        </p:sp>
        <p:cxnSp>
          <p:nvCxnSpPr>
            <p:cNvPr id="39" name="Straight Arrow Connector 38"/>
            <p:cNvCxnSpPr/>
            <p:nvPr/>
          </p:nvCxnSpPr>
          <p:spPr>
            <a:xfrm rot="5400000" flipH="1" flipV="1">
              <a:off x="533400" y="5294531"/>
              <a:ext cx="762000" cy="3048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1005946" y="4131204"/>
              <a:ext cx="600604" cy="1091671"/>
            </a:xfrm>
            <a:custGeom>
              <a:avLst/>
              <a:gdLst>
                <a:gd name="connsiteX0" fmla="*/ 467254 w 600604"/>
                <a:gd name="connsiteY0" fmla="*/ 15346 h 1091671"/>
                <a:gd name="connsiteX1" fmla="*/ 451379 w 600604"/>
                <a:gd name="connsiteY1" fmla="*/ 183621 h 1091671"/>
                <a:gd name="connsiteX2" fmla="*/ 492654 w 600604"/>
                <a:gd name="connsiteY2" fmla="*/ 262996 h 1091671"/>
                <a:gd name="connsiteX3" fmla="*/ 533929 w 600604"/>
                <a:gd name="connsiteY3" fmla="*/ 358246 h 1091671"/>
                <a:gd name="connsiteX4" fmla="*/ 537104 w 600604"/>
                <a:gd name="connsiteY4" fmla="*/ 418571 h 1091671"/>
                <a:gd name="connsiteX5" fmla="*/ 565679 w 600604"/>
                <a:gd name="connsiteY5" fmla="*/ 466196 h 1091671"/>
                <a:gd name="connsiteX6" fmla="*/ 594254 w 600604"/>
                <a:gd name="connsiteY6" fmla="*/ 542396 h 1091671"/>
                <a:gd name="connsiteX7" fmla="*/ 594254 w 600604"/>
                <a:gd name="connsiteY7" fmla="*/ 580496 h 1091671"/>
                <a:gd name="connsiteX8" fmla="*/ 584729 w 600604"/>
                <a:gd name="connsiteY8" fmla="*/ 682096 h 1091671"/>
                <a:gd name="connsiteX9" fmla="*/ 594254 w 600604"/>
                <a:gd name="connsiteY9" fmla="*/ 736071 h 1091671"/>
                <a:gd name="connsiteX10" fmla="*/ 594254 w 600604"/>
                <a:gd name="connsiteY10" fmla="*/ 805921 h 1091671"/>
                <a:gd name="connsiteX11" fmla="*/ 556154 w 600604"/>
                <a:gd name="connsiteY11" fmla="*/ 831321 h 1091671"/>
                <a:gd name="connsiteX12" fmla="*/ 521229 w 600604"/>
                <a:gd name="connsiteY12" fmla="*/ 929746 h 1091671"/>
                <a:gd name="connsiteX13" fmla="*/ 518054 w 600604"/>
                <a:gd name="connsiteY13" fmla="*/ 1044046 h 1091671"/>
                <a:gd name="connsiteX14" fmla="*/ 508529 w 600604"/>
                <a:gd name="connsiteY14" fmla="*/ 1085321 h 1091671"/>
                <a:gd name="connsiteX15" fmla="*/ 406929 w 600604"/>
                <a:gd name="connsiteY15" fmla="*/ 1082146 h 1091671"/>
                <a:gd name="connsiteX16" fmla="*/ 260879 w 600604"/>
                <a:gd name="connsiteY16" fmla="*/ 1063096 h 1091671"/>
                <a:gd name="connsiteX17" fmla="*/ 127529 w 600604"/>
                <a:gd name="connsiteY17" fmla="*/ 977371 h 1091671"/>
                <a:gd name="connsiteX18" fmla="*/ 64029 w 600604"/>
                <a:gd name="connsiteY18" fmla="*/ 818621 h 1091671"/>
                <a:gd name="connsiteX19" fmla="*/ 13229 w 600604"/>
                <a:gd name="connsiteY19" fmla="*/ 678921 h 1091671"/>
                <a:gd name="connsiteX20" fmla="*/ 6879 w 600604"/>
                <a:gd name="connsiteY20" fmla="*/ 570971 h 1091671"/>
                <a:gd name="connsiteX21" fmla="*/ 54504 w 600604"/>
                <a:gd name="connsiteY21" fmla="*/ 450321 h 1091671"/>
                <a:gd name="connsiteX22" fmla="*/ 124354 w 600604"/>
                <a:gd name="connsiteY22" fmla="*/ 345546 h 1091671"/>
                <a:gd name="connsiteX23" fmla="*/ 241829 w 600604"/>
                <a:gd name="connsiteY23" fmla="*/ 212196 h 1091671"/>
                <a:gd name="connsiteX24" fmla="*/ 394229 w 600604"/>
                <a:gd name="connsiteY24" fmla="*/ 91546 h 1091671"/>
                <a:gd name="connsiteX25" fmla="*/ 467254 w 600604"/>
                <a:gd name="connsiteY25" fmla="*/ 15346 h 109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604" h="1091671">
                  <a:moveTo>
                    <a:pt x="467254" y="15346"/>
                  </a:moveTo>
                  <a:cubicBezTo>
                    <a:pt x="476779" y="30692"/>
                    <a:pt x="447146" y="142346"/>
                    <a:pt x="451379" y="183621"/>
                  </a:cubicBezTo>
                  <a:cubicBezTo>
                    <a:pt x="455612" y="224896"/>
                    <a:pt x="478896" y="233892"/>
                    <a:pt x="492654" y="262996"/>
                  </a:cubicBezTo>
                  <a:cubicBezTo>
                    <a:pt x="506412" y="292100"/>
                    <a:pt x="526521" y="332317"/>
                    <a:pt x="533929" y="358246"/>
                  </a:cubicBezTo>
                  <a:cubicBezTo>
                    <a:pt x="541337" y="384175"/>
                    <a:pt x="531812" y="400579"/>
                    <a:pt x="537104" y="418571"/>
                  </a:cubicBezTo>
                  <a:cubicBezTo>
                    <a:pt x="542396" y="436563"/>
                    <a:pt x="556154" y="445559"/>
                    <a:pt x="565679" y="466196"/>
                  </a:cubicBezTo>
                  <a:cubicBezTo>
                    <a:pt x="575204" y="486833"/>
                    <a:pt x="589492" y="523346"/>
                    <a:pt x="594254" y="542396"/>
                  </a:cubicBezTo>
                  <a:cubicBezTo>
                    <a:pt x="599016" y="561446"/>
                    <a:pt x="595842" y="557213"/>
                    <a:pt x="594254" y="580496"/>
                  </a:cubicBezTo>
                  <a:cubicBezTo>
                    <a:pt x="592667" y="603779"/>
                    <a:pt x="584729" y="656167"/>
                    <a:pt x="584729" y="682096"/>
                  </a:cubicBezTo>
                  <a:cubicBezTo>
                    <a:pt x="584729" y="708025"/>
                    <a:pt x="592667" y="715434"/>
                    <a:pt x="594254" y="736071"/>
                  </a:cubicBezTo>
                  <a:cubicBezTo>
                    <a:pt x="595841" y="756708"/>
                    <a:pt x="600604" y="790046"/>
                    <a:pt x="594254" y="805921"/>
                  </a:cubicBezTo>
                  <a:cubicBezTo>
                    <a:pt x="587904" y="821796"/>
                    <a:pt x="568325" y="810684"/>
                    <a:pt x="556154" y="831321"/>
                  </a:cubicBezTo>
                  <a:cubicBezTo>
                    <a:pt x="543983" y="851958"/>
                    <a:pt x="527579" y="894292"/>
                    <a:pt x="521229" y="929746"/>
                  </a:cubicBezTo>
                  <a:cubicBezTo>
                    <a:pt x="514879" y="965200"/>
                    <a:pt x="520171" y="1018117"/>
                    <a:pt x="518054" y="1044046"/>
                  </a:cubicBezTo>
                  <a:cubicBezTo>
                    <a:pt x="515937" y="1069975"/>
                    <a:pt x="527050" y="1078971"/>
                    <a:pt x="508529" y="1085321"/>
                  </a:cubicBezTo>
                  <a:cubicBezTo>
                    <a:pt x="490008" y="1091671"/>
                    <a:pt x="448204" y="1085850"/>
                    <a:pt x="406929" y="1082146"/>
                  </a:cubicBezTo>
                  <a:cubicBezTo>
                    <a:pt x="365654" y="1078442"/>
                    <a:pt x="307446" y="1080559"/>
                    <a:pt x="260879" y="1063096"/>
                  </a:cubicBezTo>
                  <a:cubicBezTo>
                    <a:pt x="214312" y="1045633"/>
                    <a:pt x="160337" y="1018117"/>
                    <a:pt x="127529" y="977371"/>
                  </a:cubicBezTo>
                  <a:cubicBezTo>
                    <a:pt x="94721" y="936625"/>
                    <a:pt x="83079" y="868363"/>
                    <a:pt x="64029" y="818621"/>
                  </a:cubicBezTo>
                  <a:cubicBezTo>
                    <a:pt x="44979" y="768879"/>
                    <a:pt x="22754" y="720196"/>
                    <a:pt x="13229" y="678921"/>
                  </a:cubicBezTo>
                  <a:cubicBezTo>
                    <a:pt x="3704" y="637646"/>
                    <a:pt x="0" y="609071"/>
                    <a:pt x="6879" y="570971"/>
                  </a:cubicBezTo>
                  <a:cubicBezTo>
                    <a:pt x="13758" y="532871"/>
                    <a:pt x="34925" y="487892"/>
                    <a:pt x="54504" y="450321"/>
                  </a:cubicBezTo>
                  <a:cubicBezTo>
                    <a:pt x="74083" y="412750"/>
                    <a:pt x="93133" y="385233"/>
                    <a:pt x="124354" y="345546"/>
                  </a:cubicBezTo>
                  <a:cubicBezTo>
                    <a:pt x="155575" y="305859"/>
                    <a:pt x="196850" y="254529"/>
                    <a:pt x="241829" y="212196"/>
                  </a:cubicBezTo>
                  <a:cubicBezTo>
                    <a:pt x="286808" y="169863"/>
                    <a:pt x="357717" y="122238"/>
                    <a:pt x="394229" y="91546"/>
                  </a:cubicBezTo>
                  <a:cubicBezTo>
                    <a:pt x="430742" y="60854"/>
                    <a:pt x="457729" y="0"/>
                    <a:pt x="467254" y="15346"/>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3066521" y="4114800"/>
              <a:ext cx="2724679" cy="1902262"/>
              <a:chOff x="3066521" y="4114800"/>
              <a:chExt cx="2724679" cy="1902262"/>
            </a:xfrm>
          </p:grpSpPr>
          <p:sp>
            <p:nvSpPr>
              <p:cNvPr id="18" name="TextBox 17"/>
              <p:cNvSpPr txBox="1"/>
              <p:nvPr/>
            </p:nvSpPr>
            <p:spPr>
              <a:xfrm>
                <a:off x="4114800" y="5370731"/>
                <a:ext cx="1676400" cy="646331"/>
              </a:xfrm>
              <a:prstGeom prst="rect">
                <a:avLst/>
              </a:prstGeom>
              <a:noFill/>
            </p:spPr>
            <p:txBody>
              <a:bodyPr wrap="square" rtlCol="0">
                <a:spAutoFit/>
              </a:bodyPr>
              <a:lstStyle/>
              <a:p>
                <a:r>
                  <a:rPr lang="en-US" dirty="0" smtClean="0">
                    <a:solidFill>
                      <a:srgbClr val="000000"/>
                    </a:solidFill>
                  </a:rPr>
                  <a:t>Lateral epicondyle</a:t>
                </a:r>
                <a:endParaRPr lang="en-US" dirty="0">
                  <a:solidFill>
                    <a:srgbClr val="000000"/>
                  </a:solidFill>
                </a:endParaRPr>
              </a:p>
            </p:txBody>
          </p:sp>
          <p:cxnSp>
            <p:nvCxnSpPr>
              <p:cNvPr id="36" name="Straight Arrow Connector 35"/>
              <p:cNvCxnSpPr>
                <a:stCxn id="18" idx="1"/>
              </p:cNvCxnSpPr>
              <p:nvPr/>
            </p:nvCxnSpPr>
            <p:spPr>
              <a:xfrm rot="10800000">
                <a:off x="3657600" y="5294531"/>
                <a:ext cx="457200" cy="399366"/>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3066521" y="4114800"/>
                <a:ext cx="738716" cy="1234546"/>
              </a:xfrm>
              <a:custGeom>
                <a:avLst/>
                <a:gdLst>
                  <a:gd name="connsiteX0" fmla="*/ 552979 w 738716"/>
                  <a:gd name="connsiteY0" fmla="*/ 0 h 1234546"/>
                  <a:gd name="connsiteX1" fmla="*/ 438679 w 738716"/>
                  <a:gd name="connsiteY1" fmla="*/ 171450 h 1234546"/>
                  <a:gd name="connsiteX2" fmla="*/ 321204 w 738716"/>
                  <a:gd name="connsiteY2" fmla="*/ 285750 h 1234546"/>
                  <a:gd name="connsiteX3" fmla="*/ 251354 w 738716"/>
                  <a:gd name="connsiteY3" fmla="*/ 438150 h 1234546"/>
                  <a:gd name="connsiteX4" fmla="*/ 171979 w 738716"/>
                  <a:gd name="connsiteY4" fmla="*/ 673100 h 1234546"/>
                  <a:gd name="connsiteX5" fmla="*/ 76729 w 738716"/>
                  <a:gd name="connsiteY5" fmla="*/ 822325 h 1234546"/>
                  <a:gd name="connsiteX6" fmla="*/ 3704 w 738716"/>
                  <a:gd name="connsiteY6" fmla="*/ 977900 h 1234546"/>
                  <a:gd name="connsiteX7" fmla="*/ 54504 w 738716"/>
                  <a:gd name="connsiteY7" fmla="*/ 1079500 h 1234546"/>
                  <a:gd name="connsiteX8" fmla="*/ 149754 w 738716"/>
                  <a:gd name="connsiteY8" fmla="*/ 1174750 h 1234546"/>
                  <a:gd name="connsiteX9" fmla="*/ 295804 w 738716"/>
                  <a:gd name="connsiteY9" fmla="*/ 1231900 h 1234546"/>
                  <a:gd name="connsiteX10" fmla="*/ 441854 w 738716"/>
                  <a:gd name="connsiteY10" fmla="*/ 1158875 h 1234546"/>
                  <a:gd name="connsiteX11" fmla="*/ 524404 w 738716"/>
                  <a:gd name="connsiteY11" fmla="*/ 1073150 h 1234546"/>
                  <a:gd name="connsiteX12" fmla="*/ 594254 w 738716"/>
                  <a:gd name="connsiteY12" fmla="*/ 1022350 h 1234546"/>
                  <a:gd name="connsiteX13" fmla="*/ 676804 w 738716"/>
                  <a:gd name="connsiteY13" fmla="*/ 854075 h 1234546"/>
                  <a:gd name="connsiteX14" fmla="*/ 730779 w 738716"/>
                  <a:gd name="connsiteY14" fmla="*/ 596900 h 1234546"/>
                  <a:gd name="connsiteX15" fmla="*/ 724429 w 738716"/>
                  <a:gd name="connsiteY15" fmla="*/ 447675 h 1234546"/>
                  <a:gd name="connsiteX16" fmla="*/ 676804 w 738716"/>
                  <a:gd name="connsiteY16" fmla="*/ 330200 h 1234546"/>
                  <a:gd name="connsiteX17" fmla="*/ 591079 w 738716"/>
                  <a:gd name="connsiteY17" fmla="*/ 171450 h 1234546"/>
                  <a:gd name="connsiteX18" fmla="*/ 552979 w 738716"/>
                  <a:gd name="connsiteY18" fmla="*/ 0 h 1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8716" h="1234546">
                    <a:moveTo>
                      <a:pt x="552979" y="0"/>
                    </a:moveTo>
                    <a:cubicBezTo>
                      <a:pt x="527579" y="0"/>
                      <a:pt x="477308" y="123825"/>
                      <a:pt x="438679" y="171450"/>
                    </a:cubicBezTo>
                    <a:cubicBezTo>
                      <a:pt x="400050" y="219075"/>
                      <a:pt x="352425" y="241300"/>
                      <a:pt x="321204" y="285750"/>
                    </a:cubicBezTo>
                    <a:cubicBezTo>
                      <a:pt x="289983" y="330200"/>
                      <a:pt x="276225" y="373592"/>
                      <a:pt x="251354" y="438150"/>
                    </a:cubicBezTo>
                    <a:cubicBezTo>
                      <a:pt x="226483" y="502708"/>
                      <a:pt x="201083" y="609071"/>
                      <a:pt x="171979" y="673100"/>
                    </a:cubicBezTo>
                    <a:cubicBezTo>
                      <a:pt x="142875" y="737129"/>
                      <a:pt x="104775" y="771525"/>
                      <a:pt x="76729" y="822325"/>
                    </a:cubicBezTo>
                    <a:cubicBezTo>
                      <a:pt x="48683" y="873125"/>
                      <a:pt x="7408" y="935037"/>
                      <a:pt x="3704" y="977900"/>
                    </a:cubicBezTo>
                    <a:cubicBezTo>
                      <a:pt x="0" y="1020763"/>
                      <a:pt x="30162" y="1046692"/>
                      <a:pt x="54504" y="1079500"/>
                    </a:cubicBezTo>
                    <a:cubicBezTo>
                      <a:pt x="78846" y="1112308"/>
                      <a:pt x="109537" y="1149350"/>
                      <a:pt x="149754" y="1174750"/>
                    </a:cubicBezTo>
                    <a:cubicBezTo>
                      <a:pt x="189971" y="1200150"/>
                      <a:pt x="247121" y="1234546"/>
                      <a:pt x="295804" y="1231900"/>
                    </a:cubicBezTo>
                    <a:cubicBezTo>
                      <a:pt x="344487" y="1229254"/>
                      <a:pt x="403754" y="1185333"/>
                      <a:pt x="441854" y="1158875"/>
                    </a:cubicBezTo>
                    <a:cubicBezTo>
                      <a:pt x="479954" y="1132417"/>
                      <a:pt x="499004" y="1095904"/>
                      <a:pt x="524404" y="1073150"/>
                    </a:cubicBezTo>
                    <a:cubicBezTo>
                      <a:pt x="549804" y="1050396"/>
                      <a:pt x="568854" y="1058862"/>
                      <a:pt x="594254" y="1022350"/>
                    </a:cubicBezTo>
                    <a:cubicBezTo>
                      <a:pt x="619654" y="985838"/>
                      <a:pt x="654050" y="924983"/>
                      <a:pt x="676804" y="854075"/>
                    </a:cubicBezTo>
                    <a:cubicBezTo>
                      <a:pt x="699558" y="783167"/>
                      <a:pt x="722842" y="664633"/>
                      <a:pt x="730779" y="596900"/>
                    </a:cubicBezTo>
                    <a:cubicBezTo>
                      <a:pt x="738716" y="529167"/>
                      <a:pt x="733425" y="492125"/>
                      <a:pt x="724429" y="447675"/>
                    </a:cubicBezTo>
                    <a:cubicBezTo>
                      <a:pt x="715433" y="403225"/>
                      <a:pt x="699029" y="376237"/>
                      <a:pt x="676804" y="330200"/>
                    </a:cubicBezTo>
                    <a:cubicBezTo>
                      <a:pt x="654579" y="284163"/>
                      <a:pt x="612775" y="225954"/>
                      <a:pt x="591079" y="171450"/>
                    </a:cubicBezTo>
                    <a:cubicBezTo>
                      <a:pt x="569383" y="116946"/>
                      <a:pt x="578379" y="0"/>
                      <a:pt x="552979" y="0"/>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7" name="TextBox 36"/>
          <p:cNvSpPr txBox="1"/>
          <p:nvPr/>
        </p:nvSpPr>
        <p:spPr>
          <a:xfrm>
            <a:off x="1524000" y="76200"/>
            <a:ext cx="1905000" cy="646331"/>
          </a:xfrm>
          <a:prstGeom prst="rect">
            <a:avLst/>
          </a:prstGeom>
          <a:noFill/>
        </p:spPr>
        <p:txBody>
          <a:bodyPr wrap="square" rtlCol="0">
            <a:spAutoFit/>
          </a:bodyPr>
          <a:lstStyle/>
          <a:p>
            <a:r>
              <a:rPr lang="en-US" b="1" dirty="0" smtClean="0"/>
              <a:t>Right </a:t>
            </a:r>
            <a:r>
              <a:rPr lang="en-US" b="1" dirty="0" err="1" smtClean="0"/>
              <a:t>Humerus</a:t>
            </a:r>
            <a:r>
              <a:rPr lang="en-US" b="1" dirty="0" smtClean="0"/>
              <a:t>: </a:t>
            </a:r>
          </a:p>
          <a:p>
            <a:r>
              <a:rPr lang="en-US" b="1" dirty="0" smtClean="0"/>
              <a:t>Posterior View</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2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nvPr>
        </p:nvGraphicFramePr>
        <p:xfrm>
          <a:off x="228600" y="0"/>
          <a:ext cx="8686800" cy="6926366"/>
        </p:xfrm>
        <a:graphic>
          <a:graphicData uri="http://schemas.openxmlformats.org/drawingml/2006/table">
            <a:tbl>
              <a:tblPr firstRow="1" bandRow="1">
                <a:tableStyleId>{5C22544A-7EE6-4342-B048-85BDC9FD1C3A}</a:tableStyleId>
              </a:tblPr>
              <a:tblGrid>
                <a:gridCol w="1447800"/>
                <a:gridCol w="2026920"/>
                <a:gridCol w="1737360"/>
                <a:gridCol w="1737360"/>
                <a:gridCol w="1737360"/>
              </a:tblGrid>
              <a:tr h="470019">
                <a:tc gridSpan="5">
                  <a:txBody>
                    <a:bodyPr/>
                    <a:lstStyle/>
                    <a:p>
                      <a:pPr algn="ctr"/>
                      <a:r>
                        <a:rPr lang="en-US" sz="2400" b="1" dirty="0" smtClean="0"/>
                        <a:t>Intrinsic [Deep]</a:t>
                      </a:r>
                      <a:r>
                        <a:rPr lang="en-US" sz="2400" b="1" baseline="0" dirty="0" smtClean="0"/>
                        <a:t> Muscles of the Hand</a:t>
                      </a:r>
                      <a:endParaRPr lang="en-US" sz="2400" b="1"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658026">
                <a:tc gridSpan="2">
                  <a:txBody>
                    <a:bodyPr/>
                    <a:lstStyle/>
                    <a:p>
                      <a:pPr algn="ctr"/>
                      <a:r>
                        <a:rPr lang="en-US" b="1" dirty="0" smtClean="0"/>
                        <a:t>Muscle Group</a:t>
                      </a:r>
                      <a:endParaRPr lang="en-US" b="1" dirty="0"/>
                    </a:p>
                  </a:txBody>
                  <a:tcPr/>
                </a:tc>
                <a:tc hMerge="1">
                  <a:txBody>
                    <a:bodyPr/>
                    <a:lstStyle/>
                    <a:p>
                      <a:pPr algn="ctr"/>
                      <a:endParaRPr lang="en-US" b="1" dirty="0"/>
                    </a:p>
                  </a:txBody>
                  <a:tcPr/>
                </a:tc>
                <a:tc>
                  <a:txBody>
                    <a:bodyPr/>
                    <a:lstStyle/>
                    <a:p>
                      <a:pPr algn="ctr"/>
                      <a:r>
                        <a:rPr lang="en-US" b="1" dirty="0" smtClean="0"/>
                        <a:t>Proximal Attachment</a:t>
                      </a:r>
                      <a:endParaRPr lang="en-US" b="1" dirty="0"/>
                    </a:p>
                  </a:txBody>
                  <a:tcPr/>
                </a:tc>
                <a:tc>
                  <a:txBody>
                    <a:bodyPr/>
                    <a:lstStyle/>
                    <a:p>
                      <a:pPr algn="ctr"/>
                      <a:r>
                        <a:rPr lang="en-US" b="1" dirty="0" smtClean="0"/>
                        <a:t>Distal </a:t>
                      </a:r>
                    </a:p>
                    <a:p>
                      <a:pPr algn="ctr"/>
                      <a:r>
                        <a:rPr lang="en-US" b="1" dirty="0" smtClean="0"/>
                        <a:t>Attachment</a:t>
                      </a:r>
                      <a:endParaRPr lang="en-US" b="1" dirty="0"/>
                    </a:p>
                  </a:txBody>
                  <a:tcPr/>
                </a:tc>
                <a:tc>
                  <a:txBody>
                    <a:bodyPr/>
                    <a:lstStyle/>
                    <a:p>
                      <a:pPr algn="ctr"/>
                      <a:r>
                        <a:rPr lang="en-US" b="1" dirty="0" err="1" smtClean="0"/>
                        <a:t>Innervation</a:t>
                      </a:r>
                      <a:endParaRPr lang="en-US" b="1" dirty="0"/>
                    </a:p>
                  </a:txBody>
                  <a:tcPr/>
                </a:tc>
              </a:tr>
              <a:tr h="846034">
                <a:tc rowSpan="2">
                  <a:txBody>
                    <a:bodyPr/>
                    <a:lstStyle/>
                    <a:p>
                      <a:pPr algn="ctr"/>
                      <a:endParaRPr lang="en-US" b="1" dirty="0" smtClean="0"/>
                    </a:p>
                    <a:p>
                      <a:pPr algn="ctr"/>
                      <a:endParaRPr lang="en-US" b="1" dirty="0" smtClean="0"/>
                    </a:p>
                    <a:p>
                      <a:pPr algn="ctr"/>
                      <a:r>
                        <a:rPr lang="en-US" b="1" dirty="0" err="1" smtClean="0"/>
                        <a:t>Lumbricals</a:t>
                      </a:r>
                      <a:endParaRPr lang="en-US" b="1" dirty="0"/>
                    </a:p>
                  </a:txBody>
                  <a:tcPr/>
                </a:tc>
                <a:tc>
                  <a:txBody>
                    <a:bodyPr/>
                    <a:lstStyle/>
                    <a:p>
                      <a:r>
                        <a:rPr lang="en-US" sz="1600" dirty="0" smtClean="0"/>
                        <a:t>Tendons of flexor </a:t>
                      </a:r>
                      <a:r>
                        <a:rPr lang="en-US" sz="1600" dirty="0" err="1" smtClean="0"/>
                        <a:t>digitorum</a:t>
                      </a:r>
                      <a:r>
                        <a:rPr lang="en-US" sz="1600" baseline="0" dirty="0" smtClean="0"/>
                        <a:t> </a:t>
                      </a:r>
                      <a:r>
                        <a:rPr lang="en-US" sz="1600" baseline="0" dirty="0" err="1" smtClean="0"/>
                        <a:t>profundus</a:t>
                      </a:r>
                      <a:r>
                        <a:rPr lang="en-US" sz="1600" baseline="0" dirty="0" smtClean="0"/>
                        <a:t> (radial side)</a:t>
                      </a:r>
                      <a:endParaRPr lang="en-US" sz="1600" dirty="0"/>
                    </a:p>
                  </a:txBody>
                  <a:tcPr/>
                </a:tc>
                <a:tc rowSpan="2">
                  <a:txBody>
                    <a:bodyPr/>
                    <a:lstStyle/>
                    <a:p>
                      <a:pPr algn="ctr"/>
                      <a:endParaRPr lang="en-US" sz="1600" dirty="0" smtClean="0"/>
                    </a:p>
                    <a:p>
                      <a:pPr algn="ctr"/>
                      <a:endParaRPr lang="en-US" sz="1600" dirty="0" smtClean="0"/>
                    </a:p>
                    <a:p>
                      <a:pPr algn="ctr"/>
                      <a:r>
                        <a:rPr lang="en-US" sz="1600" dirty="0" smtClean="0"/>
                        <a:t>Tendons of flexor </a:t>
                      </a:r>
                      <a:r>
                        <a:rPr lang="en-US" sz="1600" dirty="0" err="1" smtClean="0"/>
                        <a:t>digitorum</a:t>
                      </a:r>
                      <a:r>
                        <a:rPr lang="en-US" sz="1600" dirty="0" smtClean="0"/>
                        <a:t> </a:t>
                      </a:r>
                      <a:r>
                        <a:rPr lang="en-US" sz="1600" dirty="0" err="1" smtClean="0"/>
                        <a:t>profundus</a:t>
                      </a:r>
                      <a:endParaRPr lang="en-US" sz="1600" dirty="0"/>
                    </a:p>
                  </a:txBody>
                  <a:tcPr/>
                </a:tc>
                <a:tc rowSpan="2">
                  <a:txBody>
                    <a:bodyPr/>
                    <a:lstStyle/>
                    <a:p>
                      <a:pPr algn="ctr"/>
                      <a:endParaRPr lang="en-US" sz="1600" dirty="0" smtClean="0"/>
                    </a:p>
                    <a:p>
                      <a:pPr algn="ctr"/>
                      <a:endParaRPr lang="en-US" sz="1600" dirty="0" smtClean="0"/>
                    </a:p>
                    <a:p>
                      <a:pPr algn="ctr"/>
                      <a:r>
                        <a:rPr lang="en-US" sz="1600" dirty="0" smtClean="0"/>
                        <a:t>Proximal phalanges</a:t>
                      </a:r>
                    </a:p>
                    <a:p>
                      <a:pPr algn="ctr"/>
                      <a:r>
                        <a:rPr lang="en-US" sz="1600" dirty="0" smtClean="0"/>
                        <a:t> digits II - V</a:t>
                      </a:r>
                      <a:endParaRPr lang="en-US" sz="1600" dirty="0"/>
                    </a:p>
                  </a:txBody>
                  <a:tcPr/>
                </a:tc>
                <a:tc>
                  <a:txBody>
                    <a:bodyPr/>
                    <a:lstStyle/>
                    <a:p>
                      <a:pPr algn="ctr"/>
                      <a:endParaRPr lang="en-US" sz="1600" dirty="0" smtClean="0"/>
                    </a:p>
                    <a:p>
                      <a:pPr algn="ctr"/>
                      <a:r>
                        <a:rPr lang="en-US" sz="1600" dirty="0" smtClean="0"/>
                        <a:t>Median Nerve</a:t>
                      </a:r>
                      <a:endParaRPr lang="en-US" sz="1600" dirty="0"/>
                    </a:p>
                  </a:txBody>
                  <a:tcPr/>
                </a:tc>
              </a:tr>
              <a:tr h="846034">
                <a:tc vMerge="1">
                  <a:txBody>
                    <a:bodyPr/>
                    <a:lstStyle/>
                    <a:p>
                      <a:endParaRPr lang="en-US" b="1" dirty="0"/>
                    </a:p>
                  </a:txBody>
                  <a:tcPr/>
                </a:tc>
                <a:tc>
                  <a:txBody>
                    <a:bodyPr/>
                    <a:lstStyle/>
                    <a:p>
                      <a:r>
                        <a:rPr lang="en-US" sz="1600" dirty="0" smtClean="0"/>
                        <a:t>Tendons</a:t>
                      </a:r>
                      <a:r>
                        <a:rPr lang="en-US" sz="1600" baseline="0" dirty="0" smtClean="0"/>
                        <a:t> of flexor </a:t>
                      </a:r>
                      <a:r>
                        <a:rPr lang="en-US" sz="1600" baseline="0" dirty="0" err="1" smtClean="0"/>
                        <a:t>digitorum</a:t>
                      </a:r>
                      <a:r>
                        <a:rPr lang="en-US" sz="1600" baseline="0" dirty="0" smtClean="0"/>
                        <a:t> </a:t>
                      </a:r>
                      <a:r>
                        <a:rPr lang="en-US" sz="1600" baseline="0" dirty="0" err="1" smtClean="0"/>
                        <a:t>profundus</a:t>
                      </a:r>
                      <a:r>
                        <a:rPr lang="en-US" sz="1600" baseline="0" dirty="0" smtClean="0"/>
                        <a:t> (medial/lateral sides)</a:t>
                      </a:r>
                      <a:endParaRPr lang="en-US" sz="1600" dirty="0"/>
                    </a:p>
                  </a:txBody>
                  <a:tcPr/>
                </a:tc>
                <a:tc vMerge="1">
                  <a:txBody>
                    <a:bodyPr/>
                    <a:lstStyle/>
                    <a:p>
                      <a:endParaRPr lang="en-US" dirty="0"/>
                    </a:p>
                  </a:txBody>
                  <a:tcPr/>
                </a:tc>
                <a:tc vMerge="1">
                  <a:txBody>
                    <a:bodyPr/>
                    <a:lstStyle/>
                    <a:p>
                      <a:endParaRPr lang="en-US" dirty="0"/>
                    </a:p>
                  </a:txBody>
                  <a:tcPr/>
                </a:tc>
                <a:tc rowSpan="8">
                  <a:txBody>
                    <a:bodyPr/>
                    <a:lstStyle/>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r>
                        <a:rPr lang="en-US" sz="1600" dirty="0" smtClean="0"/>
                        <a:t>  </a:t>
                      </a:r>
                    </a:p>
                    <a:p>
                      <a:pPr algn="ctr"/>
                      <a:r>
                        <a:rPr lang="en-US" sz="1600" dirty="0" smtClean="0"/>
                        <a:t> </a:t>
                      </a:r>
                      <a:r>
                        <a:rPr lang="en-US" sz="1600" dirty="0" err="1" smtClean="0"/>
                        <a:t>Ulnar</a:t>
                      </a:r>
                      <a:r>
                        <a:rPr lang="en-US" sz="1600" dirty="0" smtClean="0"/>
                        <a:t> Nerve</a:t>
                      </a:r>
                      <a:endParaRPr lang="en-US" sz="1600" dirty="0"/>
                    </a:p>
                  </a:txBody>
                  <a:tcPr/>
                </a:tc>
              </a:tr>
              <a:tr h="595357">
                <a:tc rowSpan="4">
                  <a:txBody>
                    <a:bodyPr/>
                    <a:lstStyle/>
                    <a:p>
                      <a:pPr algn="ctr"/>
                      <a:endParaRPr lang="en-US" b="1" dirty="0" smtClean="0"/>
                    </a:p>
                    <a:p>
                      <a:pPr algn="ctr"/>
                      <a:endParaRPr lang="en-US" b="1" dirty="0" smtClean="0"/>
                    </a:p>
                    <a:p>
                      <a:pPr algn="ctr"/>
                      <a:endParaRPr lang="en-US" b="1" dirty="0" smtClean="0"/>
                    </a:p>
                    <a:p>
                      <a:pPr algn="ctr"/>
                      <a:r>
                        <a:rPr lang="en-US" b="1" dirty="0" smtClean="0"/>
                        <a:t>Dorsal </a:t>
                      </a:r>
                      <a:r>
                        <a:rPr lang="en-US" b="1" dirty="0" err="1" smtClean="0"/>
                        <a:t>interossei</a:t>
                      </a:r>
                      <a:endParaRPr lang="en-US" b="1" dirty="0"/>
                    </a:p>
                  </a:txBody>
                  <a:tcPr/>
                </a:tc>
                <a:tc>
                  <a:txBody>
                    <a:bodyPr/>
                    <a:lstStyle/>
                    <a:p>
                      <a:r>
                        <a:rPr lang="en-US" sz="1600" dirty="0" smtClean="0"/>
                        <a:t>1</a:t>
                      </a:r>
                      <a:r>
                        <a:rPr lang="en-US" sz="1600" baseline="30000" dirty="0" smtClean="0"/>
                        <a:t>st</a:t>
                      </a:r>
                      <a:r>
                        <a:rPr lang="en-US" sz="1600" dirty="0" smtClean="0"/>
                        <a:t> and 2</a:t>
                      </a:r>
                      <a:r>
                        <a:rPr lang="en-US" sz="1600" baseline="30000" dirty="0" smtClean="0"/>
                        <a:t>nd</a:t>
                      </a:r>
                      <a:r>
                        <a:rPr lang="en-US" sz="1600" dirty="0" smtClean="0"/>
                        <a:t> Metacarpals</a:t>
                      </a:r>
                      <a:endParaRPr lang="en-US" sz="1600" dirty="0"/>
                    </a:p>
                  </a:txBody>
                  <a:tcPr/>
                </a:tc>
                <a:tc rowSpan="7">
                  <a:txBody>
                    <a:bodyPr/>
                    <a:lstStyle/>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r>
                        <a:rPr lang="en-US" sz="1600" dirty="0" smtClean="0"/>
                        <a:t>Metacarpals</a:t>
                      </a:r>
                      <a:endParaRPr lang="en-US" sz="1600" dirty="0"/>
                    </a:p>
                  </a:txBody>
                  <a:tcPr/>
                </a:tc>
                <a:tc rowSpan="7">
                  <a:txBody>
                    <a:bodyPr/>
                    <a:lstStyle/>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endParaRPr lang="en-US" sz="1600" dirty="0" smtClean="0"/>
                    </a:p>
                    <a:p>
                      <a:pPr algn="ctr"/>
                      <a:r>
                        <a:rPr lang="en-US" sz="1600" dirty="0" smtClean="0"/>
                        <a:t>Proximal phalanges</a:t>
                      </a:r>
                      <a:endParaRPr lang="en-US" sz="1600" dirty="0"/>
                    </a:p>
                  </a:txBody>
                  <a:tcPr/>
                </a:tc>
                <a:tc vMerge="1">
                  <a:txBody>
                    <a:bodyPr/>
                    <a:lstStyle/>
                    <a:p>
                      <a:endParaRPr lang="en-US" dirty="0"/>
                    </a:p>
                  </a:txBody>
                  <a:tcPr/>
                </a:tc>
              </a:tr>
              <a:tr h="595357">
                <a:tc vMerge="1">
                  <a:txBody>
                    <a:bodyPr/>
                    <a:lstStyle/>
                    <a:p>
                      <a:endParaRPr lang="en-US" b="1" dirty="0"/>
                    </a:p>
                  </a:txBody>
                  <a:tcPr/>
                </a:tc>
                <a:tc>
                  <a:txBody>
                    <a:bodyPr/>
                    <a:lstStyle/>
                    <a:p>
                      <a:r>
                        <a:rPr lang="en-US" sz="1600" dirty="0" smtClean="0"/>
                        <a:t>2</a:t>
                      </a:r>
                      <a:r>
                        <a:rPr lang="en-US" sz="1600" baseline="30000" dirty="0" smtClean="0"/>
                        <a:t>nd</a:t>
                      </a:r>
                      <a:r>
                        <a:rPr lang="en-US" sz="1600" dirty="0" smtClean="0"/>
                        <a:t> and 3</a:t>
                      </a:r>
                      <a:r>
                        <a:rPr lang="en-US" sz="1600" baseline="30000" dirty="0" smtClean="0"/>
                        <a:t>rd</a:t>
                      </a:r>
                      <a:r>
                        <a:rPr lang="en-US" sz="1600" dirty="0" smtClean="0"/>
                        <a:t> </a:t>
                      </a:r>
                    </a:p>
                    <a:p>
                      <a:r>
                        <a:rPr lang="en-US" sz="1600" dirty="0" smtClean="0"/>
                        <a:t>Metacarpals</a:t>
                      </a:r>
                      <a:endParaRPr lang="en-US" sz="1600"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r>
              <a:tr h="595357">
                <a:tc vMerge="1">
                  <a:txBody>
                    <a:bodyPr/>
                    <a:lstStyle/>
                    <a:p>
                      <a:endParaRPr lang="en-US" b="1" dirty="0"/>
                    </a:p>
                  </a:txBody>
                  <a:tcPr/>
                </a:tc>
                <a:tc>
                  <a:txBody>
                    <a:bodyPr/>
                    <a:lstStyle/>
                    <a:p>
                      <a:r>
                        <a:rPr lang="en-US" sz="1600" dirty="0" smtClean="0"/>
                        <a:t>3</a:t>
                      </a:r>
                      <a:r>
                        <a:rPr lang="en-US" sz="1600" baseline="30000" dirty="0" smtClean="0"/>
                        <a:t>rd</a:t>
                      </a:r>
                      <a:r>
                        <a:rPr lang="en-US" sz="1600" dirty="0" smtClean="0"/>
                        <a:t> and 4</a:t>
                      </a:r>
                      <a:r>
                        <a:rPr lang="en-US" sz="1600" baseline="30000" dirty="0" smtClean="0"/>
                        <a:t>th</a:t>
                      </a:r>
                      <a:r>
                        <a:rPr lang="en-US" sz="1600" dirty="0" smtClean="0"/>
                        <a:t> </a:t>
                      </a:r>
                    </a:p>
                    <a:p>
                      <a:r>
                        <a:rPr lang="en-US" sz="1600" dirty="0" smtClean="0"/>
                        <a:t>Metacarpals</a:t>
                      </a:r>
                      <a:endParaRPr lang="en-US" sz="1600"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r>
              <a:tr h="595357">
                <a:tc vMerge="1">
                  <a:txBody>
                    <a:bodyPr/>
                    <a:lstStyle/>
                    <a:p>
                      <a:endParaRPr lang="en-US" b="1" dirty="0"/>
                    </a:p>
                  </a:txBody>
                  <a:tcPr/>
                </a:tc>
                <a:tc>
                  <a:txBody>
                    <a:bodyPr/>
                    <a:lstStyle/>
                    <a:p>
                      <a:r>
                        <a:rPr lang="en-US" sz="1600" dirty="0" smtClean="0"/>
                        <a:t>4</a:t>
                      </a:r>
                      <a:r>
                        <a:rPr lang="en-US" sz="1600" baseline="30000" dirty="0" smtClean="0"/>
                        <a:t>th</a:t>
                      </a:r>
                      <a:r>
                        <a:rPr lang="en-US" sz="1600" dirty="0" smtClean="0"/>
                        <a:t> and 5</a:t>
                      </a:r>
                      <a:r>
                        <a:rPr lang="en-US" sz="1600" baseline="30000" dirty="0" smtClean="0"/>
                        <a:t>th</a:t>
                      </a:r>
                      <a:endParaRPr lang="en-US" sz="1600" dirty="0" smtClean="0"/>
                    </a:p>
                    <a:p>
                      <a:r>
                        <a:rPr lang="en-US" sz="1600" dirty="0" smtClean="0"/>
                        <a:t>Metacarpals</a:t>
                      </a:r>
                      <a:endParaRPr lang="en-US" sz="1600"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r>
              <a:tr h="489292">
                <a:tc rowSpan="3">
                  <a:txBody>
                    <a:bodyPr/>
                    <a:lstStyle/>
                    <a:p>
                      <a:pPr algn="ctr"/>
                      <a:endParaRPr lang="en-US" b="1" dirty="0" smtClean="0"/>
                    </a:p>
                    <a:p>
                      <a:pPr algn="ctr"/>
                      <a:r>
                        <a:rPr lang="en-US" b="1" dirty="0" err="1" smtClean="0"/>
                        <a:t>Palmar</a:t>
                      </a:r>
                      <a:r>
                        <a:rPr lang="en-US" b="1" dirty="0" smtClean="0"/>
                        <a:t> </a:t>
                      </a:r>
                      <a:r>
                        <a:rPr lang="en-US" b="1" dirty="0" err="1" smtClean="0"/>
                        <a:t>interossei</a:t>
                      </a:r>
                      <a:endParaRPr lang="en-US" b="1" dirty="0"/>
                    </a:p>
                  </a:txBody>
                  <a:tcPr/>
                </a:tc>
                <a:tc>
                  <a:txBody>
                    <a:bodyPr/>
                    <a:lstStyle/>
                    <a:p>
                      <a:r>
                        <a:rPr lang="en-US" sz="1600" dirty="0" smtClean="0"/>
                        <a:t>2</a:t>
                      </a:r>
                      <a:r>
                        <a:rPr lang="en-US" sz="1600" baseline="30000" dirty="0" smtClean="0"/>
                        <a:t>nd</a:t>
                      </a:r>
                      <a:r>
                        <a:rPr lang="en-US" sz="1600" baseline="0" dirty="0" smtClean="0"/>
                        <a:t> Metacarpal</a:t>
                      </a:r>
                      <a:endParaRPr lang="en-US" sz="1600" dirty="0"/>
                    </a:p>
                  </a:txBody>
                  <a:tcPr/>
                </a:tc>
                <a:tc vMerge="1">
                  <a:txBody>
                    <a:bodyPr/>
                    <a:lstStyle/>
                    <a:p>
                      <a:pPr algn="ctr"/>
                      <a:endParaRPr lang="en-US" sz="1600" dirty="0"/>
                    </a:p>
                  </a:txBody>
                  <a:tcPr/>
                </a:tc>
                <a:tc vMerge="1">
                  <a:txBody>
                    <a:bodyPr/>
                    <a:lstStyle/>
                    <a:p>
                      <a:pPr algn="ctr"/>
                      <a:endParaRPr lang="en-US" sz="1600" dirty="0"/>
                    </a:p>
                  </a:txBody>
                  <a:tcPr/>
                </a:tc>
                <a:tc vMerge="1">
                  <a:txBody>
                    <a:bodyPr/>
                    <a:lstStyle/>
                    <a:p>
                      <a:endParaRPr lang="en-US" dirty="0"/>
                    </a:p>
                  </a:txBody>
                  <a:tcPr/>
                </a:tc>
              </a:tr>
              <a:tr h="489292">
                <a:tc vMerge="1">
                  <a:txBody>
                    <a:bodyPr/>
                    <a:lstStyle/>
                    <a:p>
                      <a:endParaRPr lang="en-US" dirty="0"/>
                    </a:p>
                  </a:txBody>
                  <a:tcPr/>
                </a:tc>
                <a:tc>
                  <a:txBody>
                    <a:bodyPr/>
                    <a:lstStyle/>
                    <a:p>
                      <a:r>
                        <a:rPr lang="en-US" sz="1600" dirty="0" smtClean="0"/>
                        <a:t>4</a:t>
                      </a:r>
                      <a:r>
                        <a:rPr lang="en-US" sz="1600" baseline="30000" dirty="0" smtClean="0"/>
                        <a:t>th</a:t>
                      </a:r>
                      <a:r>
                        <a:rPr lang="en-US" sz="1600" baseline="0" dirty="0" smtClean="0"/>
                        <a:t> Metacarpal</a:t>
                      </a:r>
                      <a:endParaRPr lang="en-US" sz="1600"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r>
              <a:tr h="525475">
                <a:tc vMerge="1">
                  <a:txBody>
                    <a:bodyPr/>
                    <a:lstStyle/>
                    <a:p>
                      <a:endParaRPr lang="en-US" dirty="0"/>
                    </a:p>
                  </a:txBody>
                  <a:tcPr/>
                </a:tc>
                <a:tc>
                  <a:txBody>
                    <a:bodyPr/>
                    <a:lstStyle/>
                    <a:p>
                      <a:r>
                        <a:rPr lang="en-US" dirty="0" smtClean="0"/>
                        <a:t>5</a:t>
                      </a:r>
                      <a:r>
                        <a:rPr lang="en-US" baseline="30000" dirty="0" smtClean="0"/>
                        <a:t>th</a:t>
                      </a:r>
                      <a:r>
                        <a:rPr lang="en-US" dirty="0" smtClean="0"/>
                        <a:t> Metacarpal</a:t>
                      </a:r>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r>
            </a:tbl>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wrist_arterial_supply.jpg"/>
          <p:cNvPicPr>
            <a:picLocks noGrp="1" noChangeAspect="1"/>
          </p:cNvPicPr>
          <p:nvPr>
            <p:ph sz="half" idx="1"/>
          </p:nvPr>
        </p:nvPicPr>
        <p:blipFill>
          <a:blip r:embed="rId2"/>
          <a:srcRect l="25000" t="-1250" r="27500"/>
          <a:stretch>
            <a:fillRect/>
          </a:stretch>
        </p:blipFill>
        <p:spPr>
          <a:xfrm>
            <a:off x="0" y="304799"/>
            <a:ext cx="3048000" cy="6497053"/>
          </a:xfrm>
        </p:spPr>
      </p:pic>
      <p:sp>
        <p:nvSpPr>
          <p:cNvPr id="2" name="Title 1"/>
          <p:cNvSpPr>
            <a:spLocks noGrp="1"/>
          </p:cNvSpPr>
          <p:nvPr>
            <p:ph type="title"/>
          </p:nvPr>
        </p:nvSpPr>
        <p:spPr>
          <a:xfrm>
            <a:off x="2971800" y="152400"/>
            <a:ext cx="3886200" cy="731838"/>
          </a:xfrm>
        </p:spPr>
        <p:txBody>
          <a:bodyPr>
            <a:normAutofit fontScale="90000"/>
          </a:bodyPr>
          <a:lstStyle/>
          <a:p>
            <a:r>
              <a:rPr lang="en-US" sz="2400" b="1" dirty="0" smtClean="0"/>
              <a:t>Arteries of the Hand / Wrist</a:t>
            </a:r>
            <a:endParaRPr lang="en-US" sz="2400" b="1" dirty="0"/>
          </a:p>
        </p:txBody>
      </p:sp>
      <p:sp>
        <p:nvSpPr>
          <p:cNvPr id="8" name="TextBox 7"/>
          <p:cNvSpPr txBox="1"/>
          <p:nvPr/>
        </p:nvSpPr>
        <p:spPr>
          <a:xfrm>
            <a:off x="4800600" y="796289"/>
            <a:ext cx="4343400" cy="5909311"/>
          </a:xfrm>
          <a:prstGeom prst="rect">
            <a:avLst/>
          </a:prstGeom>
          <a:noFill/>
        </p:spPr>
        <p:txBody>
          <a:bodyPr wrap="square" rtlCol="0">
            <a:spAutoFit/>
          </a:bodyPr>
          <a:lstStyle/>
          <a:p>
            <a:r>
              <a:rPr lang="en-US" dirty="0" smtClean="0"/>
              <a:t>Most blood flow arriving to the hand comes form the </a:t>
            </a:r>
            <a:r>
              <a:rPr lang="en-US" b="1" dirty="0" smtClean="0">
                <a:solidFill>
                  <a:srgbClr val="000000"/>
                </a:solidFill>
              </a:rPr>
              <a:t>radial artery </a:t>
            </a:r>
            <a:r>
              <a:rPr lang="en-US" dirty="0" smtClean="0"/>
              <a:t>and</a:t>
            </a:r>
            <a:r>
              <a:rPr lang="en-US" dirty="0" smtClean="0">
                <a:solidFill>
                  <a:srgbClr val="0070C0"/>
                </a:solidFill>
              </a:rPr>
              <a:t> </a:t>
            </a:r>
            <a:r>
              <a:rPr lang="en-US" b="1" dirty="0" err="1" smtClean="0">
                <a:solidFill>
                  <a:srgbClr val="000000"/>
                </a:solidFill>
              </a:rPr>
              <a:t>ulnar</a:t>
            </a:r>
            <a:r>
              <a:rPr lang="en-US" b="1" dirty="0" smtClean="0">
                <a:solidFill>
                  <a:srgbClr val="000000"/>
                </a:solidFill>
              </a:rPr>
              <a:t> artery</a:t>
            </a:r>
            <a:r>
              <a:rPr lang="en-US" dirty="0" smtClean="0">
                <a:solidFill>
                  <a:srgbClr val="0070C0"/>
                </a:solidFill>
              </a:rPr>
              <a:t>. </a:t>
            </a:r>
          </a:p>
          <a:p>
            <a:endParaRPr lang="en-US" dirty="0" smtClean="0"/>
          </a:p>
          <a:p>
            <a:r>
              <a:rPr lang="en-US" dirty="0" smtClean="0"/>
              <a:t>These arteries descend from the forearm region. </a:t>
            </a:r>
            <a:r>
              <a:rPr lang="en-US" b="1" dirty="0" err="1" smtClean="0">
                <a:solidFill>
                  <a:srgbClr val="000000"/>
                </a:solidFill>
              </a:rPr>
              <a:t>Palmar</a:t>
            </a:r>
            <a:r>
              <a:rPr lang="en-US" b="1" dirty="0" smtClean="0">
                <a:solidFill>
                  <a:srgbClr val="000000"/>
                </a:solidFill>
              </a:rPr>
              <a:t> carpal branches </a:t>
            </a:r>
            <a:r>
              <a:rPr lang="en-US" dirty="0" smtClean="0"/>
              <a:t>are the smaller vessels that connect these two arteries near the midline proximal to the wrist.</a:t>
            </a:r>
          </a:p>
          <a:p>
            <a:endParaRPr lang="en-US" dirty="0" smtClean="0"/>
          </a:p>
          <a:p>
            <a:r>
              <a:rPr lang="en-US" dirty="0" smtClean="0"/>
              <a:t>Blood flow is keep in a series circuit loop just distal to the carpal bones. This loop or arch is formed as these vessels supply blood distal to the wrist, forming both a </a:t>
            </a:r>
            <a:r>
              <a:rPr lang="en-US" b="1" dirty="0" smtClean="0">
                <a:solidFill>
                  <a:srgbClr val="000000"/>
                </a:solidFill>
              </a:rPr>
              <a:t>deep </a:t>
            </a:r>
            <a:r>
              <a:rPr lang="en-US" b="1" dirty="0" err="1" smtClean="0">
                <a:solidFill>
                  <a:srgbClr val="000000"/>
                </a:solidFill>
              </a:rPr>
              <a:t>palmar</a:t>
            </a:r>
            <a:r>
              <a:rPr lang="en-US" b="1" dirty="0" smtClean="0">
                <a:solidFill>
                  <a:srgbClr val="000000"/>
                </a:solidFill>
              </a:rPr>
              <a:t> arch </a:t>
            </a:r>
            <a:r>
              <a:rPr lang="en-US" dirty="0" smtClean="0"/>
              <a:t>from the radial artery and</a:t>
            </a:r>
            <a:r>
              <a:rPr lang="en-US" dirty="0" smtClean="0">
                <a:solidFill>
                  <a:srgbClr val="0070C0"/>
                </a:solidFill>
              </a:rPr>
              <a:t> </a:t>
            </a:r>
            <a:r>
              <a:rPr lang="en-US" b="1" dirty="0" smtClean="0">
                <a:solidFill>
                  <a:srgbClr val="000000"/>
                </a:solidFill>
              </a:rPr>
              <a:t>superficial </a:t>
            </a:r>
            <a:r>
              <a:rPr lang="en-US" b="1" dirty="0" err="1" smtClean="0">
                <a:solidFill>
                  <a:srgbClr val="000000"/>
                </a:solidFill>
              </a:rPr>
              <a:t>palmar</a:t>
            </a:r>
            <a:r>
              <a:rPr lang="en-US" b="1" dirty="0" smtClean="0">
                <a:solidFill>
                  <a:srgbClr val="000000"/>
                </a:solidFill>
              </a:rPr>
              <a:t> arch </a:t>
            </a:r>
            <a:r>
              <a:rPr lang="en-US" dirty="0" smtClean="0"/>
              <a:t>from the </a:t>
            </a:r>
            <a:r>
              <a:rPr lang="en-US" dirty="0" err="1" smtClean="0"/>
              <a:t>ulnar</a:t>
            </a:r>
            <a:r>
              <a:rPr lang="en-US" dirty="0" smtClean="0"/>
              <a:t> artery.</a:t>
            </a:r>
          </a:p>
          <a:p>
            <a:endParaRPr lang="en-US" dirty="0" smtClean="0"/>
          </a:p>
          <a:p>
            <a:r>
              <a:rPr lang="en-US" dirty="0" err="1" smtClean="0"/>
              <a:t>Palmar</a:t>
            </a:r>
            <a:r>
              <a:rPr lang="en-US" dirty="0" smtClean="0"/>
              <a:t> / Dorsal </a:t>
            </a:r>
            <a:r>
              <a:rPr lang="en-US" b="1" dirty="0" smtClean="0">
                <a:solidFill>
                  <a:srgbClr val="000000"/>
                </a:solidFill>
              </a:rPr>
              <a:t>digital arteries </a:t>
            </a:r>
            <a:r>
              <a:rPr lang="en-US" dirty="0" smtClean="0"/>
              <a:t>are the arteries extend down the rest of the hand to supply the fingers.</a:t>
            </a:r>
            <a:endParaRPr lang="en-US" dirty="0"/>
          </a:p>
        </p:txBody>
      </p:sp>
      <p:grpSp>
        <p:nvGrpSpPr>
          <p:cNvPr id="21" name="Group 20"/>
          <p:cNvGrpSpPr/>
          <p:nvPr/>
        </p:nvGrpSpPr>
        <p:grpSpPr>
          <a:xfrm>
            <a:off x="0" y="685800"/>
            <a:ext cx="1143000" cy="762000"/>
            <a:chOff x="0" y="685800"/>
            <a:chExt cx="1143000" cy="762000"/>
          </a:xfrm>
        </p:grpSpPr>
        <p:sp>
          <p:nvSpPr>
            <p:cNvPr id="16" name="TextBox 15"/>
            <p:cNvSpPr txBox="1"/>
            <p:nvPr/>
          </p:nvSpPr>
          <p:spPr>
            <a:xfrm>
              <a:off x="0" y="685800"/>
              <a:ext cx="1143000" cy="369332"/>
            </a:xfrm>
            <a:prstGeom prst="rect">
              <a:avLst/>
            </a:prstGeom>
            <a:noFill/>
          </p:spPr>
          <p:txBody>
            <a:bodyPr wrap="square" rtlCol="0">
              <a:spAutoFit/>
            </a:bodyPr>
            <a:lstStyle/>
            <a:p>
              <a:r>
                <a:rPr lang="en-US" dirty="0" smtClean="0">
                  <a:solidFill>
                    <a:srgbClr val="000000"/>
                  </a:solidFill>
                </a:rPr>
                <a:t>Radial a.</a:t>
              </a:r>
              <a:endParaRPr lang="en-US" dirty="0">
                <a:solidFill>
                  <a:srgbClr val="000000"/>
                </a:solidFill>
              </a:endParaRPr>
            </a:p>
          </p:txBody>
        </p:sp>
        <p:cxnSp>
          <p:nvCxnSpPr>
            <p:cNvPr id="18" name="Straight Arrow Connector 17"/>
            <p:cNvCxnSpPr/>
            <p:nvPr/>
          </p:nvCxnSpPr>
          <p:spPr>
            <a:xfrm rot="16200000" flipH="1">
              <a:off x="685800" y="1066800"/>
              <a:ext cx="3810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2362200" y="914400"/>
            <a:ext cx="1447800" cy="609600"/>
            <a:chOff x="2362200" y="914400"/>
            <a:chExt cx="1447800" cy="609600"/>
          </a:xfrm>
        </p:grpSpPr>
        <p:sp>
          <p:nvSpPr>
            <p:cNvPr id="13" name="TextBox 12"/>
            <p:cNvSpPr txBox="1"/>
            <p:nvPr/>
          </p:nvSpPr>
          <p:spPr>
            <a:xfrm>
              <a:off x="2743200" y="914400"/>
              <a:ext cx="1066800" cy="369332"/>
            </a:xfrm>
            <a:prstGeom prst="rect">
              <a:avLst/>
            </a:prstGeom>
            <a:noFill/>
          </p:spPr>
          <p:txBody>
            <a:bodyPr wrap="square" rtlCol="0">
              <a:spAutoFit/>
            </a:bodyPr>
            <a:lstStyle/>
            <a:p>
              <a:r>
                <a:rPr lang="en-US" dirty="0" err="1" smtClean="0"/>
                <a:t>Ulnar</a:t>
              </a:r>
              <a:r>
                <a:rPr lang="en-US" dirty="0" smtClean="0"/>
                <a:t> a.</a:t>
              </a:r>
              <a:endParaRPr lang="en-US" dirty="0"/>
            </a:p>
          </p:txBody>
        </p:sp>
        <p:cxnSp>
          <p:nvCxnSpPr>
            <p:cNvPr id="20" name="Straight Arrow Connector 19"/>
            <p:cNvCxnSpPr/>
            <p:nvPr/>
          </p:nvCxnSpPr>
          <p:spPr>
            <a:xfrm rot="10800000" flipV="1">
              <a:off x="2362200" y="1295400"/>
              <a:ext cx="68580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447800" y="2590800"/>
            <a:ext cx="3352800" cy="685800"/>
            <a:chOff x="1447800" y="2590800"/>
            <a:chExt cx="3352800" cy="685800"/>
          </a:xfrm>
        </p:grpSpPr>
        <p:sp>
          <p:nvSpPr>
            <p:cNvPr id="15" name="TextBox 14"/>
            <p:cNvSpPr txBox="1"/>
            <p:nvPr/>
          </p:nvSpPr>
          <p:spPr>
            <a:xfrm>
              <a:off x="2362200" y="2590800"/>
              <a:ext cx="2438400" cy="646331"/>
            </a:xfrm>
            <a:prstGeom prst="rect">
              <a:avLst/>
            </a:prstGeom>
            <a:noFill/>
          </p:spPr>
          <p:txBody>
            <a:bodyPr wrap="square" rtlCol="0">
              <a:spAutoFit/>
            </a:bodyPr>
            <a:lstStyle/>
            <a:p>
              <a:r>
                <a:rPr lang="en-US" dirty="0" err="1" smtClean="0">
                  <a:solidFill>
                    <a:srgbClr val="000000"/>
                  </a:solidFill>
                </a:rPr>
                <a:t>Palmar</a:t>
              </a:r>
              <a:r>
                <a:rPr lang="en-US" dirty="0" smtClean="0">
                  <a:solidFill>
                    <a:srgbClr val="000000"/>
                  </a:solidFill>
                </a:rPr>
                <a:t> carpal branches</a:t>
              </a:r>
              <a:endParaRPr lang="en-US" dirty="0">
                <a:solidFill>
                  <a:srgbClr val="000000"/>
                </a:solidFill>
              </a:endParaRPr>
            </a:p>
          </p:txBody>
        </p:sp>
        <p:cxnSp>
          <p:nvCxnSpPr>
            <p:cNvPr id="24" name="Straight Arrow Connector 23"/>
            <p:cNvCxnSpPr/>
            <p:nvPr/>
          </p:nvCxnSpPr>
          <p:spPr>
            <a:xfrm rot="10800000">
              <a:off x="1524000" y="2895600"/>
              <a:ext cx="914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0800000" flipV="1">
              <a:off x="1447800" y="2895600"/>
              <a:ext cx="9906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057400" y="3733800"/>
            <a:ext cx="2286000" cy="646331"/>
            <a:chOff x="2057400" y="3733800"/>
            <a:chExt cx="2286000" cy="646331"/>
          </a:xfrm>
        </p:grpSpPr>
        <p:sp>
          <p:nvSpPr>
            <p:cNvPr id="12" name="TextBox 11"/>
            <p:cNvSpPr txBox="1"/>
            <p:nvPr/>
          </p:nvSpPr>
          <p:spPr>
            <a:xfrm>
              <a:off x="2819400" y="3733800"/>
              <a:ext cx="1524000" cy="646331"/>
            </a:xfrm>
            <a:prstGeom prst="rect">
              <a:avLst/>
            </a:prstGeom>
            <a:noFill/>
          </p:spPr>
          <p:txBody>
            <a:bodyPr wrap="square" rtlCol="0">
              <a:spAutoFit/>
            </a:bodyPr>
            <a:lstStyle/>
            <a:p>
              <a:r>
                <a:rPr lang="en-US" dirty="0" smtClean="0">
                  <a:solidFill>
                    <a:srgbClr val="000000"/>
                  </a:solidFill>
                </a:rPr>
                <a:t>Deep</a:t>
              </a:r>
            </a:p>
            <a:p>
              <a:r>
                <a:rPr lang="en-US" dirty="0" err="1" smtClean="0">
                  <a:solidFill>
                    <a:srgbClr val="000000"/>
                  </a:solidFill>
                </a:rPr>
                <a:t>palmar</a:t>
              </a:r>
              <a:r>
                <a:rPr lang="en-US" dirty="0" smtClean="0">
                  <a:solidFill>
                    <a:srgbClr val="000000"/>
                  </a:solidFill>
                </a:rPr>
                <a:t> arch</a:t>
              </a:r>
              <a:endParaRPr lang="en-US" dirty="0">
                <a:solidFill>
                  <a:srgbClr val="000000"/>
                </a:solidFill>
              </a:endParaRPr>
            </a:p>
          </p:txBody>
        </p:sp>
        <p:cxnSp>
          <p:nvCxnSpPr>
            <p:cNvPr id="28" name="Straight Arrow Connector 27"/>
            <p:cNvCxnSpPr>
              <a:stCxn id="12" idx="1"/>
            </p:cNvCxnSpPr>
            <p:nvPr/>
          </p:nvCxnSpPr>
          <p:spPr>
            <a:xfrm rot="10800000">
              <a:off x="2057400" y="3733800"/>
              <a:ext cx="762000" cy="32316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828800" y="4114800"/>
            <a:ext cx="3124200" cy="1255931"/>
            <a:chOff x="1828800" y="4114800"/>
            <a:chExt cx="3124200" cy="1255931"/>
          </a:xfrm>
        </p:grpSpPr>
        <p:sp>
          <p:nvSpPr>
            <p:cNvPr id="11" name="TextBox 10"/>
            <p:cNvSpPr txBox="1"/>
            <p:nvPr/>
          </p:nvSpPr>
          <p:spPr>
            <a:xfrm>
              <a:off x="3276600" y="4724400"/>
              <a:ext cx="1676400" cy="646331"/>
            </a:xfrm>
            <a:prstGeom prst="rect">
              <a:avLst/>
            </a:prstGeom>
            <a:noFill/>
          </p:spPr>
          <p:txBody>
            <a:bodyPr wrap="square" rtlCol="0">
              <a:spAutoFit/>
            </a:bodyPr>
            <a:lstStyle/>
            <a:p>
              <a:r>
                <a:rPr lang="en-US" dirty="0" smtClean="0">
                  <a:solidFill>
                    <a:srgbClr val="000000"/>
                  </a:solidFill>
                </a:rPr>
                <a:t>Superficial </a:t>
              </a:r>
              <a:r>
                <a:rPr lang="en-US" dirty="0" err="1" smtClean="0">
                  <a:solidFill>
                    <a:srgbClr val="000000"/>
                  </a:solidFill>
                </a:rPr>
                <a:t>palmar</a:t>
              </a:r>
              <a:r>
                <a:rPr lang="en-US" dirty="0" smtClean="0">
                  <a:solidFill>
                    <a:srgbClr val="000000"/>
                  </a:solidFill>
                </a:rPr>
                <a:t> arch</a:t>
              </a:r>
              <a:endParaRPr lang="en-US" dirty="0">
                <a:solidFill>
                  <a:srgbClr val="000000"/>
                </a:solidFill>
              </a:endParaRPr>
            </a:p>
          </p:txBody>
        </p:sp>
        <p:cxnSp>
          <p:nvCxnSpPr>
            <p:cNvPr id="30" name="Straight Arrow Connector 29"/>
            <p:cNvCxnSpPr>
              <a:stCxn id="11" idx="1"/>
            </p:cNvCxnSpPr>
            <p:nvPr/>
          </p:nvCxnSpPr>
          <p:spPr>
            <a:xfrm rot="10800000">
              <a:off x="1828800" y="4114800"/>
              <a:ext cx="1447800" cy="93276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2286000" y="6248400"/>
            <a:ext cx="2438400" cy="457200"/>
            <a:chOff x="2286000" y="6248400"/>
            <a:chExt cx="2438400" cy="457200"/>
          </a:xfrm>
        </p:grpSpPr>
        <p:sp>
          <p:nvSpPr>
            <p:cNvPr id="10" name="TextBox 9"/>
            <p:cNvSpPr txBox="1"/>
            <p:nvPr/>
          </p:nvSpPr>
          <p:spPr>
            <a:xfrm>
              <a:off x="2895600" y="6324600"/>
              <a:ext cx="1828800" cy="381000"/>
            </a:xfrm>
            <a:prstGeom prst="rect">
              <a:avLst/>
            </a:prstGeom>
            <a:noFill/>
          </p:spPr>
          <p:txBody>
            <a:bodyPr wrap="square" rtlCol="0">
              <a:spAutoFit/>
            </a:bodyPr>
            <a:lstStyle/>
            <a:p>
              <a:r>
                <a:rPr lang="en-US" dirty="0" err="1" smtClean="0">
                  <a:solidFill>
                    <a:srgbClr val="000000"/>
                  </a:solidFill>
                </a:rPr>
                <a:t>Palmar</a:t>
              </a:r>
              <a:r>
                <a:rPr lang="en-US" dirty="0" smtClean="0">
                  <a:solidFill>
                    <a:srgbClr val="000000"/>
                  </a:solidFill>
                </a:rPr>
                <a:t> digital a.</a:t>
              </a:r>
              <a:endParaRPr lang="en-US" dirty="0">
                <a:solidFill>
                  <a:srgbClr val="000000"/>
                </a:solidFill>
              </a:endParaRPr>
            </a:p>
          </p:txBody>
        </p:sp>
        <p:cxnSp>
          <p:nvCxnSpPr>
            <p:cNvPr id="32" name="Straight Arrow Connector 31"/>
            <p:cNvCxnSpPr/>
            <p:nvPr/>
          </p:nvCxnSpPr>
          <p:spPr>
            <a:xfrm rot="10800000">
              <a:off x="2286000" y="6248400"/>
              <a:ext cx="685800" cy="152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3" name="Freeform 32"/>
          <p:cNvSpPr/>
          <p:nvPr/>
        </p:nvSpPr>
        <p:spPr>
          <a:xfrm>
            <a:off x="962025" y="409575"/>
            <a:ext cx="257175" cy="2952750"/>
          </a:xfrm>
          <a:custGeom>
            <a:avLst/>
            <a:gdLst>
              <a:gd name="connsiteX0" fmla="*/ 257175 w 257175"/>
              <a:gd name="connsiteY0" fmla="*/ 0 h 2952750"/>
              <a:gd name="connsiteX1" fmla="*/ 228600 w 257175"/>
              <a:gd name="connsiteY1" fmla="*/ 219075 h 2952750"/>
              <a:gd name="connsiteX2" fmla="*/ 209550 w 257175"/>
              <a:gd name="connsiteY2" fmla="*/ 495300 h 2952750"/>
              <a:gd name="connsiteX3" fmla="*/ 209550 w 257175"/>
              <a:gd name="connsiteY3" fmla="*/ 762000 h 2952750"/>
              <a:gd name="connsiteX4" fmla="*/ 190500 w 257175"/>
              <a:gd name="connsiteY4" fmla="*/ 1019175 h 2952750"/>
              <a:gd name="connsiteX5" fmla="*/ 161925 w 257175"/>
              <a:gd name="connsiteY5" fmla="*/ 1257300 h 2952750"/>
              <a:gd name="connsiteX6" fmla="*/ 161925 w 257175"/>
              <a:gd name="connsiteY6" fmla="*/ 1504950 h 2952750"/>
              <a:gd name="connsiteX7" fmla="*/ 180975 w 257175"/>
              <a:gd name="connsiteY7" fmla="*/ 1676400 h 2952750"/>
              <a:gd name="connsiteX8" fmla="*/ 190500 w 257175"/>
              <a:gd name="connsiteY8" fmla="*/ 1914525 h 2952750"/>
              <a:gd name="connsiteX9" fmla="*/ 200025 w 257175"/>
              <a:gd name="connsiteY9" fmla="*/ 2171700 h 2952750"/>
              <a:gd name="connsiteX10" fmla="*/ 209550 w 257175"/>
              <a:gd name="connsiteY10" fmla="*/ 2390775 h 2952750"/>
              <a:gd name="connsiteX11" fmla="*/ 123825 w 257175"/>
              <a:gd name="connsiteY11" fmla="*/ 2562225 h 2952750"/>
              <a:gd name="connsiteX12" fmla="*/ 76200 w 257175"/>
              <a:gd name="connsiteY12" fmla="*/ 2771775 h 2952750"/>
              <a:gd name="connsiteX13" fmla="*/ 0 w 257175"/>
              <a:gd name="connsiteY13" fmla="*/ 2952750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2952750">
                <a:moveTo>
                  <a:pt x="257175" y="0"/>
                </a:moveTo>
                <a:cubicBezTo>
                  <a:pt x="246856" y="68262"/>
                  <a:pt x="236538" y="136525"/>
                  <a:pt x="228600" y="219075"/>
                </a:cubicBezTo>
                <a:cubicBezTo>
                  <a:pt x="220663" y="301625"/>
                  <a:pt x="212725" y="404813"/>
                  <a:pt x="209550" y="495300"/>
                </a:cubicBezTo>
                <a:cubicBezTo>
                  <a:pt x="206375" y="585787"/>
                  <a:pt x="212725" y="674688"/>
                  <a:pt x="209550" y="762000"/>
                </a:cubicBezTo>
                <a:cubicBezTo>
                  <a:pt x="206375" y="849312"/>
                  <a:pt x="198438" y="936625"/>
                  <a:pt x="190500" y="1019175"/>
                </a:cubicBezTo>
                <a:cubicBezTo>
                  <a:pt x="182563" y="1101725"/>
                  <a:pt x="166687" y="1176338"/>
                  <a:pt x="161925" y="1257300"/>
                </a:cubicBezTo>
                <a:cubicBezTo>
                  <a:pt x="157163" y="1338262"/>
                  <a:pt x="158750" y="1435100"/>
                  <a:pt x="161925" y="1504950"/>
                </a:cubicBezTo>
                <a:cubicBezTo>
                  <a:pt x="165100" y="1574800"/>
                  <a:pt x="176213" y="1608138"/>
                  <a:pt x="180975" y="1676400"/>
                </a:cubicBezTo>
                <a:cubicBezTo>
                  <a:pt x="185737" y="1744662"/>
                  <a:pt x="187325" y="1831975"/>
                  <a:pt x="190500" y="1914525"/>
                </a:cubicBezTo>
                <a:cubicBezTo>
                  <a:pt x="193675" y="1997075"/>
                  <a:pt x="196850" y="2092325"/>
                  <a:pt x="200025" y="2171700"/>
                </a:cubicBezTo>
                <a:cubicBezTo>
                  <a:pt x="203200" y="2251075"/>
                  <a:pt x="222250" y="2325688"/>
                  <a:pt x="209550" y="2390775"/>
                </a:cubicBezTo>
                <a:cubicBezTo>
                  <a:pt x="196850" y="2455862"/>
                  <a:pt x="146050" y="2498725"/>
                  <a:pt x="123825" y="2562225"/>
                </a:cubicBezTo>
                <a:cubicBezTo>
                  <a:pt x="101600" y="2625725"/>
                  <a:pt x="96837" y="2706688"/>
                  <a:pt x="76200" y="2771775"/>
                </a:cubicBezTo>
                <a:cubicBezTo>
                  <a:pt x="55563" y="2836862"/>
                  <a:pt x="27781" y="2894806"/>
                  <a:pt x="0" y="2952750"/>
                </a:cubicBezTo>
              </a:path>
            </a:pathLst>
          </a:cu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962025" y="3657600"/>
            <a:ext cx="1098550" cy="311150"/>
          </a:xfrm>
          <a:custGeom>
            <a:avLst/>
            <a:gdLst>
              <a:gd name="connsiteX0" fmla="*/ 981075 w 1098550"/>
              <a:gd name="connsiteY0" fmla="*/ 0 h 311150"/>
              <a:gd name="connsiteX1" fmla="*/ 1076325 w 1098550"/>
              <a:gd name="connsiteY1" fmla="*/ 76200 h 311150"/>
              <a:gd name="connsiteX2" fmla="*/ 1076325 w 1098550"/>
              <a:gd name="connsiteY2" fmla="*/ 142875 h 311150"/>
              <a:gd name="connsiteX3" fmla="*/ 942975 w 1098550"/>
              <a:gd name="connsiteY3" fmla="*/ 219075 h 311150"/>
              <a:gd name="connsiteX4" fmla="*/ 847725 w 1098550"/>
              <a:gd name="connsiteY4" fmla="*/ 257175 h 311150"/>
              <a:gd name="connsiteX5" fmla="*/ 695325 w 1098550"/>
              <a:gd name="connsiteY5" fmla="*/ 304800 h 311150"/>
              <a:gd name="connsiteX6" fmla="*/ 466725 w 1098550"/>
              <a:gd name="connsiteY6" fmla="*/ 295275 h 311150"/>
              <a:gd name="connsiteX7" fmla="*/ 285750 w 1098550"/>
              <a:gd name="connsiteY7" fmla="*/ 295275 h 311150"/>
              <a:gd name="connsiteX8" fmla="*/ 133350 w 1098550"/>
              <a:gd name="connsiteY8" fmla="*/ 295275 h 311150"/>
              <a:gd name="connsiteX9" fmla="*/ 57150 w 1098550"/>
              <a:gd name="connsiteY9" fmla="*/ 238125 h 311150"/>
              <a:gd name="connsiteX10" fmla="*/ 9525 w 1098550"/>
              <a:gd name="connsiteY10" fmla="*/ 190500 h 311150"/>
              <a:gd name="connsiteX11" fmla="*/ 0 w 1098550"/>
              <a:gd name="connsiteY11" fmla="*/ 190500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8550" h="311150">
                <a:moveTo>
                  <a:pt x="981075" y="0"/>
                </a:moveTo>
                <a:cubicBezTo>
                  <a:pt x="1020762" y="26194"/>
                  <a:pt x="1060450" y="52388"/>
                  <a:pt x="1076325" y="76200"/>
                </a:cubicBezTo>
                <a:cubicBezTo>
                  <a:pt x="1092200" y="100013"/>
                  <a:pt x="1098550" y="119063"/>
                  <a:pt x="1076325" y="142875"/>
                </a:cubicBezTo>
                <a:cubicBezTo>
                  <a:pt x="1054100" y="166687"/>
                  <a:pt x="981075" y="200025"/>
                  <a:pt x="942975" y="219075"/>
                </a:cubicBezTo>
                <a:cubicBezTo>
                  <a:pt x="904875" y="238125"/>
                  <a:pt x="889000" y="242888"/>
                  <a:pt x="847725" y="257175"/>
                </a:cubicBezTo>
                <a:cubicBezTo>
                  <a:pt x="806450" y="271463"/>
                  <a:pt x="758825" y="298450"/>
                  <a:pt x="695325" y="304800"/>
                </a:cubicBezTo>
                <a:cubicBezTo>
                  <a:pt x="631825" y="311150"/>
                  <a:pt x="534987" y="296862"/>
                  <a:pt x="466725" y="295275"/>
                </a:cubicBezTo>
                <a:cubicBezTo>
                  <a:pt x="398463" y="293688"/>
                  <a:pt x="285750" y="295275"/>
                  <a:pt x="285750" y="295275"/>
                </a:cubicBezTo>
                <a:cubicBezTo>
                  <a:pt x="230188" y="295275"/>
                  <a:pt x="171450" y="304800"/>
                  <a:pt x="133350" y="295275"/>
                </a:cubicBezTo>
                <a:cubicBezTo>
                  <a:pt x="95250" y="285750"/>
                  <a:pt x="77787" y="255587"/>
                  <a:pt x="57150" y="238125"/>
                </a:cubicBezTo>
                <a:cubicBezTo>
                  <a:pt x="36513" y="220663"/>
                  <a:pt x="19050" y="198437"/>
                  <a:pt x="9525" y="190500"/>
                </a:cubicBezTo>
                <a:cubicBezTo>
                  <a:pt x="0" y="182563"/>
                  <a:pt x="0" y="186531"/>
                  <a:pt x="0" y="190500"/>
                </a:cubicBezTo>
              </a:path>
            </a:pathLst>
          </a:cu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1171354" y="425302"/>
            <a:ext cx="1252869" cy="3801140"/>
          </a:xfrm>
          <a:custGeom>
            <a:avLst/>
            <a:gdLst>
              <a:gd name="connsiteX0" fmla="*/ 1252869 w 1252869"/>
              <a:gd name="connsiteY0" fmla="*/ 0 h 3801140"/>
              <a:gd name="connsiteX1" fmla="*/ 1242237 w 1252869"/>
              <a:gd name="connsiteY1" fmla="*/ 202019 h 3801140"/>
              <a:gd name="connsiteX2" fmla="*/ 1220972 w 1252869"/>
              <a:gd name="connsiteY2" fmla="*/ 340242 h 3801140"/>
              <a:gd name="connsiteX3" fmla="*/ 1189074 w 1252869"/>
              <a:gd name="connsiteY3" fmla="*/ 552893 h 3801140"/>
              <a:gd name="connsiteX4" fmla="*/ 1125279 w 1252869"/>
              <a:gd name="connsiteY4" fmla="*/ 861238 h 3801140"/>
              <a:gd name="connsiteX5" fmla="*/ 1072116 w 1252869"/>
              <a:gd name="connsiteY5" fmla="*/ 1063256 h 3801140"/>
              <a:gd name="connsiteX6" fmla="*/ 1008320 w 1252869"/>
              <a:gd name="connsiteY6" fmla="*/ 1297172 h 3801140"/>
              <a:gd name="connsiteX7" fmla="*/ 965790 w 1252869"/>
              <a:gd name="connsiteY7" fmla="*/ 1477926 h 3801140"/>
              <a:gd name="connsiteX8" fmla="*/ 923260 w 1252869"/>
              <a:gd name="connsiteY8" fmla="*/ 1679945 h 3801140"/>
              <a:gd name="connsiteX9" fmla="*/ 848832 w 1252869"/>
              <a:gd name="connsiteY9" fmla="*/ 1850065 h 3801140"/>
              <a:gd name="connsiteX10" fmla="*/ 774404 w 1252869"/>
              <a:gd name="connsiteY10" fmla="*/ 2094614 h 3801140"/>
              <a:gd name="connsiteX11" fmla="*/ 699976 w 1252869"/>
              <a:gd name="connsiteY11" fmla="*/ 2307265 h 3801140"/>
              <a:gd name="connsiteX12" fmla="*/ 668079 w 1252869"/>
              <a:gd name="connsiteY12" fmla="*/ 2541182 h 3801140"/>
              <a:gd name="connsiteX13" fmla="*/ 625548 w 1252869"/>
              <a:gd name="connsiteY13" fmla="*/ 2785731 h 3801140"/>
              <a:gd name="connsiteX14" fmla="*/ 593651 w 1252869"/>
              <a:gd name="connsiteY14" fmla="*/ 3030279 h 3801140"/>
              <a:gd name="connsiteX15" fmla="*/ 657446 w 1252869"/>
              <a:gd name="connsiteY15" fmla="*/ 3189768 h 3801140"/>
              <a:gd name="connsiteX16" fmla="*/ 721241 w 1252869"/>
              <a:gd name="connsiteY16" fmla="*/ 3296093 h 3801140"/>
              <a:gd name="connsiteX17" fmla="*/ 753139 w 1252869"/>
              <a:gd name="connsiteY17" fmla="*/ 3413051 h 3801140"/>
              <a:gd name="connsiteX18" fmla="*/ 731874 w 1252869"/>
              <a:gd name="connsiteY18" fmla="*/ 3551275 h 3801140"/>
              <a:gd name="connsiteX19" fmla="*/ 689344 w 1252869"/>
              <a:gd name="connsiteY19" fmla="*/ 3615070 h 3801140"/>
              <a:gd name="connsiteX20" fmla="*/ 625548 w 1252869"/>
              <a:gd name="connsiteY20" fmla="*/ 3678865 h 3801140"/>
              <a:gd name="connsiteX21" fmla="*/ 540488 w 1252869"/>
              <a:gd name="connsiteY21" fmla="*/ 3732028 h 3801140"/>
              <a:gd name="connsiteX22" fmla="*/ 423530 w 1252869"/>
              <a:gd name="connsiteY22" fmla="*/ 3753293 h 3801140"/>
              <a:gd name="connsiteX23" fmla="*/ 306572 w 1252869"/>
              <a:gd name="connsiteY23" fmla="*/ 3795824 h 3801140"/>
              <a:gd name="connsiteX24" fmla="*/ 232144 w 1252869"/>
              <a:gd name="connsiteY24" fmla="*/ 3785191 h 3801140"/>
              <a:gd name="connsiteX25" fmla="*/ 125818 w 1252869"/>
              <a:gd name="connsiteY25" fmla="*/ 3753293 h 3801140"/>
              <a:gd name="connsiteX26" fmla="*/ 83288 w 1252869"/>
              <a:gd name="connsiteY26" fmla="*/ 3700131 h 3801140"/>
              <a:gd name="connsiteX27" fmla="*/ 8860 w 1252869"/>
              <a:gd name="connsiteY27" fmla="*/ 3615070 h 3801140"/>
              <a:gd name="connsiteX28" fmla="*/ 30125 w 1252869"/>
              <a:gd name="connsiteY28" fmla="*/ 3455582 h 3801140"/>
              <a:gd name="connsiteX29" fmla="*/ 30125 w 1252869"/>
              <a:gd name="connsiteY29" fmla="*/ 3338624 h 3801140"/>
              <a:gd name="connsiteX30" fmla="*/ 30125 w 1252869"/>
              <a:gd name="connsiteY30" fmla="*/ 3179135 h 3801140"/>
              <a:gd name="connsiteX31" fmla="*/ 30125 w 1252869"/>
              <a:gd name="connsiteY31" fmla="*/ 3094075 h 3801140"/>
              <a:gd name="connsiteX32" fmla="*/ 40758 w 1252869"/>
              <a:gd name="connsiteY32" fmla="*/ 3104707 h 380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869" h="3801140">
                <a:moveTo>
                  <a:pt x="1252869" y="0"/>
                </a:moveTo>
                <a:cubicBezTo>
                  <a:pt x="1250211" y="72656"/>
                  <a:pt x="1247553" y="145312"/>
                  <a:pt x="1242237" y="202019"/>
                </a:cubicBezTo>
                <a:cubicBezTo>
                  <a:pt x="1236921" y="258726"/>
                  <a:pt x="1229833" y="281763"/>
                  <a:pt x="1220972" y="340242"/>
                </a:cubicBezTo>
                <a:cubicBezTo>
                  <a:pt x="1212112" y="398721"/>
                  <a:pt x="1205023" y="466060"/>
                  <a:pt x="1189074" y="552893"/>
                </a:cubicBezTo>
                <a:cubicBezTo>
                  <a:pt x="1173125" y="639726"/>
                  <a:pt x="1144772" y="776178"/>
                  <a:pt x="1125279" y="861238"/>
                </a:cubicBezTo>
                <a:cubicBezTo>
                  <a:pt x="1105786" y="946298"/>
                  <a:pt x="1091609" y="990600"/>
                  <a:pt x="1072116" y="1063256"/>
                </a:cubicBezTo>
                <a:cubicBezTo>
                  <a:pt x="1052623" y="1135912"/>
                  <a:pt x="1026041" y="1228060"/>
                  <a:pt x="1008320" y="1297172"/>
                </a:cubicBezTo>
                <a:cubicBezTo>
                  <a:pt x="990599" y="1366284"/>
                  <a:pt x="979967" y="1414131"/>
                  <a:pt x="965790" y="1477926"/>
                </a:cubicBezTo>
                <a:cubicBezTo>
                  <a:pt x="951613" y="1541721"/>
                  <a:pt x="942753" y="1617922"/>
                  <a:pt x="923260" y="1679945"/>
                </a:cubicBezTo>
                <a:cubicBezTo>
                  <a:pt x="903767" y="1741968"/>
                  <a:pt x="873641" y="1780954"/>
                  <a:pt x="848832" y="1850065"/>
                </a:cubicBezTo>
                <a:cubicBezTo>
                  <a:pt x="824023" y="1919176"/>
                  <a:pt x="799213" y="2018414"/>
                  <a:pt x="774404" y="2094614"/>
                </a:cubicBezTo>
                <a:cubicBezTo>
                  <a:pt x="749595" y="2170814"/>
                  <a:pt x="717697" y="2232837"/>
                  <a:pt x="699976" y="2307265"/>
                </a:cubicBezTo>
                <a:cubicBezTo>
                  <a:pt x="682255" y="2381693"/>
                  <a:pt x="680484" y="2461438"/>
                  <a:pt x="668079" y="2541182"/>
                </a:cubicBezTo>
                <a:cubicBezTo>
                  <a:pt x="655674" y="2620926"/>
                  <a:pt x="637953" y="2704215"/>
                  <a:pt x="625548" y="2785731"/>
                </a:cubicBezTo>
                <a:cubicBezTo>
                  <a:pt x="613143" y="2867247"/>
                  <a:pt x="588335" y="2962940"/>
                  <a:pt x="593651" y="3030279"/>
                </a:cubicBezTo>
                <a:cubicBezTo>
                  <a:pt x="598967" y="3097618"/>
                  <a:pt x="636181" y="3145466"/>
                  <a:pt x="657446" y="3189768"/>
                </a:cubicBezTo>
                <a:cubicBezTo>
                  <a:pt x="678711" y="3234070"/>
                  <a:pt x="705292" y="3258879"/>
                  <a:pt x="721241" y="3296093"/>
                </a:cubicBezTo>
                <a:cubicBezTo>
                  <a:pt x="737190" y="3333307"/>
                  <a:pt x="751367" y="3370521"/>
                  <a:pt x="753139" y="3413051"/>
                </a:cubicBezTo>
                <a:cubicBezTo>
                  <a:pt x="754911" y="3455581"/>
                  <a:pt x="742506" y="3517605"/>
                  <a:pt x="731874" y="3551275"/>
                </a:cubicBezTo>
                <a:cubicBezTo>
                  <a:pt x="721242" y="3584945"/>
                  <a:pt x="707065" y="3593805"/>
                  <a:pt x="689344" y="3615070"/>
                </a:cubicBezTo>
                <a:cubicBezTo>
                  <a:pt x="671623" y="3636335"/>
                  <a:pt x="650357" y="3659372"/>
                  <a:pt x="625548" y="3678865"/>
                </a:cubicBezTo>
                <a:cubicBezTo>
                  <a:pt x="600739" y="3698358"/>
                  <a:pt x="574158" y="3719623"/>
                  <a:pt x="540488" y="3732028"/>
                </a:cubicBezTo>
                <a:cubicBezTo>
                  <a:pt x="506818" y="3744433"/>
                  <a:pt x="462516" y="3742660"/>
                  <a:pt x="423530" y="3753293"/>
                </a:cubicBezTo>
                <a:cubicBezTo>
                  <a:pt x="384544" y="3763926"/>
                  <a:pt x="338470" y="3790508"/>
                  <a:pt x="306572" y="3795824"/>
                </a:cubicBezTo>
                <a:cubicBezTo>
                  <a:pt x="274674" y="3801140"/>
                  <a:pt x="262270" y="3792280"/>
                  <a:pt x="232144" y="3785191"/>
                </a:cubicBezTo>
                <a:cubicBezTo>
                  <a:pt x="202018" y="3778103"/>
                  <a:pt x="150627" y="3767470"/>
                  <a:pt x="125818" y="3753293"/>
                </a:cubicBezTo>
                <a:cubicBezTo>
                  <a:pt x="101009" y="3739116"/>
                  <a:pt x="102781" y="3723168"/>
                  <a:pt x="83288" y="3700131"/>
                </a:cubicBezTo>
                <a:cubicBezTo>
                  <a:pt x="63795" y="3677094"/>
                  <a:pt x="17720" y="3655828"/>
                  <a:pt x="8860" y="3615070"/>
                </a:cubicBezTo>
                <a:cubicBezTo>
                  <a:pt x="0" y="3574312"/>
                  <a:pt x="26581" y="3501656"/>
                  <a:pt x="30125" y="3455582"/>
                </a:cubicBezTo>
                <a:cubicBezTo>
                  <a:pt x="33669" y="3409508"/>
                  <a:pt x="30125" y="3338624"/>
                  <a:pt x="30125" y="3338624"/>
                </a:cubicBezTo>
                <a:lnTo>
                  <a:pt x="30125" y="3179135"/>
                </a:lnTo>
                <a:cubicBezTo>
                  <a:pt x="30125" y="3138377"/>
                  <a:pt x="28353" y="3106480"/>
                  <a:pt x="30125" y="3094075"/>
                </a:cubicBezTo>
                <a:cubicBezTo>
                  <a:pt x="31897" y="3081670"/>
                  <a:pt x="36327" y="3093188"/>
                  <a:pt x="40758" y="3104707"/>
                </a:cubicBezTo>
              </a:path>
            </a:pathLst>
          </a:cu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20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10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20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10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22" grpId="0" animBg="1"/>
    </p:bld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267200" cy="884238"/>
          </a:xfrm>
        </p:spPr>
        <p:txBody>
          <a:bodyPr/>
          <a:lstStyle/>
          <a:p>
            <a:r>
              <a:rPr lang="en-US" sz="2400" b="1" dirty="0" smtClean="0"/>
              <a:t>Veins of the Wrist / Hand</a:t>
            </a:r>
            <a:endParaRPr lang="en-US" sz="2400" b="1" dirty="0"/>
          </a:p>
        </p:txBody>
      </p:sp>
      <p:pic>
        <p:nvPicPr>
          <p:cNvPr id="5" name="Content Placeholder 4" descr="veins_of_dorsum.jpg"/>
          <p:cNvPicPr>
            <a:picLocks noGrp="1" noChangeAspect="1"/>
          </p:cNvPicPr>
          <p:nvPr>
            <p:ph sz="half" idx="1"/>
          </p:nvPr>
        </p:nvPicPr>
        <p:blipFill>
          <a:blip r:embed="rId2" cstate="print"/>
          <a:srcRect l="13044" t="-1" r="24637" b="-1449"/>
          <a:stretch>
            <a:fillRect/>
          </a:stretch>
        </p:blipFill>
        <p:spPr>
          <a:xfrm>
            <a:off x="5105400" y="283535"/>
            <a:ext cx="4038600" cy="6574465"/>
          </a:xfrm>
        </p:spPr>
      </p:pic>
      <p:sp>
        <p:nvSpPr>
          <p:cNvPr id="4" name="Content Placeholder 3"/>
          <p:cNvSpPr>
            <a:spLocks noGrp="1"/>
          </p:cNvSpPr>
          <p:nvPr>
            <p:ph sz="half" idx="2"/>
          </p:nvPr>
        </p:nvSpPr>
        <p:spPr>
          <a:xfrm>
            <a:off x="228600" y="990600"/>
            <a:ext cx="4114800" cy="5105400"/>
          </a:xfrm>
        </p:spPr>
        <p:txBody>
          <a:bodyPr>
            <a:noAutofit/>
          </a:bodyPr>
          <a:lstStyle/>
          <a:p>
            <a:pPr marL="0" indent="0">
              <a:buNone/>
            </a:pPr>
            <a:r>
              <a:rPr lang="en-US" sz="1800" dirty="0" smtClean="0"/>
              <a:t>The veins of the wrist / hand have a very  orientation much like the arterial supply. All of the venous drainage flows up the wrist to the forearm and then arm proper. </a:t>
            </a:r>
          </a:p>
          <a:p>
            <a:pPr marL="0" indent="0">
              <a:buNone/>
            </a:pPr>
            <a:endParaRPr lang="en-US" sz="1800" dirty="0" smtClean="0"/>
          </a:p>
          <a:p>
            <a:pPr marL="0" indent="0">
              <a:buNone/>
            </a:pPr>
            <a:r>
              <a:rPr lang="en-US" sz="1800" dirty="0" smtClean="0"/>
              <a:t>Similar to the radial and </a:t>
            </a:r>
            <a:r>
              <a:rPr lang="en-US" sz="1800" dirty="0" err="1" smtClean="0"/>
              <a:t>ulnar</a:t>
            </a:r>
            <a:r>
              <a:rPr lang="en-US" sz="1800" dirty="0" smtClean="0"/>
              <a:t> artery, the </a:t>
            </a:r>
            <a:r>
              <a:rPr lang="en-US" sz="1800" b="1" dirty="0" smtClean="0">
                <a:solidFill>
                  <a:srgbClr val="0070C0"/>
                </a:solidFill>
              </a:rPr>
              <a:t>cephalic vein </a:t>
            </a:r>
            <a:r>
              <a:rPr lang="en-US" sz="1800" dirty="0" smtClean="0"/>
              <a:t>and </a:t>
            </a:r>
            <a:r>
              <a:rPr lang="en-US" sz="1800" b="1" dirty="0" err="1" smtClean="0">
                <a:solidFill>
                  <a:srgbClr val="0070C0"/>
                </a:solidFill>
              </a:rPr>
              <a:t>basilic</a:t>
            </a:r>
            <a:r>
              <a:rPr lang="en-US" sz="1800" b="1" dirty="0" smtClean="0">
                <a:solidFill>
                  <a:srgbClr val="0070C0"/>
                </a:solidFill>
              </a:rPr>
              <a:t> vein </a:t>
            </a:r>
            <a:r>
              <a:rPr lang="en-US" sz="1800" dirty="0" smtClean="0"/>
              <a:t>provide drainage on the lateral portions of the wrist  into the forearm.</a:t>
            </a:r>
          </a:p>
          <a:p>
            <a:pPr marL="0" indent="0">
              <a:buNone/>
            </a:pPr>
            <a:endParaRPr lang="en-US" sz="1800" dirty="0" smtClean="0"/>
          </a:p>
          <a:p>
            <a:pPr marL="0" indent="0">
              <a:buNone/>
            </a:pPr>
            <a:r>
              <a:rPr lang="en-US" sz="1800" dirty="0" smtClean="0"/>
              <a:t>An extensive </a:t>
            </a:r>
            <a:r>
              <a:rPr lang="en-US" sz="1800" b="1" dirty="0" smtClean="0">
                <a:solidFill>
                  <a:srgbClr val="000000"/>
                </a:solidFill>
              </a:rPr>
              <a:t>deep venous network </a:t>
            </a:r>
            <a:r>
              <a:rPr lang="en-US" sz="1800" dirty="0" smtClean="0"/>
              <a:t>also is responsible for drainage of much of the hand.</a:t>
            </a:r>
          </a:p>
          <a:p>
            <a:pPr marL="0" indent="0">
              <a:buNone/>
            </a:pPr>
            <a:endParaRPr lang="en-US" sz="1800" dirty="0" smtClean="0"/>
          </a:p>
          <a:p>
            <a:pPr marL="0" indent="0">
              <a:buNone/>
            </a:pPr>
            <a:r>
              <a:rPr lang="en-US" sz="1800" dirty="0" smtClean="0"/>
              <a:t>Also note on the right how the </a:t>
            </a:r>
            <a:r>
              <a:rPr lang="en-US" sz="1800" b="1" dirty="0" err="1" smtClean="0">
                <a:solidFill>
                  <a:srgbClr val="000000"/>
                </a:solidFill>
              </a:rPr>
              <a:t>intercapitular</a:t>
            </a:r>
            <a:r>
              <a:rPr lang="en-US" sz="1800" dirty="0" smtClean="0">
                <a:solidFill>
                  <a:srgbClr val="0070C0"/>
                </a:solidFill>
              </a:rPr>
              <a:t> </a:t>
            </a:r>
            <a:r>
              <a:rPr lang="en-US" sz="1800" dirty="0" smtClean="0"/>
              <a:t>and</a:t>
            </a:r>
            <a:r>
              <a:rPr lang="en-US" sz="1800" dirty="0" smtClean="0">
                <a:solidFill>
                  <a:srgbClr val="0070C0"/>
                </a:solidFill>
              </a:rPr>
              <a:t> </a:t>
            </a:r>
            <a:r>
              <a:rPr lang="en-US" sz="1800" b="1" dirty="0" smtClean="0">
                <a:solidFill>
                  <a:srgbClr val="000000"/>
                </a:solidFill>
              </a:rPr>
              <a:t>dorsal digital veins </a:t>
            </a:r>
            <a:r>
              <a:rPr lang="en-US" sz="1800" dirty="0" smtClean="0"/>
              <a:t>allow for drainage of the fingers and knuckle region.</a:t>
            </a:r>
            <a:endParaRPr lang="en-US" sz="1800" dirty="0"/>
          </a:p>
        </p:txBody>
      </p:sp>
      <p:grpSp>
        <p:nvGrpSpPr>
          <p:cNvPr id="30" name="Group 29"/>
          <p:cNvGrpSpPr/>
          <p:nvPr/>
        </p:nvGrpSpPr>
        <p:grpSpPr>
          <a:xfrm>
            <a:off x="4114800" y="5029200"/>
            <a:ext cx="1524000" cy="646331"/>
            <a:chOff x="4114800" y="5029200"/>
            <a:chExt cx="1524000" cy="646331"/>
          </a:xfrm>
        </p:grpSpPr>
        <p:sp>
          <p:nvSpPr>
            <p:cNvPr id="10" name="TextBox 9"/>
            <p:cNvSpPr txBox="1"/>
            <p:nvPr/>
          </p:nvSpPr>
          <p:spPr>
            <a:xfrm>
              <a:off x="4114800" y="5029200"/>
              <a:ext cx="1524000" cy="646331"/>
            </a:xfrm>
            <a:prstGeom prst="rect">
              <a:avLst/>
            </a:prstGeom>
            <a:noFill/>
          </p:spPr>
          <p:txBody>
            <a:bodyPr wrap="square" rtlCol="0">
              <a:spAutoFit/>
            </a:bodyPr>
            <a:lstStyle/>
            <a:p>
              <a:r>
                <a:rPr lang="en-US" dirty="0" smtClean="0">
                  <a:solidFill>
                    <a:srgbClr val="000000"/>
                  </a:solidFill>
                </a:rPr>
                <a:t>Dorsal digital  </a:t>
              </a:r>
            </a:p>
            <a:p>
              <a:r>
                <a:rPr lang="en-US" dirty="0" smtClean="0">
                  <a:solidFill>
                    <a:srgbClr val="000000"/>
                  </a:solidFill>
                </a:rPr>
                <a:t>       veins</a:t>
              </a:r>
              <a:endParaRPr lang="en-US" dirty="0">
                <a:solidFill>
                  <a:srgbClr val="000000"/>
                </a:solidFill>
              </a:endParaRPr>
            </a:p>
          </p:txBody>
        </p:sp>
        <p:cxnSp>
          <p:nvCxnSpPr>
            <p:cNvPr id="12" name="Straight Arrow Connector 11"/>
            <p:cNvCxnSpPr/>
            <p:nvPr/>
          </p:nvCxnSpPr>
          <p:spPr>
            <a:xfrm>
              <a:off x="5181600" y="5410200"/>
              <a:ext cx="381000" cy="152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038600" y="2743200"/>
            <a:ext cx="3352800" cy="1752600"/>
            <a:chOff x="4038600" y="2743200"/>
            <a:chExt cx="3352800" cy="1752600"/>
          </a:xfrm>
        </p:grpSpPr>
        <p:sp>
          <p:nvSpPr>
            <p:cNvPr id="9" name="TextBox 8"/>
            <p:cNvSpPr txBox="1"/>
            <p:nvPr/>
          </p:nvSpPr>
          <p:spPr>
            <a:xfrm>
              <a:off x="4038600" y="2743200"/>
              <a:ext cx="1676400" cy="646331"/>
            </a:xfrm>
            <a:prstGeom prst="rect">
              <a:avLst/>
            </a:prstGeom>
            <a:noFill/>
          </p:spPr>
          <p:txBody>
            <a:bodyPr wrap="square" rtlCol="0">
              <a:spAutoFit/>
            </a:bodyPr>
            <a:lstStyle/>
            <a:p>
              <a:r>
                <a:rPr lang="en-US" dirty="0" err="1" smtClean="0">
                  <a:solidFill>
                    <a:srgbClr val="000000"/>
                  </a:solidFill>
                </a:rPr>
                <a:t>Intercapitular</a:t>
              </a:r>
              <a:r>
                <a:rPr lang="en-US" dirty="0" smtClean="0">
                  <a:solidFill>
                    <a:srgbClr val="000000"/>
                  </a:solidFill>
                </a:rPr>
                <a:t>                      </a:t>
              </a:r>
            </a:p>
            <a:p>
              <a:r>
                <a:rPr lang="en-US" dirty="0" smtClean="0">
                  <a:solidFill>
                    <a:srgbClr val="000000"/>
                  </a:solidFill>
                </a:rPr>
                <a:t>        veins</a:t>
              </a:r>
              <a:endParaRPr lang="en-US" dirty="0">
                <a:solidFill>
                  <a:srgbClr val="000000"/>
                </a:solidFill>
              </a:endParaRPr>
            </a:p>
          </p:txBody>
        </p:sp>
        <p:cxnSp>
          <p:nvCxnSpPr>
            <p:cNvPr id="14" name="Straight Arrow Connector 13"/>
            <p:cNvCxnSpPr/>
            <p:nvPr/>
          </p:nvCxnSpPr>
          <p:spPr>
            <a:xfrm rot="16200000" flipH="1">
              <a:off x="5143500" y="3314700"/>
              <a:ext cx="1066800" cy="838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257800" y="3200400"/>
              <a:ext cx="1447800" cy="1219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257800" y="3200400"/>
              <a:ext cx="2133600" cy="1295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6629400" y="1563469"/>
            <a:ext cx="2743200" cy="1484531"/>
            <a:chOff x="6629400" y="1563469"/>
            <a:chExt cx="2743200" cy="1484531"/>
          </a:xfrm>
        </p:grpSpPr>
        <p:sp>
          <p:nvSpPr>
            <p:cNvPr id="8" name="TextBox 7"/>
            <p:cNvSpPr txBox="1"/>
            <p:nvPr/>
          </p:nvSpPr>
          <p:spPr>
            <a:xfrm>
              <a:off x="7543800" y="1563469"/>
              <a:ext cx="1828800" cy="646331"/>
            </a:xfrm>
            <a:prstGeom prst="rect">
              <a:avLst/>
            </a:prstGeom>
            <a:noFill/>
          </p:spPr>
          <p:txBody>
            <a:bodyPr wrap="square" rtlCol="0">
              <a:spAutoFit/>
            </a:bodyPr>
            <a:lstStyle/>
            <a:p>
              <a:r>
                <a:rPr lang="en-US" dirty="0" smtClean="0">
                  <a:solidFill>
                    <a:srgbClr val="000000"/>
                  </a:solidFill>
                </a:rPr>
                <a:t>Deep venous </a:t>
              </a:r>
            </a:p>
            <a:p>
              <a:r>
                <a:rPr lang="en-US" dirty="0" smtClean="0">
                  <a:solidFill>
                    <a:srgbClr val="000000"/>
                  </a:solidFill>
                </a:rPr>
                <a:t>     network</a:t>
              </a:r>
              <a:endParaRPr lang="en-US" dirty="0">
                <a:solidFill>
                  <a:srgbClr val="000000"/>
                </a:solidFill>
              </a:endParaRPr>
            </a:p>
          </p:txBody>
        </p:sp>
        <p:cxnSp>
          <p:nvCxnSpPr>
            <p:cNvPr id="20" name="Straight Arrow Connector 19"/>
            <p:cNvCxnSpPr/>
            <p:nvPr/>
          </p:nvCxnSpPr>
          <p:spPr>
            <a:xfrm rot="10800000" flipV="1">
              <a:off x="7086600" y="2286000"/>
              <a:ext cx="1143000"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flipV="1">
              <a:off x="6629400" y="2286000"/>
              <a:ext cx="160020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239000" y="228600"/>
            <a:ext cx="1905000" cy="990600"/>
            <a:chOff x="7239000" y="228600"/>
            <a:chExt cx="1905000" cy="990600"/>
          </a:xfrm>
        </p:grpSpPr>
        <p:sp>
          <p:nvSpPr>
            <p:cNvPr id="6" name="TextBox 5"/>
            <p:cNvSpPr txBox="1"/>
            <p:nvPr/>
          </p:nvSpPr>
          <p:spPr>
            <a:xfrm>
              <a:off x="7620000" y="228600"/>
              <a:ext cx="1524000" cy="369332"/>
            </a:xfrm>
            <a:prstGeom prst="rect">
              <a:avLst/>
            </a:prstGeom>
            <a:noFill/>
          </p:spPr>
          <p:txBody>
            <a:bodyPr wrap="square" rtlCol="0">
              <a:spAutoFit/>
            </a:bodyPr>
            <a:lstStyle/>
            <a:p>
              <a:r>
                <a:rPr lang="en-US" dirty="0" smtClean="0">
                  <a:solidFill>
                    <a:srgbClr val="000000"/>
                  </a:solidFill>
                </a:rPr>
                <a:t>Cephalic v.</a:t>
              </a:r>
              <a:endParaRPr lang="en-US" dirty="0">
                <a:solidFill>
                  <a:srgbClr val="000000"/>
                </a:solidFill>
              </a:endParaRPr>
            </a:p>
          </p:txBody>
        </p:sp>
        <p:cxnSp>
          <p:nvCxnSpPr>
            <p:cNvPr id="24" name="Straight Arrow Connector 23"/>
            <p:cNvCxnSpPr/>
            <p:nvPr/>
          </p:nvCxnSpPr>
          <p:spPr>
            <a:xfrm rot="10800000" flipV="1">
              <a:off x="7239000" y="609600"/>
              <a:ext cx="7620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114800" y="914400"/>
            <a:ext cx="1981200" cy="1066800"/>
            <a:chOff x="4114800" y="914400"/>
            <a:chExt cx="1981200" cy="1066800"/>
          </a:xfrm>
        </p:grpSpPr>
        <p:sp>
          <p:nvSpPr>
            <p:cNvPr id="7" name="TextBox 6"/>
            <p:cNvSpPr txBox="1"/>
            <p:nvPr/>
          </p:nvSpPr>
          <p:spPr>
            <a:xfrm>
              <a:off x="4114800" y="914400"/>
              <a:ext cx="1600200" cy="369332"/>
            </a:xfrm>
            <a:prstGeom prst="rect">
              <a:avLst/>
            </a:prstGeom>
            <a:noFill/>
          </p:spPr>
          <p:txBody>
            <a:bodyPr wrap="square" rtlCol="0">
              <a:spAutoFit/>
            </a:bodyPr>
            <a:lstStyle/>
            <a:p>
              <a:r>
                <a:rPr lang="en-US" dirty="0" smtClean="0">
                  <a:solidFill>
                    <a:srgbClr val="000000"/>
                  </a:solidFill>
                </a:rPr>
                <a:t>       </a:t>
              </a:r>
              <a:r>
                <a:rPr lang="en-US" dirty="0" err="1" smtClean="0">
                  <a:solidFill>
                    <a:srgbClr val="000000"/>
                  </a:solidFill>
                </a:rPr>
                <a:t>Basilic</a:t>
              </a:r>
              <a:r>
                <a:rPr lang="en-US" dirty="0" smtClean="0">
                  <a:solidFill>
                    <a:srgbClr val="000000"/>
                  </a:solidFill>
                </a:rPr>
                <a:t> v.</a:t>
              </a:r>
              <a:endParaRPr lang="en-US" dirty="0">
                <a:solidFill>
                  <a:srgbClr val="000000"/>
                </a:solidFill>
              </a:endParaRPr>
            </a:p>
          </p:txBody>
        </p:sp>
        <p:cxnSp>
          <p:nvCxnSpPr>
            <p:cNvPr id="26" name="Straight Arrow Connector 25"/>
            <p:cNvCxnSpPr/>
            <p:nvPr/>
          </p:nvCxnSpPr>
          <p:spPr>
            <a:xfrm rot="16200000" flipH="1">
              <a:off x="5410200" y="1295400"/>
              <a:ext cx="685800" cy="685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7" name="Freeform 26"/>
          <p:cNvSpPr/>
          <p:nvPr/>
        </p:nvSpPr>
        <p:spPr>
          <a:xfrm>
            <a:off x="7146878" y="327546"/>
            <a:ext cx="136477" cy="1965278"/>
          </a:xfrm>
          <a:custGeom>
            <a:avLst/>
            <a:gdLst>
              <a:gd name="connsiteX0" fmla="*/ 18197 w 136477"/>
              <a:gd name="connsiteY0" fmla="*/ 0 h 1965278"/>
              <a:gd name="connsiteX1" fmla="*/ 4549 w 136477"/>
              <a:gd name="connsiteY1" fmla="*/ 218364 h 1965278"/>
              <a:gd name="connsiteX2" fmla="*/ 4549 w 136477"/>
              <a:gd name="connsiteY2" fmla="*/ 436729 h 1965278"/>
              <a:gd name="connsiteX3" fmla="*/ 31844 w 136477"/>
              <a:gd name="connsiteY3" fmla="*/ 614150 h 1965278"/>
              <a:gd name="connsiteX4" fmla="*/ 45492 w 136477"/>
              <a:gd name="connsiteY4" fmla="*/ 764275 h 1965278"/>
              <a:gd name="connsiteX5" fmla="*/ 18197 w 136477"/>
              <a:gd name="connsiteY5" fmla="*/ 928048 h 1965278"/>
              <a:gd name="connsiteX6" fmla="*/ 59140 w 136477"/>
              <a:gd name="connsiteY6" fmla="*/ 1091821 h 1965278"/>
              <a:gd name="connsiteX7" fmla="*/ 72788 w 136477"/>
              <a:gd name="connsiteY7" fmla="*/ 1269242 h 1965278"/>
              <a:gd name="connsiteX8" fmla="*/ 72788 w 136477"/>
              <a:gd name="connsiteY8" fmla="*/ 1446663 h 1965278"/>
              <a:gd name="connsiteX9" fmla="*/ 86435 w 136477"/>
              <a:gd name="connsiteY9" fmla="*/ 1596788 h 1965278"/>
              <a:gd name="connsiteX10" fmla="*/ 127379 w 136477"/>
              <a:gd name="connsiteY10" fmla="*/ 1692323 h 1965278"/>
              <a:gd name="connsiteX11" fmla="*/ 127379 w 136477"/>
              <a:gd name="connsiteY11" fmla="*/ 1856096 h 1965278"/>
              <a:gd name="connsiteX12" fmla="*/ 72788 w 136477"/>
              <a:gd name="connsiteY12" fmla="*/ 1965278 h 1965278"/>
              <a:gd name="connsiteX13" fmla="*/ 72788 w 136477"/>
              <a:gd name="connsiteY13" fmla="*/ 1965278 h 196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477" h="1965278">
                <a:moveTo>
                  <a:pt x="18197" y="0"/>
                </a:moveTo>
                <a:cubicBezTo>
                  <a:pt x="12510" y="72788"/>
                  <a:pt x="6824" y="145576"/>
                  <a:pt x="4549" y="218364"/>
                </a:cubicBezTo>
                <a:cubicBezTo>
                  <a:pt x="2274" y="291152"/>
                  <a:pt x="0" y="370765"/>
                  <a:pt x="4549" y="436729"/>
                </a:cubicBezTo>
                <a:cubicBezTo>
                  <a:pt x="9098" y="502693"/>
                  <a:pt x="25020" y="559559"/>
                  <a:pt x="31844" y="614150"/>
                </a:cubicBezTo>
                <a:cubicBezTo>
                  <a:pt x="38668" y="668741"/>
                  <a:pt x="47766" y="711959"/>
                  <a:pt x="45492" y="764275"/>
                </a:cubicBezTo>
                <a:cubicBezTo>
                  <a:pt x="43218" y="816591"/>
                  <a:pt x="15922" y="873457"/>
                  <a:pt x="18197" y="928048"/>
                </a:cubicBezTo>
                <a:cubicBezTo>
                  <a:pt x="20472" y="982639"/>
                  <a:pt x="50042" y="1034955"/>
                  <a:pt x="59140" y="1091821"/>
                </a:cubicBezTo>
                <a:cubicBezTo>
                  <a:pt x="68238" y="1148687"/>
                  <a:pt x="70513" y="1210102"/>
                  <a:pt x="72788" y="1269242"/>
                </a:cubicBezTo>
                <a:cubicBezTo>
                  <a:pt x="75063" y="1328382"/>
                  <a:pt x="70514" y="1392072"/>
                  <a:pt x="72788" y="1446663"/>
                </a:cubicBezTo>
                <a:cubicBezTo>
                  <a:pt x="75063" y="1501254"/>
                  <a:pt x="77337" y="1555845"/>
                  <a:pt x="86435" y="1596788"/>
                </a:cubicBezTo>
                <a:cubicBezTo>
                  <a:pt x="95533" y="1637731"/>
                  <a:pt x="120555" y="1649105"/>
                  <a:pt x="127379" y="1692323"/>
                </a:cubicBezTo>
                <a:cubicBezTo>
                  <a:pt x="134203" y="1735541"/>
                  <a:pt x="136477" y="1810604"/>
                  <a:pt x="127379" y="1856096"/>
                </a:cubicBezTo>
                <a:cubicBezTo>
                  <a:pt x="118281" y="1901588"/>
                  <a:pt x="72788" y="1965278"/>
                  <a:pt x="72788" y="1965278"/>
                </a:cubicBezTo>
                <a:lnTo>
                  <a:pt x="72788" y="1965278"/>
                </a:lnTo>
              </a:path>
            </a:pathLst>
          </a:cu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reeform 27"/>
          <p:cNvSpPr/>
          <p:nvPr/>
        </p:nvSpPr>
        <p:spPr>
          <a:xfrm>
            <a:off x="5841242" y="368490"/>
            <a:ext cx="459474" cy="2374710"/>
          </a:xfrm>
          <a:custGeom>
            <a:avLst/>
            <a:gdLst>
              <a:gd name="connsiteX0" fmla="*/ 0 w 459474"/>
              <a:gd name="connsiteY0" fmla="*/ 0 h 2374710"/>
              <a:gd name="connsiteX1" fmla="*/ 40943 w 459474"/>
              <a:gd name="connsiteY1" fmla="*/ 300250 h 2374710"/>
              <a:gd name="connsiteX2" fmla="*/ 95534 w 459474"/>
              <a:gd name="connsiteY2" fmla="*/ 423080 h 2374710"/>
              <a:gd name="connsiteX3" fmla="*/ 122830 w 459474"/>
              <a:gd name="connsiteY3" fmla="*/ 545910 h 2374710"/>
              <a:gd name="connsiteX4" fmla="*/ 177421 w 459474"/>
              <a:gd name="connsiteY4" fmla="*/ 627797 h 2374710"/>
              <a:gd name="connsiteX5" fmla="*/ 177421 w 459474"/>
              <a:gd name="connsiteY5" fmla="*/ 750626 h 2374710"/>
              <a:gd name="connsiteX6" fmla="*/ 177421 w 459474"/>
              <a:gd name="connsiteY6" fmla="*/ 846161 h 2374710"/>
              <a:gd name="connsiteX7" fmla="*/ 232012 w 459474"/>
              <a:gd name="connsiteY7" fmla="*/ 941695 h 2374710"/>
              <a:gd name="connsiteX8" fmla="*/ 259307 w 459474"/>
              <a:gd name="connsiteY8" fmla="*/ 1078173 h 2374710"/>
              <a:gd name="connsiteX9" fmla="*/ 300251 w 459474"/>
              <a:gd name="connsiteY9" fmla="*/ 1201003 h 2374710"/>
              <a:gd name="connsiteX10" fmla="*/ 313898 w 459474"/>
              <a:gd name="connsiteY10" fmla="*/ 1351128 h 2374710"/>
              <a:gd name="connsiteX11" fmla="*/ 313898 w 459474"/>
              <a:gd name="connsiteY11" fmla="*/ 1555844 h 2374710"/>
              <a:gd name="connsiteX12" fmla="*/ 313898 w 459474"/>
              <a:gd name="connsiteY12" fmla="*/ 1692322 h 2374710"/>
              <a:gd name="connsiteX13" fmla="*/ 327546 w 459474"/>
              <a:gd name="connsiteY13" fmla="*/ 1883391 h 2374710"/>
              <a:gd name="connsiteX14" fmla="*/ 354842 w 459474"/>
              <a:gd name="connsiteY14" fmla="*/ 2060811 h 2374710"/>
              <a:gd name="connsiteX15" fmla="*/ 395785 w 459474"/>
              <a:gd name="connsiteY15" fmla="*/ 2197289 h 2374710"/>
              <a:gd name="connsiteX16" fmla="*/ 450376 w 459474"/>
              <a:gd name="connsiteY16" fmla="*/ 2306471 h 2374710"/>
              <a:gd name="connsiteX17" fmla="*/ 450376 w 459474"/>
              <a:gd name="connsiteY17" fmla="*/ 2374710 h 237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474" h="2374710">
                <a:moveTo>
                  <a:pt x="0" y="0"/>
                </a:moveTo>
                <a:cubicBezTo>
                  <a:pt x="12510" y="114868"/>
                  <a:pt x="25021" y="229737"/>
                  <a:pt x="40943" y="300250"/>
                </a:cubicBezTo>
                <a:cubicBezTo>
                  <a:pt x="56865" y="370763"/>
                  <a:pt x="81886" y="382137"/>
                  <a:pt x="95534" y="423080"/>
                </a:cubicBezTo>
                <a:cubicBezTo>
                  <a:pt x="109182" y="464023"/>
                  <a:pt x="109182" y="511791"/>
                  <a:pt x="122830" y="545910"/>
                </a:cubicBezTo>
                <a:cubicBezTo>
                  <a:pt x="136478" y="580030"/>
                  <a:pt x="168323" y="593678"/>
                  <a:pt x="177421" y="627797"/>
                </a:cubicBezTo>
                <a:cubicBezTo>
                  <a:pt x="186519" y="661916"/>
                  <a:pt x="177421" y="750626"/>
                  <a:pt x="177421" y="750626"/>
                </a:cubicBezTo>
                <a:cubicBezTo>
                  <a:pt x="177421" y="787020"/>
                  <a:pt x="168322" y="814316"/>
                  <a:pt x="177421" y="846161"/>
                </a:cubicBezTo>
                <a:cubicBezTo>
                  <a:pt x="186520" y="878006"/>
                  <a:pt x="218364" y="903026"/>
                  <a:pt x="232012" y="941695"/>
                </a:cubicBezTo>
                <a:cubicBezTo>
                  <a:pt x="245660" y="980364"/>
                  <a:pt x="247934" y="1034955"/>
                  <a:pt x="259307" y="1078173"/>
                </a:cubicBezTo>
                <a:cubicBezTo>
                  <a:pt x="270680" y="1121391"/>
                  <a:pt x="291153" y="1155511"/>
                  <a:pt x="300251" y="1201003"/>
                </a:cubicBezTo>
                <a:cubicBezTo>
                  <a:pt x="309349" y="1246495"/>
                  <a:pt x="311624" y="1291988"/>
                  <a:pt x="313898" y="1351128"/>
                </a:cubicBezTo>
                <a:cubicBezTo>
                  <a:pt x="316172" y="1410268"/>
                  <a:pt x="313898" y="1555844"/>
                  <a:pt x="313898" y="1555844"/>
                </a:cubicBezTo>
                <a:cubicBezTo>
                  <a:pt x="313898" y="1612710"/>
                  <a:pt x="311623" y="1637731"/>
                  <a:pt x="313898" y="1692322"/>
                </a:cubicBezTo>
                <a:cubicBezTo>
                  <a:pt x="316173" y="1746913"/>
                  <a:pt x="320722" y="1821976"/>
                  <a:pt x="327546" y="1883391"/>
                </a:cubicBezTo>
                <a:cubicBezTo>
                  <a:pt x="334370" y="1944806"/>
                  <a:pt x="343469" y="2008495"/>
                  <a:pt x="354842" y="2060811"/>
                </a:cubicBezTo>
                <a:cubicBezTo>
                  <a:pt x="366215" y="2113127"/>
                  <a:pt x="379863" y="2156346"/>
                  <a:pt x="395785" y="2197289"/>
                </a:cubicBezTo>
                <a:cubicBezTo>
                  <a:pt x="411707" y="2238232"/>
                  <a:pt x="441278" y="2276901"/>
                  <a:pt x="450376" y="2306471"/>
                </a:cubicBezTo>
                <a:cubicBezTo>
                  <a:pt x="459474" y="2336041"/>
                  <a:pt x="454925" y="2355375"/>
                  <a:pt x="450376" y="2374710"/>
                </a:cubicBezTo>
              </a:path>
            </a:pathLst>
          </a:cu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30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30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847804" y="2667000"/>
            <a:ext cx="3390672" cy="1231106"/>
          </a:xfrm>
          <a:prstGeom prst="rect">
            <a:avLst/>
          </a:prstGeom>
          <a:noFill/>
        </p:spPr>
        <p:txBody>
          <a:bodyPr wrap="none" rtlCol="0">
            <a:spAutoFit/>
          </a:bodyPr>
          <a:lstStyle/>
          <a:p>
            <a:r>
              <a:rPr lang="en-US" sz="7400" b="1" dirty="0" smtClean="0"/>
              <a:t>STUDY </a:t>
            </a:r>
            <a:endParaRPr lang="en-US" sz="7400" b="1" dirty="0"/>
          </a:p>
        </p:txBody>
      </p:sp>
      <p:grpSp>
        <p:nvGrpSpPr>
          <p:cNvPr id="18" name="Group 17"/>
          <p:cNvGrpSpPr/>
          <p:nvPr/>
        </p:nvGrpSpPr>
        <p:grpSpPr>
          <a:xfrm>
            <a:off x="4572000" y="1143000"/>
            <a:ext cx="4191000" cy="4673600"/>
            <a:chOff x="4572000" y="1143000"/>
            <a:chExt cx="4191000" cy="4673600"/>
          </a:xfrm>
        </p:grpSpPr>
        <p:pic>
          <p:nvPicPr>
            <p:cNvPr id="13" name="Picture 12" descr="WhiteCoat1.jpg"/>
            <p:cNvPicPr>
              <a:picLocks noChangeAspect="1"/>
            </p:cNvPicPr>
            <p:nvPr/>
          </p:nvPicPr>
          <p:blipFill>
            <a:blip r:embed="rId2"/>
            <a:stretch>
              <a:fillRect/>
            </a:stretch>
          </p:blipFill>
          <p:spPr>
            <a:xfrm>
              <a:off x="4953000" y="1143000"/>
              <a:ext cx="3810000" cy="4673600"/>
            </a:xfrm>
            <a:prstGeom prst="rect">
              <a:avLst/>
            </a:prstGeom>
          </p:spPr>
        </p:pic>
        <p:cxnSp>
          <p:nvCxnSpPr>
            <p:cNvPr id="9" name="Straight Arrow Connector 8"/>
            <p:cNvCxnSpPr>
              <a:stCxn id="10" idx="0"/>
            </p:cNvCxnSpPr>
            <p:nvPr/>
          </p:nvCxnSpPr>
          <p:spPr>
            <a:xfrm rot="5400000" flipH="1" flipV="1">
              <a:off x="4702949" y="3636149"/>
              <a:ext cx="2438400" cy="80490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0" y="5257800"/>
              <a:ext cx="1895396" cy="369332"/>
            </a:xfrm>
            <a:prstGeom prst="rect">
              <a:avLst/>
            </a:prstGeom>
            <a:noFill/>
          </p:spPr>
          <p:txBody>
            <a:bodyPr wrap="none" rtlCol="0">
              <a:spAutoFit/>
            </a:bodyPr>
            <a:lstStyle/>
            <a:p>
              <a:r>
                <a:rPr lang="en-US" dirty="0" smtClean="0"/>
                <a:t>Your Name Here</a:t>
              </a:r>
              <a:endParaRPr lang="en-US" dirty="0"/>
            </a:p>
          </p:txBody>
        </p:sp>
      </p:grpSp>
      <p:sp>
        <p:nvSpPr>
          <p:cNvPr id="19" name="Right Arrow 18"/>
          <p:cNvSpPr/>
          <p:nvPr/>
        </p:nvSpPr>
        <p:spPr>
          <a:xfrm>
            <a:off x="4343400" y="2895600"/>
            <a:ext cx="685800" cy="8382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Fig._19.5_A.jpg"/>
          <p:cNvPicPr>
            <a:picLocks noGrp="1" noChangeAspect="1"/>
          </p:cNvPicPr>
          <p:nvPr>
            <p:ph sz="half" idx="1"/>
          </p:nvPr>
        </p:nvPicPr>
        <p:blipFill>
          <a:blip r:embed="rId3" cstate="print"/>
          <a:srcRect l="27273" t="63265" r="49351"/>
          <a:stretch>
            <a:fillRect/>
          </a:stretch>
        </p:blipFill>
        <p:spPr>
          <a:xfrm>
            <a:off x="533400" y="990600"/>
            <a:ext cx="3200400" cy="5029200"/>
          </a:xfrm>
        </p:spPr>
      </p:pic>
      <p:sp>
        <p:nvSpPr>
          <p:cNvPr id="6" name="Content Placeholder 5"/>
          <p:cNvSpPr>
            <a:spLocks noGrp="1"/>
          </p:cNvSpPr>
          <p:nvPr>
            <p:ph sz="half" idx="2"/>
          </p:nvPr>
        </p:nvSpPr>
        <p:spPr>
          <a:xfrm>
            <a:off x="4191000" y="1066800"/>
            <a:ext cx="4876800" cy="5562600"/>
          </a:xfrm>
        </p:spPr>
        <p:txBody>
          <a:bodyPr>
            <a:noAutofit/>
          </a:bodyPr>
          <a:lstStyle/>
          <a:p>
            <a:pPr marL="0" indent="0">
              <a:buNone/>
            </a:pPr>
            <a:r>
              <a:rPr lang="en-US" sz="1800" dirty="0" smtClean="0"/>
              <a:t>From the previous slide we viewed one of the distal deep pits in the humerus (</a:t>
            </a:r>
            <a:r>
              <a:rPr lang="en-US" sz="1800" dirty="0" err="1" smtClean="0"/>
              <a:t>olcranon</a:t>
            </a:r>
            <a:r>
              <a:rPr lang="en-US" sz="1800" dirty="0" smtClean="0"/>
              <a:t> </a:t>
            </a:r>
            <a:r>
              <a:rPr lang="en-US" sz="1800" dirty="0" err="1" smtClean="0"/>
              <a:t>fossa</a:t>
            </a:r>
            <a:r>
              <a:rPr lang="en-US" sz="1800" dirty="0" smtClean="0"/>
              <a:t>). On the picture to the left, note  the other two deep pits on the anterior surface, the </a:t>
            </a:r>
            <a:r>
              <a:rPr lang="en-US" sz="1800" b="1" dirty="0" err="1" smtClean="0">
                <a:solidFill>
                  <a:srgbClr val="660066"/>
                </a:solidFill>
              </a:rPr>
              <a:t>coronoid</a:t>
            </a:r>
            <a:r>
              <a:rPr lang="en-US" sz="1800" b="1" dirty="0" smtClean="0">
                <a:solidFill>
                  <a:srgbClr val="660066"/>
                </a:solidFill>
              </a:rPr>
              <a:t> </a:t>
            </a:r>
            <a:r>
              <a:rPr lang="en-US" sz="1800" b="1" dirty="0" err="1" smtClean="0">
                <a:solidFill>
                  <a:srgbClr val="660066"/>
                </a:solidFill>
              </a:rPr>
              <a:t>fossa</a:t>
            </a:r>
            <a:r>
              <a:rPr lang="en-US" sz="1800" b="1" dirty="0" smtClean="0">
                <a:solidFill>
                  <a:srgbClr val="660066"/>
                </a:solidFill>
              </a:rPr>
              <a:t> </a:t>
            </a:r>
            <a:r>
              <a:rPr lang="en-US" sz="1800" dirty="0" smtClean="0"/>
              <a:t>and the </a:t>
            </a:r>
            <a:r>
              <a:rPr lang="en-US" sz="1800" b="1" dirty="0" smtClean="0">
                <a:solidFill>
                  <a:srgbClr val="FF0000"/>
                </a:solidFill>
              </a:rPr>
              <a:t>radial </a:t>
            </a:r>
            <a:r>
              <a:rPr lang="en-US" sz="1800" b="1" dirty="0" err="1" smtClean="0">
                <a:solidFill>
                  <a:srgbClr val="FF0000"/>
                </a:solidFill>
              </a:rPr>
              <a:t>fossa</a:t>
            </a:r>
            <a:r>
              <a:rPr lang="en-US" sz="1800" dirty="0" smtClean="0"/>
              <a:t>. </a:t>
            </a:r>
          </a:p>
          <a:p>
            <a:pPr marL="0" indent="0">
              <a:buNone/>
            </a:pPr>
            <a:endParaRPr lang="en-US" sz="1800" dirty="0" smtClean="0">
              <a:solidFill>
                <a:srgbClr val="FF0000"/>
              </a:solidFill>
            </a:endParaRPr>
          </a:p>
          <a:p>
            <a:pPr marL="0" indent="0">
              <a:buNone/>
            </a:pPr>
            <a:r>
              <a:rPr lang="en-US" sz="1800" dirty="0" smtClean="0"/>
              <a:t>These </a:t>
            </a:r>
            <a:r>
              <a:rPr lang="en-US" sz="1800" dirty="0" err="1" smtClean="0"/>
              <a:t>fossae</a:t>
            </a:r>
            <a:r>
              <a:rPr lang="en-US" sz="1800" dirty="0" smtClean="0"/>
              <a:t> accommodate the </a:t>
            </a:r>
            <a:r>
              <a:rPr lang="en-US" sz="1800" dirty="0" err="1" smtClean="0"/>
              <a:t>coronoid</a:t>
            </a:r>
            <a:r>
              <a:rPr lang="en-US" sz="1800" dirty="0" smtClean="0"/>
              <a:t> process of the ulna when the elbow is flexed. </a:t>
            </a:r>
          </a:p>
          <a:p>
            <a:pPr marL="0" indent="0">
              <a:buNone/>
            </a:pPr>
            <a:endParaRPr lang="en-US" sz="1800" dirty="0" smtClean="0">
              <a:solidFill>
                <a:srgbClr val="FF0000"/>
              </a:solidFill>
            </a:endParaRPr>
          </a:p>
          <a:p>
            <a:pPr marL="0" indent="0">
              <a:buNone/>
            </a:pPr>
            <a:r>
              <a:rPr lang="en-US" sz="1800" dirty="0" smtClean="0">
                <a:solidFill>
                  <a:srgbClr val="000000"/>
                </a:solidFill>
              </a:rPr>
              <a:t>Moreover, the distal side of the </a:t>
            </a:r>
            <a:r>
              <a:rPr lang="en-US" sz="1800" dirty="0" err="1" smtClean="0">
                <a:solidFill>
                  <a:srgbClr val="000000"/>
                </a:solidFill>
              </a:rPr>
              <a:t>humerus</a:t>
            </a:r>
            <a:r>
              <a:rPr lang="en-US" sz="1800" dirty="0" smtClean="0">
                <a:solidFill>
                  <a:srgbClr val="000000"/>
                </a:solidFill>
              </a:rPr>
              <a:t> shows two </a:t>
            </a:r>
            <a:r>
              <a:rPr lang="en-US" sz="1800" dirty="0" err="1" smtClean="0">
                <a:solidFill>
                  <a:srgbClr val="000000"/>
                </a:solidFill>
              </a:rPr>
              <a:t>condyles</a:t>
            </a:r>
            <a:r>
              <a:rPr lang="en-US" sz="1800" dirty="0" smtClean="0">
                <a:solidFill>
                  <a:srgbClr val="000000"/>
                </a:solidFill>
              </a:rPr>
              <a:t> called the </a:t>
            </a:r>
            <a:r>
              <a:rPr lang="en-US" sz="1800" b="1" dirty="0" err="1" smtClean="0">
                <a:solidFill>
                  <a:schemeClr val="accent3">
                    <a:lumMod val="50000"/>
                  </a:schemeClr>
                </a:solidFill>
              </a:rPr>
              <a:t>capitulum</a:t>
            </a:r>
            <a:r>
              <a:rPr lang="en-US" sz="1800" dirty="0" smtClean="0">
                <a:solidFill>
                  <a:srgbClr val="000000"/>
                </a:solidFill>
              </a:rPr>
              <a:t> and</a:t>
            </a:r>
            <a:r>
              <a:rPr lang="en-US" sz="1800" b="1" dirty="0" smtClean="0">
                <a:solidFill>
                  <a:schemeClr val="accent1">
                    <a:lumMod val="75000"/>
                  </a:schemeClr>
                </a:solidFill>
              </a:rPr>
              <a:t> </a:t>
            </a:r>
            <a:r>
              <a:rPr lang="en-US" sz="1800" b="1" dirty="0" err="1" smtClean="0">
                <a:solidFill>
                  <a:schemeClr val="accent1">
                    <a:lumMod val="75000"/>
                  </a:schemeClr>
                </a:solidFill>
              </a:rPr>
              <a:t>trochlea</a:t>
            </a:r>
            <a:r>
              <a:rPr lang="en-US" sz="1800" b="1" dirty="0" smtClean="0">
                <a:solidFill>
                  <a:schemeClr val="accent1">
                    <a:lumMod val="75000"/>
                  </a:schemeClr>
                </a:solidFill>
              </a:rPr>
              <a:t> </a:t>
            </a:r>
            <a:r>
              <a:rPr lang="en-US" sz="1800" dirty="0" smtClean="0">
                <a:solidFill>
                  <a:srgbClr val="000000"/>
                </a:solidFill>
              </a:rPr>
              <a:t>which articulate with the radius and ulna, respectively.</a:t>
            </a:r>
          </a:p>
          <a:p>
            <a:pPr marL="0" indent="0">
              <a:buNone/>
            </a:pPr>
            <a:endParaRPr lang="en-US" sz="1800" dirty="0" smtClean="0">
              <a:solidFill>
                <a:srgbClr val="FF0000"/>
              </a:solidFill>
            </a:endParaRPr>
          </a:p>
          <a:p>
            <a:pPr marL="0" indent="0">
              <a:buNone/>
            </a:pPr>
            <a:r>
              <a:rPr lang="en-US" sz="1800" dirty="0" smtClean="0">
                <a:solidFill>
                  <a:srgbClr val="000000"/>
                </a:solidFill>
              </a:rPr>
              <a:t>Immediately proximal to these </a:t>
            </a:r>
            <a:r>
              <a:rPr lang="en-US" sz="1800" dirty="0" err="1" smtClean="0">
                <a:solidFill>
                  <a:srgbClr val="000000"/>
                </a:solidFill>
              </a:rPr>
              <a:t>condyles</a:t>
            </a:r>
            <a:r>
              <a:rPr lang="en-US" sz="1800" dirty="0" smtClean="0">
                <a:solidFill>
                  <a:srgbClr val="000000"/>
                </a:solidFill>
              </a:rPr>
              <a:t> are the bony processes of the </a:t>
            </a:r>
            <a:r>
              <a:rPr lang="en-US" sz="1800" dirty="0" smtClean="0">
                <a:solidFill>
                  <a:srgbClr val="E46C0A"/>
                </a:solidFill>
              </a:rPr>
              <a:t>lateral</a:t>
            </a:r>
            <a:r>
              <a:rPr lang="en-US" sz="1800" dirty="0" smtClean="0">
                <a:solidFill>
                  <a:srgbClr val="000000"/>
                </a:solidFill>
              </a:rPr>
              <a:t> and </a:t>
            </a:r>
            <a:r>
              <a:rPr lang="en-US" sz="1800" dirty="0" smtClean="0">
                <a:solidFill>
                  <a:schemeClr val="accent6">
                    <a:lumMod val="75000"/>
                  </a:schemeClr>
                </a:solidFill>
              </a:rPr>
              <a:t>medial </a:t>
            </a:r>
            <a:r>
              <a:rPr lang="en-US" sz="1800" dirty="0" err="1" smtClean="0">
                <a:solidFill>
                  <a:schemeClr val="accent6">
                    <a:lumMod val="75000"/>
                  </a:schemeClr>
                </a:solidFill>
              </a:rPr>
              <a:t>epicondyles</a:t>
            </a:r>
            <a:r>
              <a:rPr lang="en-US" sz="1800" dirty="0" smtClean="0">
                <a:solidFill>
                  <a:srgbClr val="000000"/>
                </a:solidFill>
              </a:rPr>
              <a:t>. </a:t>
            </a:r>
          </a:p>
          <a:p>
            <a:pPr marL="0" indent="0">
              <a:buNone/>
            </a:pPr>
            <a:endParaRPr lang="en-US" sz="1800" dirty="0" smtClean="0">
              <a:solidFill>
                <a:srgbClr val="FF0000"/>
              </a:solidFill>
            </a:endParaRPr>
          </a:p>
        </p:txBody>
      </p:sp>
      <p:pic>
        <p:nvPicPr>
          <p:cNvPr id="17" name="Content Placeholder 3" descr="Fig._19.5_A.jpg"/>
          <p:cNvPicPr>
            <a:picLocks noChangeAspect="1"/>
          </p:cNvPicPr>
          <p:nvPr/>
        </p:nvPicPr>
        <p:blipFill>
          <a:blip r:embed="rId3" cstate="print"/>
          <a:srcRect l="27273" r="49351"/>
          <a:stretch>
            <a:fillRect/>
          </a:stretch>
        </p:blipFill>
        <p:spPr>
          <a:xfrm>
            <a:off x="187036" y="228600"/>
            <a:ext cx="498764" cy="2133600"/>
          </a:xfrm>
          <a:prstGeom prst="rect">
            <a:avLst/>
          </a:prstGeom>
        </p:spPr>
      </p:pic>
      <p:sp>
        <p:nvSpPr>
          <p:cNvPr id="18" name="Rectangle 17"/>
          <p:cNvSpPr/>
          <p:nvPr/>
        </p:nvSpPr>
        <p:spPr>
          <a:xfrm>
            <a:off x="152400" y="1676400"/>
            <a:ext cx="545662" cy="762000"/>
          </a:xfrm>
          <a:prstGeom prst="rect">
            <a:avLst/>
          </a:prstGeom>
          <a:solidFill>
            <a:schemeClr val="accent4">
              <a:alpha val="34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itle 4"/>
          <p:cNvSpPr>
            <a:spLocks noGrp="1"/>
          </p:cNvSpPr>
          <p:nvPr>
            <p:ph type="title"/>
          </p:nvPr>
        </p:nvSpPr>
        <p:spPr>
          <a:xfrm>
            <a:off x="3733800" y="0"/>
            <a:ext cx="4953000" cy="1143000"/>
          </a:xfrm>
        </p:spPr>
        <p:txBody>
          <a:bodyPr>
            <a:normAutofit/>
          </a:bodyPr>
          <a:lstStyle/>
          <a:p>
            <a:r>
              <a:rPr lang="en-US" sz="2800" b="1" dirty="0" smtClean="0"/>
              <a:t>Distal Features of the HUMERUS:</a:t>
            </a:r>
            <a:endParaRPr lang="en-US" sz="2800" b="1" dirty="0"/>
          </a:p>
        </p:txBody>
      </p:sp>
      <p:sp>
        <p:nvSpPr>
          <p:cNvPr id="15" name="Freeform 14"/>
          <p:cNvSpPr/>
          <p:nvPr/>
        </p:nvSpPr>
        <p:spPr>
          <a:xfrm>
            <a:off x="2887133" y="4679421"/>
            <a:ext cx="635000" cy="907521"/>
          </a:xfrm>
          <a:custGeom>
            <a:avLst/>
            <a:gdLst>
              <a:gd name="connsiteX0" fmla="*/ 30692 w 635000"/>
              <a:gd name="connsiteY0" fmla="*/ 895879 h 907521"/>
              <a:gd name="connsiteX1" fmla="*/ 71967 w 635000"/>
              <a:gd name="connsiteY1" fmla="*/ 787929 h 907521"/>
              <a:gd name="connsiteX2" fmla="*/ 75142 w 635000"/>
              <a:gd name="connsiteY2" fmla="*/ 683154 h 907521"/>
              <a:gd name="connsiteX3" fmla="*/ 37042 w 635000"/>
              <a:gd name="connsiteY3" fmla="*/ 600604 h 907521"/>
              <a:gd name="connsiteX4" fmla="*/ 2117 w 635000"/>
              <a:gd name="connsiteY4" fmla="*/ 508529 h 907521"/>
              <a:gd name="connsiteX5" fmla="*/ 24342 w 635000"/>
              <a:gd name="connsiteY5" fmla="*/ 470429 h 907521"/>
              <a:gd name="connsiteX6" fmla="*/ 78317 w 635000"/>
              <a:gd name="connsiteY6" fmla="*/ 464079 h 907521"/>
              <a:gd name="connsiteX7" fmla="*/ 103717 w 635000"/>
              <a:gd name="connsiteY7" fmla="*/ 410104 h 907521"/>
              <a:gd name="connsiteX8" fmla="*/ 113242 w 635000"/>
              <a:gd name="connsiteY8" fmla="*/ 330729 h 907521"/>
              <a:gd name="connsiteX9" fmla="*/ 167217 w 635000"/>
              <a:gd name="connsiteY9" fmla="*/ 245004 h 907521"/>
              <a:gd name="connsiteX10" fmla="*/ 256117 w 635000"/>
              <a:gd name="connsiteY10" fmla="*/ 187854 h 907521"/>
              <a:gd name="connsiteX11" fmla="*/ 389467 w 635000"/>
              <a:gd name="connsiteY11" fmla="*/ 127529 h 907521"/>
              <a:gd name="connsiteX12" fmla="*/ 398992 w 635000"/>
              <a:gd name="connsiteY12" fmla="*/ 38629 h 907521"/>
              <a:gd name="connsiteX13" fmla="*/ 440267 w 635000"/>
              <a:gd name="connsiteY13" fmla="*/ 13229 h 907521"/>
              <a:gd name="connsiteX14" fmla="*/ 532342 w 635000"/>
              <a:gd name="connsiteY14" fmla="*/ 118004 h 907521"/>
              <a:gd name="connsiteX15" fmla="*/ 608542 w 635000"/>
              <a:gd name="connsiteY15" fmla="*/ 257704 h 907521"/>
              <a:gd name="connsiteX16" fmla="*/ 633942 w 635000"/>
              <a:gd name="connsiteY16" fmla="*/ 352954 h 907521"/>
              <a:gd name="connsiteX17" fmla="*/ 602192 w 635000"/>
              <a:gd name="connsiteY17" fmla="*/ 502179 h 907521"/>
              <a:gd name="connsiteX18" fmla="*/ 535517 w 635000"/>
              <a:gd name="connsiteY18" fmla="*/ 670454 h 907521"/>
              <a:gd name="connsiteX19" fmla="*/ 475192 w 635000"/>
              <a:gd name="connsiteY19" fmla="*/ 768879 h 907521"/>
              <a:gd name="connsiteX20" fmla="*/ 354542 w 635000"/>
              <a:gd name="connsiteY20" fmla="*/ 832379 h 907521"/>
              <a:gd name="connsiteX21" fmla="*/ 202142 w 635000"/>
              <a:gd name="connsiteY21" fmla="*/ 857779 h 907521"/>
              <a:gd name="connsiteX22" fmla="*/ 30692 w 635000"/>
              <a:gd name="connsiteY22" fmla="*/ 895879 h 90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000" h="907521">
                <a:moveTo>
                  <a:pt x="30692" y="895879"/>
                </a:moveTo>
                <a:cubicBezTo>
                  <a:pt x="8996" y="884237"/>
                  <a:pt x="64559" y="823383"/>
                  <a:pt x="71967" y="787929"/>
                </a:cubicBezTo>
                <a:cubicBezTo>
                  <a:pt x="79375" y="752475"/>
                  <a:pt x="80963" y="714375"/>
                  <a:pt x="75142" y="683154"/>
                </a:cubicBezTo>
                <a:cubicBezTo>
                  <a:pt x="69321" y="651933"/>
                  <a:pt x="49213" y="629708"/>
                  <a:pt x="37042" y="600604"/>
                </a:cubicBezTo>
                <a:cubicBezTo>
                  <a:pt x="24871" y="571500"/>
                  <a:pt x="4234" y="530225"/>
                  <a:pt x="2117" y="508529"/>
                </a:cubicBezTo>
                <a:cubicBezTo>
                  <a:pt x="0" y="486833"/>
                  <a:pt x="11642" y="477837"/>
                  <a:pt x="24342" y="470429"/>
                </a:cubicBezTo>
                <a:cubicBezTo>
                  <a:pt x="37042" y="463021"/>
                  <a:pt x="65088" y="474133"/>
                  <a:pt x="78317" y="464079"/>
                </a:cubicBezTo>
                <a:cubicBezTo>
                  <a:pt x="91546" y="454025"/>
                  <a:pt x="97896" y="432329"/>
                  <a:pt x="103717" y="410104"/>
                </a:cubicBezTo>
                <a:cubicBezTo>
                  <a:pt x="109538" y="387879"/>
                  <a:pt x="102659" y="358246"/>
                  <a:pt x="113242" y="330729"/>
                </a:cubicBezTo>
                <a:cubicBezTo>
                  <a:pt x="123825" y="303212"/>
                  <a:pt x="143405" y="268816"/>
                  <a:pt x="167217" y="245004"/>
                </a:cubicBezTo>
                <a:cubicBezTo>
                  <a:pt x="191029" y="221192"/>
                  <a:pt x="219075" y="207433"/>
                  <a:pt x="256117" y="187854"/>
                </a:cubicBezTo>
                <a:cubicBezTo>
                  <a:pt x="293159" y="168275"/>
                  <a:pt x="365655" y="152400"/>
                  <a:pt x="389467" y="127529"/>
                </a:cubicBezTo>
                <a:cubicBezTo>
                  <a:pt x="413279" y="102658"/>
                  <a:pt x="390525" y="57679"/>
                  <a:pt x="398992" y="38629"/>
                </a:cubicBezTo>
                <a:cubicBezTo>
                  <a:pt x="407459" y="19579"/>
                  <a:pt x="418042" y="0"/>
                  <a:pt x="440267" y="13229"/>
                </a:cubicBezTo>
                <a:cubicBezTo>
                  <a:pt x="462492" y="26458"/>
                  <a:pt x="504296" y="77258"/>
                  <a:pt x="532342" y="118004"/>
                </a:cubicBezTo>
                <a:cubicBezTo>
                  <a:pt x="560388" y="158750"/>
                  <a:pt x="591609" y="218546"/>
                  <a:pt x="608542" y="257704"/>
                </a:cubicBezTo>
                <a:cubicBezTo>
                  <a:pt x="625475" y="296862"/>
                  <a:pt x="635000" y="312208"/>
                  <a:pt x="633942" y="352954"/>
                </a:cubicBezTo>
                <a:cubicBezTo>
                  <a:pt x="632884" y="393700"/>
                  <a:pt x="618596" y="449262"/>
                  <a:pt x="602192" y="502179"/>
                </a:cubicBezTo>
                <a:cubicBezTo>
                  <a:pt x="585788" y="555096"/>
                  <a:pt x="556684" y="626004"/>
                  <a:pt x="535517" y="670454"/>
                </a:cubicBezTo>
                <a:cubicBezTo>
                  <a:pt x="514350" y="714904"/>
                  <a:pt x="505355" y="741892"/>
                  <a:pt x="475192" y="768879"/>
                </a:cubicBezTo>
                <a:cubicBezTo>
                  <a:pt x="445030" y="795867"/>
                  <a:pt x="400050" y="817562"/>
                  <a:pt x="354542" y="832379"/>
                </a:cubicBezTo>
                <a:cubicBezTo>
                  <a:pt x="309034" y="847196"/>
                  <a:pt x="254530" y="847196"/>
                  <a:pt x="202142" y="857779"/>
                </a:cubicBezTo>
                <a:cubicBezTo>
                  <a:pt x="149754" y="868362"/>
                  <a:pt x="52388" y="907521"/>
                  <a:pt x="30692" y="895879"/>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732367" y="4371975"/>
            <a:ext cx="344487" cy="819679"/>
          </a:xfrm>
          <a:custGeom>
            <a:avLst/>
            <a:gdLst>
              <a:gd name="connsiteX0" fmla="*/ 197908 w 344487"/>
              <a:gd name="connsiteY0" fmla="*/ 9525 h 819679"/>
              <a:gd name="connsiteX1" fmla="*/ 267758 w 344487"/>
              <a:gd name="connsiteY1" fmla="*/ 165100 h 819679"/>
              <a:gd name="connsiteX2" fmla="*/ 277283 w 344487"/>
              <a:gd name="connsiteY2" fmla="*/ 352425 h 819679"/>
              <a:gd name="connsiteX3" fmla="*/ 324908 w 344487"/>
              <a:gd name="connsiteY3" fmla="*/ 457200 h 819679"/>
              <a:gd name="connsiteX4" fmla="*/ 328083 w 344487"/>
              <a:gd name="connsiteY4" fmla="*/ 482600 h 819679"/>
              <a:gd name="connsiteX5" fmla="*/ 226483 w 344487"/>
              <a:gd name="connsiteY5" fmla="*/ 539750 h 819679"/>
              <a:gd name="connsiteX6" fmla="*/ 124883 w 344487"/>
              <a:gd name="connsiteY6" fmla="*/ 669925 h 819679"/>
              <a:gd name="connsiteX7" fmla="*/ 74083 w 344487"/>
              <a:gd name="connsiteY7" fmla="*/ 812800 h 819679"/>
              <a:gd name="connsiteX8" fmla="*/ 55033 w 344487"/>
              <a:gd name="connsiteY8" fmla="*/ 711200 h 819679"/>
              <a:gd name="connsiteX9" fmla="*/ 4233 w 344487"/>
              <a:gd name="connsiteY9" fmla="*/ 609600 h 819679"/>
              <a:gd name="connsiteX10" fmla="*/ 29633 w 344487"/>
              <a:gd name="connsiteY10" fmla="*/ 517525 h 819679"/>
              <a:gd name="connsiteX11" fmla="*/ 61383 w 344487"/>
              <a:gd name="connsiteY11" fmla="*/ 419100 h 819679"/>
              <a:gd name="connsiteX12" fmla="*/ 99483 w 344487"/>
              <a:gd name="connsiteY12" fmla="*/ 314325 h 819679"/>
              <a:gd name="connsiteX13" fmla="*/ 134408 w 344487"/>
              <a:gd name="connsiteY13" fmla="*/ 215900 h 819679"/>
              <a:gd name="connsiteX14" fmla="*/ 172508 w 344487"/>
              <a:gd name="connsiteY14" fmla="*/ 107950 h 819679"/>
              <a:gd name="connsiteX15" fmla="*/ 197908 w 344487"/>
              <a:gd name="connsiteY15" fmla="*/ 9525 h 81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487" h="819679">
                <a:moveTo>
                  <a:pt x="197908" y="9525"/>
                </a:moveTo>
                <a:cubicBezTo>
                  <a:pt x="213783" y="19050"/>
                  <a:pt x="254529" y="107950"/>
                  <a:pt x="267758" y="165100"/>
                </a:cubicBezTo>
                <a:cubicBezTo>
                  <a:pt x="280987" y="222250"/>
                  <a:pt x="267758" y="303742"/>
                  <a:pt x="277283" y="352425"/>
                </a:cubicBezTo>
                <a:cubicBezTo>
                  <a:pt x="286808" y="401108"/>
                  <a:pt x="316441" y="435504"/>
                  <a:pt x="324908" y="457200"/>
                </a:cubicBezTo>
                <a:cubicBezTo>
                  <a:pt x="333375" y="478896"/>
                  <a:pt x="344487" y="468842"/>
                  <a:pt x="328083" y="482600"/>
                </a:cubicBezTo>
                <a:cubicBezTo>
                  <a:pt x="311679" y="496358"/>
                  <a:pt x="260350" y="508529"/>
                  <a:pt x="226483" y="539750"/>
                </a:cubicBezTo>
                <a:cubicBezTo>
                  <a:pt x="192616" y="570971"/>
                  <a:pt x="150283" y="624417"/>
                  <a:pt x="124883" y="669925"/>
                </a:cubicBezTo>
                <a:cubicBezTo>
                  <a:pt x="99483" y="715433"/>
                  <a:pt x="85725" y="805921"/>
                  <a:pt x="74083" y="812800"/>
                </a:cubicBezTo>
                <a:cubicBezTo>
                  <a:pt x="62441" y="819679"/>
                  <a:pt x="66675" y="745067"/>
                  <a:pt x="55033" y="711200"/>
                </a:cubicBezTo>
                <a:cubicBezTo>
                  <a:pt x="43391" y="677333"/>
                  <a:pt x="8466" y="641879"/>
                  <a:pt x="4233" y="609600"/>
                </a:cubicBezTo>
                <a:cubicBezTo>
                  <a:pt x="0" y="577321"/>
                  <a:pt x="20108" y="549275"/>
                  <a:pt x="29633" y="517525"/>
                </a:cubicBezTo>
                <a:cubicBezTo>
                  <a:pt x="39158" y="485775"/>
                  <a:pt x="49741" y="452967"/>
                  <a:pt x="61383" y="419100"/>
                </a:cubicBezTo>
                <a:cubicBezTo>
                  <a:pt x="73025" y="385233"/>
                  <a:pt x="87312" y="348192"/>
                  <a:pt x="99483" y="314325"/>
                </a:cubicBezTo>
                <a:cubicBezTo>
                  <a:pt x="111654" y="280458"/>
                  <a:pt x="134408" y="215900"/>
                  <a:pt x="134408" y="215900"/>
                </a:cubicBezTo>
                <a:cubicBezTo>
                  <a:pt x="146579" y="181504"/>
                  <a:pt x="161396" y="141817"/>
                  <a:pt x="172508" y="107950"/>
                </a:cubicBezTo>
                <a:cubicBezTo>
                  <a:pt x="183621" y="74083"/>
                  <a:pt x="182033" y="0"/>
                  <a:pt x="197908" y="9525"/>
                </a:cubicBezTo>
                <a:close/>
              </a:path>
            </a:pathLst>
          </a:custGeom>
          <a:solidFill>
            <a:schemeClr val="accent6">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p:cNvGrpSpPr/>
          <p:nvPr/>
        </p:nvGrpSpPr>
        <p:grpSpPr>
          <a:xfrm>
            <a:off x="1087438" y="2221468"/>
            <a:ext cx="3103562" cy="2732061"/>
            <a:chOff x="1011238" y="1840468"/>
            <a:chExt cx="3103562" cy="2732061"/>
          </a:xfrm>
        </p:grpSpPr>
        <p:sp>
          <p:nvSpPr>
            <p:cNvPr id="19" name="Freeform 18"/>
            <p:cNvSpPr/>
            <p:nvPr/>
          </p:nvSpPr>
          <p:spPr>
            <a:xfrm>
              <a:off x="1011238" y="3971925"/>
              <a:ext cx="560387" cy="600604"/>
            </a:xfrm>
            <a:custGeom>
              <a:avLst/>
              <a:gdLst>
                <a:gd name="connsiteX0" fmla="*/ 550862 w 560387"/>
                <a:gd name="connsiteY0" fmla="*/ 584200 h 600604"/>
                <a:gd name="connsiteX1" fmla="*/ 522287 w 560387"/>
                <a:gd name="connsiteY1" fmla="*/ 434975 h 600604"/>
                <a:gd name="connsiteX2" fmla="*/ 512762 w 560387"/>
                <a:gd name="connsiteY2" fmla="*/ 279400 h 600604"/>
                <a:gd name="connsiteX3" fmla="*/ 496887 w 560387"/>
                <a:gd name="connsiteY3" fmla="*/ 146050 h 600604"/>
                <a:gd name="connsiteX4" fmla="*/ 487362 w 560387"/>
                <a:gd name="connsiteY4" fmla="*/ 31750 h 600604"/>
                <a:gd name="connsiteX5" fmla="*/ 430212 w 560387"/>
                <a:gd name="connsiteY5" fmla="*/ 19050 h 600604"/>
                <a:gd name="connsiteX6" fmla="*/ 303212 w 560387"/>
                <a:gd name="connsiteY6" fmla="*/ 146050 h 600604"/>
                <a:gd name="connsiteX7" fmla="*/ 141287 w 560387"/>
                <a:gd name="connsiteY7" fmla="*/ 304800 h 600604"/>
                <a:gd name="connsiteX8" fmla="*/ 20637 w 560387"/>
                <a:gd name="connsiteY8" fmla="*/ 434975 h 600604"/>
                <a:gd name="connsiteX9" fmla="*/ 17462 w 560387"/>
                <a:gd name="connsiteY9" fmla="*/ 476250 h 600604"/>
                <a:gd name="connsiteX10" fmla="*/ 68262 w 560387"/>
                <a:gd name="connsiteY10" fmla="*/ 476250 h 600604"/>
                <a:gd name="connsiteX11" fmla="*/ 176212 w 560387"/>
                <a:gd name="connsiteY11" fmla="*/ 463550 h 600604"/>
                <a:gd name="connsiteX12" fmla="*/ 334962 w 560387"/>
                <a:gd name="connsiteY12" fmla="*/ 495300 h 600604"/>
                <a:gd name="connsiteX13" fmla="*/ 465137 w 560387"/>
                <a:gd name="connsiteY13" fmla="*/ 533400 h 600604"/>
                <a:gd name="connsiteX14" fmla="*/ 550862 w 560387"/>
                <a:gd name="connsiteY14" fmla="*/ 584200 h 60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387" h="600604">
                  <a:moveTo>
                    <a:pt x="550862" y="584200"/>
                  </a:moveTo>
                  <a:cubicBezTo>
                    <a:pt x="560387" y="567796"/>
                    <a:pt x="528637" y="485775"/>
                    <a:pt x="522287" y="434975"/>
                  </a:cubicBezTo>
                  <a:cubicBezTo>
                    <a:pt x="515937" y="384175"/>
                    <a:pt x="516995" y="327554"/>
                    <a:pt x="512762" y="279400"/>
                  </a:cubicBezTo>
                  <a:cubicBezTo>
                    <a:pt x="508529" y="231246"/>
                    <a:pt x="501120" y="187325"/>
                    <a:pt x="496887" y="146050"/>
                  </a:cubicBezTo>
                  <a:cubicBezTo>
                    <a:pt x="492654" y="104775"/>
                    <a:pt x="498475" y="52917"/>
                    <a:pt x="487362" y="31750"/>
                  </a:cubicBezTo>
                  <a:cubicBezTo>
                    <a:pt x="476250" y="10583"/>
                    <a:pt x="460904" y="0"/>
                    <a:pt x="430212" y="19050"/>
                  </a:cubicBezTo>
                  <a:cubicBezTo>
                    <a:pt x="399520" y="38100"/>
                    <a:pt x="303212" y="146050"/>
                    <a:pt x="303212" y="146050"/>
                  </a:cubicBezTo>
                  <a:cubicBezTo>
                    <a:pt x="255058" y="193675"/>
                    <a:pt x="188383" y="256646"/>
                    <a:pt x="141287" y="304800"/>
                  </a:cubicBezTo>
                  <a:cubicBezTo>
                    <a:pt x="94191" y="352954"/>
                    <a:pt x="41274" y="406400"/>
                    <a:pt x="20637" y="434975"/>
                  </a:cubicBezTo>
                  <a:cubicBezTo>
                    <a:pt x="0" y="463550"/>
                    <a:pt x="9524" y="469371"/>
                    <a:pt x="17462" y="476250"/>
                  </a:cubicBezTo>
                  <a:cubicBezTo>
                    <a:pt x="25400" y="483129"/>
                    <a:pt x="41804" y="478367"/>
                    <a:pt x="68262" y="476250"/>
                  </a:cubicBezTo>
                  <a:cubicBezTo>
                    <a:pt x="94720" y="474133"/>
                    <a:pt x="131762" y="460375"/>
                    <a:pt x="176212" y="463550"/>
                  </a:cubicBezTo>
                  <a:cubicBezTo>
                    <a:pt x="220662" y="466725"/>
                    <a:pt x="286808" y="483658"/>
                    <a:pt x="334962" y="495300"/>
                  </a:cubicBezTo>
                  <a:cubicBezTo>
                    <a:pt x="383116" y="506942"/>
                    <a:pt x="430212" y="519113"/>
                    <a:pt x="465137" y="533400"/>
                  </a:cubicBezTo>
                  <a:cubicBezTo>
                    <a:pt x="500062" y="547688"/>
                    <a:pt x="541337" y="600604"/>
                    <a:pt x="550862" y="584200"/>
                  </a:cubicBezTo>
                  <a:close/>
                </a:path>
              </a:pathLst>
            </a:cu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rot="5400000">
              <a:off x="1066800" y="2590800"/>
              <a:ext cx="1981200" cy="1371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590800" y="1840468"/>
              <a:ext cx="1524000" cy="369332"/>
            </a:xfrm>
            <a:prstGeom prst="rect">
              <a:avLst/>
            </a:prstGeom>
            <a:noFill/>
          </p:spPr>
          <p:txBody>
            <a:bodyPr wrap="square" rtlCol="0">
              <a:spAutoFit/>
            </a:bodyPr>
            <a:lstStyle/>
            <a:p>
              <a:r>
                <a:rPr lang="en-US" dirty="0" smtClean="0"/>
                <a:t>Radial </a:t>
              </a:r>
              <a:r>
                <a:rPr lang="en-US" dirty="0" err="1" smtClean="0"/>
                <a:t>fossa</a:t>
              </a:r>
              <a:endParaRPr lang="en-US" dirty="0"/>
            </a:p>
          </p:txBody>
        </p:sp>
      </p:grpSp>
      <p:grpSp>
        <p:nvGrpSpPr>
          <p:cNvPr id="45" name="Group 44"/>
          <p:cNvGrpSpPr/>
          <p:nvPr/>
        </p:nvGrpSpPr>
        <p:grpSpPr>
          <a:xfrm>
            <a:off x="1912938" y="3429000"/>
            <a:ext cx="2659062" cy="1634067"/>
            <a:chOff x="1836738" y="3048000"/>
            <a:chExt cx="2659062" cy="1634067"/>
          </a:xfrm>
        </p:grpSpPr>
        <p:sp>
          <p:nvSpPr>
            <p:cNvPr id="24" name="Freeform 23"/>
            <p:cNvSpPr/>
            <p:nvPr/>
          </p:nvSpPr>
          <p:spPr>
            <a:xfrm>
              <a:off x="1836738" y="4311650"/>
              <a:ext cx="597958" cy="370417"/>
            </a:xfrm>
            <a:custGeom>
              <a:avLst/>
              <a:gdLst>
                <a:gd name="connsiteX0" fmla="*/ 23812 w 597958"/>
                <a:gd name="connsiteY0" fmla="*/ 196850 h 370417"/>
                <a:gd name="connsiteX1" fmla="*/ 26987 w 597958"/>
                <a:gd name="connsiteY1" fmla="*/ 120650 h 370417"/>
                <a:gd name="connsiteX2" fmla="*/ 84137 w 597958"/>
                <a:gd name="connsiteY2" fmla="*/ 38100 h 370417"/>
                <a:gd name="connsiteX3" fmla="*/ 207962 w 597958"/>
                <a:gd name="connsiteY3" fmla="*/ 3175 h 370417"/>
                <a:gd name="connsiteX4" fmla="*/ 411162 w 597958"/>
                <a:gd name="connsiteY4" fmla="*/ 57150 h 370417"/>
                <a:gd name="connsiteX5" fmla="*/ 579437 w 597958"/>
                <a:gd name="connsiteY5" fmla="*/ 171450 h 370417"/>
                <a:gd name="connsiteX6" fmla="*/ 522287 w 597958"/>
                <a:gd name="connsiteY6" fmla="*/ 327025 h 370417"/>
                <a:gd name="connsiteX7" fmla="*/ 477837 w 597958"/>
                <a:gd name="connsiteY7" fmla="*/ 368300 h 370417"/>
                <a:gd name="connsiteX8" fmla="*/ 388937 w 597958"/>
                <a:gd name="connsiteY8" fmla="*/ 339725 h 370417"/>
                <a:gd name="connsiteX9" fmla="*/ 277812 w 597958"/>
                <a:gd name="connsiteY9" fmla="*/ 323850 h 370417"/>
                <a:gd name="connsiteX10" fmla="*/ 169862 w 597958"/>
                <a:gd name="connsiteY10" fmla="*/ 301625 h 370417"/>
                <a:gd name="connsiteX11" fmla="*/ 23812 w 597958"/>
                <a:gd name="connsiteY11" fmla="*/ 196850 h 37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7958" h="370417">
                  <a:moveTo>
                    <a:pt x="23812" y="196850"/>
                  </a:moveTo>
                  <a:cubicBezTo>
                    <a:pt x="0" y="166688"/>
                    <a:pt x="16933" y="147108"/>
                    <a:pt x="26987" y="120650"/>
                  </a:cubicBezTo>
                  <a:cubicBezTo>
                    <a:pt x="37041" y="94192"/>
                    <a:pt x="53975" y="57679"/>
                    <a:pt x="84137" y="38100"/>
                  </a:cubicBezTo>
                  <a:cubicBezTo>
                    <a:pt x="114300" y="18521"/>
                    <a:pt x="153458" y="0"/>
                    <a:pt x="207962" y="3175"/>
                  </a:cubicBezTo>
                  <a:cubicBezTo>
                    <a:pt x="262466" y="6350"/>
                    <a:pt x="349250" y="29104"/>
                    <a:pt x="411162" y="57150"/>
                  </a:cubicBezTo>
                  <a:cubicBezTo>
                    <a:pt x="473074" y="85196"/>
                    <a:pt x="560916" y="126471"/>
                    <a:pt x="579437" y="171450"/>
                  </a:cubicBezTo>
                  <a:cubicBezTo>
                    <a:pt x="597958" y="216429"/>
                    <a:pt x="539220" y="294217"/>
                    <a:pt x="522287" y="327025"/>
                  </a:cubicBezTo>
                  <a:cubicBezTo>
                    <a:pt x="505354" y="359833"/>
                    <a:pt x="500062" y="366183"/>
                    <a:pt x="477837" y="368300"/>
                  </a:cubicBezTo>
                  <a:cubicBezTo>
                    <a:pt x="455612" y="370417"/>
                    <a:pt x="422274" y="347133"/>
                    <a:pt x="388937" y="339725"/>
                  </a:cubicBezTo>
                  <a:cubicBezTo>
                    <a:pt x="355600" y="332317"/>
                    <a:pt x="314324" y="330200"/>
                    <a:pt x="277812" y="323850"/>
                  </a:cubicBezTo>
                  <a:cubicBezTo>
                    <a:pt x="241300" y="317500"/>
                    <a:pt x="212725" y="321204"/>
                    <a:pt x="169862" y="301625"/>
                  </a:cubicBezTo>
                  <a:cubicBezTo>
                    <a:pt x="127000" y="282046"/>
                    <a:pt x="47624" y="227012"/>
                    <a:pt x="23812" y="196850"/>
                  </a:cubicBezTo>
                  <a:close/>
                </a:path>
              </a:pathLst>
            </a:custGeom>
            <a:solidFill>
              <a:srgbClr val="0000FF">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rot="10800000" flipV="1">
              <a:off x="2133600" y="3733800"/>
              <a:ext cx="990600"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971800" y="3048000"/>
              <a:ext cx="1524000" cy="646331"/>
            </a:xfrm>
            <a:prstGeom prst="rect">
              <a:avLst/>
            </a:prstGeom>
            <a:noFill/>
          </p:spPr>
          <p:txBody>
            <a:bodyPr wrap="square" rtlCol="0">
              <a:spAutoFit/>
            </a:bodyPr>
            <a:lstStyle/>
            <a:p>
              <a:r>
                <a:rPr lang="en-US" dirty="0" err="1" smtClean="0"/>
                <a:t>Coronoid</a:t>
              </a:r>
              <a:r>
                <a:rPr lang="en-US" dirty="0" smtClean="0"/>
                <a:t> </a:t>
              </a:r>
              <a:r>
                <a:rPr lang="en-US" dirty="0" err="1" smtClean="0"/>
                <a:t>fossa</a:t>
              </a:r>
              <a:endParaRPr lang="en-US" dirty="0"/>
            </a:p>
          </p:txBody>
        </p:sp>
      </p:grpSp>
      <p:grpSp>
        <p:nvGrpSpPr>
          <p:cNvPr id="47" name="Group 46"/>
          <p:cNvGrpSpPr/>
          <p:nvPr/>
        </p:nvGrpSpPr>
        <p:grpSpPr>
          <a:xfrm>
            <a:off x="1906587" y="5035021"/>
            <a:ext cx="2055813" cy="1670579"/>
            <a:chOff x="1830387" y="4654021"/>
            <a:chExt cx="2055813" cy="1670579"/>
          </a:xfrm>
        </p:grpSpPr>
        <p:sp>
          <p:nvSpPr>
            <p:cNvPr id="28" name="Freeform 27"/>
            <p:cNvSpPr/>
            <p:nvPr/>
          </p:nvSpPr>
          <p:spPr>
            <a:xfrm>
              <a:off x="1830387" y="4654021"/>
              <a:ext cx="727075" cy="914929"/>
            </a:xfrm>
            <a:custGeom>
              <a:avLst/>
              <a:gdLst>
                <a:gd name="connsiteX0" fmla="*/ 30163 w 727075"/>
                <a:gd name="connsiteY0" fmla="*/ 19579 h 914929"/>
                <a:gd name="connsiteX1" fmla="*/ 173038 w 727075"/>
                <a:gd name="connsiteY1" fmla="*/ 64029 h 914929"/>
                <a:gd name="connsiteX2" fmla="*/ 373063 w 727075"/>
                <a:gd name="connsiteY2" fmla="*/ 127529 h 914929"/>
                <a:gd name="connsiteX3" fmla="*/ 506413 w 727075"/>
                <a:gd name="connsiteY3" fmla="*/ 216429 h 914929"/>
                <a:gd name="connsiteX4" fmla="*/ 684213 w 727075"/>
                <a:gd name="connsiteY4" fmla="*/ 422804 h 914929"/>
                <a:gd name="connsiteX5" fmla="*/ 709613 w 727075"/>
                <a:gd name="connsiteY5" fmla="*/ 813329 h 914929"/>
                <a:gd name="connsiteX6" fmla="*/ 700088 w 727075"/>
                <a:gd name="connsiteY6" fmla="*/ 908579 h 914929"/>
                <a:gd name="connsiteX7" fmla="*/ 547688 w 727075"/>
                <a:gd name="connsiteY7" fmla="*/ 851429 h 914929"/>
                <a:gd name="connsiteX8" fmla="*/ 382588 w 727075"/>
                <a:gd name="connsiteY8" fmla="*/ 708554 h 914929"/>
                <a:gd name="connsiteX9" fmla="*/ 242888 w 727075"/>
                <a:gd name="connsiteY9" fmla="*/ 626004 h 914929"/>
                <a:gd name="connsiteX10" fmla="*/ 84138 w 727075"/>
                <a:gd name="connsiteY10" fmla="*/ 603779 h 914929"/>
                <a:gd name="connsiteX11" fmla="*/ 7938 w 727075"/>
                <a:gd name="connsiteY11" fmla="*/ 514879 h 914929"/>
                <a:gd name="connsiteX12" fmla="*/ 36513 w 727075"/>
                <a:gd name="connsiteY12" fmla="*/ 305329 h 914929"/>
                <a:gd name="connsiteX13" fmla="*/ 11113 w 727075"/>
                <a:gd name="connsiteY13" fmla="*/ 181504 h 914929"/>
                <a:gd name="connsiteX14" fmla="*/ 30163 w 727075"/>
                <a:gd name="connsiteY14" fmla="*/ 19579 h 91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7075" h="914929">
                  <a:moveTo>
                    <a:pt x="30163" y="19579"/>
                  </a:moveTo>
                  <a:cubicBezTo>
                    <a:pt x="57150" y="0"/>
                    <a:pt x="173038" y="64029"/>
                    <a:pt x="173038" y="64029"/>
                  </a:cubicBezTo>
                  <a:cubicBezTo>
                    <a:pt x="230188" y="82021"/>
                    <a:pt x="317501" y="102129"/>
                    <a:pt x="373063" y="127529"/>
                  </a:cubicBezTo>
                  <a:cubicBezTo>
                    <a:pt x="428626" y="152929"/>
                    <a:pt x="454555" y="167217"/>
                    <a:pt x="506413" y="216429"/>
                  </a:cubicBezTo>
                  <a:cubicBezTo>
                    <a:pt x="558271" y="265641"/>
                    <a:pt x="650346" y="323321"/>
                    <a:pt x="684213" y="422804"/>
                  </a:cubicBezTo>
                  <a:cubicBezTo>
                    <a:pt x="718080" y="522287"/>
                    <a:pt x="706967" y="732367"/>
                    <a:pt x="709613" y="813329"/>
                  </a:cubicBezTo>
                  <a:cubicBezTo>
                    <a:pt x="712259" y="894291"/>
                    <a:pt x="727075" y="902229"/>
                    <a:pt x="700088" y="908579"/>
                  </a:cubicBezTo>
                  <a:cubicBezTo>
                    <a:pt x="673101" y="914929"/>
                    <a:pt x="600605" y="884766"/>
                    <a:pt x="547688" y="851429"/>
                  </a:cubicBezTo>
                  <a:cubicBezTo>
                    <a:pt x="494771" y="818092"/>
                    <a:pt x="433388" y="746125"/>
                    <a:pt x="382588" y="708554"/>
                  </a:cubicBezTo>
                  <a:cubicBezTo>
                    <a:pt x="331788" y="670983"/>
                    <a:pt x="292630" y="643467"/>
                    <a:pt x="242888" y="626004"/>
                  </a:cubicBezTo>
                  <a:cubicBezTo>
                    <a:pt x="193146" y="608542"/>
                    <a:pt x="123296" y="622300"/>
                    <a:pt x="84138" y="603779"/>
                  </a:cubicBezTo>
                  <a:cubicBezTo>
                    <a:pt x="44980" y="585258"/>
                    <a:pt x="15876" y="564621"/>
                    <a:pt x="7938" y="514879"/>
                  </a:cubicBezTo>
                  <a:cubicBezTo>
                    <a:pt x="0" y="465137"/>
                    <a:pt x="35984" y="360891"/>
                    <a:pt x="36513" y="305329"/>
                  </a:cubicBezTo>
                  <a:cubicBezTo>
                    <a:pt x="37042" y="249767"/>
                    <a:pt x="13230" y="227541"/>
                    <a:pt x="11113" y="181504"/>
                  </a:cubicBezTo>
                  <a:cubicBezTo>
                    <a:pt x="8996" y="135467"/>
                    <a:pt x="3176" y="39158"/>
                    <a:pt x="30163" y="19579"/>
                  </a:cubicBezTo>
                  <a:close/>
                </a:path>
              </a:pathLst>
            </a:custGeom>
            <a:solidFill>
              <a:schemeClr val="tx2">
                <a:lumMod val="60000"/>
                <a:lumOff val="40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rot="16200000" flipV="1">
              <a:off x="2171700" y="5524500"/>
              <a:ext cx="609600" cy="228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362200" y="5955268"/>
              <a:ext cx="1524000" cy="369332"/>
            </a:xfrm>
            <a:prstGeom prst="rect">
              <a:avLst/>
            </a:prstGeom>
            <a:noFill/>
          </p:spPr>
          <p:txBody>
            <a:bodyPr wrap="square" rtlCol="0">
              <a:spAutoFit/>
            </a:bodyPr>
            <a:lstStyle/>
            <a:p>
              <a:r>
                <a:rPr lang="en-US" dirty="0" err="1" smtClean="0"/>
                <a:t>Trochlea</a:t>
              </a:r>
              <a:endParaRPr lang="en-US" dirty="0"/>
            </a:p>
          </p:txBody>
        </p:sp>
      </p:grpSp>
      <p:grpSp>
        <p:nvGrpSpPr>
          <p:cNvPr id="49" name="Group 48"/>
          <p:cNvGrpSpPr/>
          <p:nvPr/>
        </p:nvGrpSpPr>
        <p:grpSpPr>
          <a:xfrm>
            <a:off x="609600" y="4868863"/>
            <a:ext cx="1524000" cy="1608137"/>
            <a:chOff x="533400" y="4487863"/>
            <a:chExt cx="1524000" cy="1608137"/>
          </a:xfrm>
        </p:grpSpPr>
        <p:sp>
          <p:nvSpPr>
            <p:cNvPr id="26" name="Freeform 25"/>
            <p:cNvSpPr/>
            <p:nvPr/>
          </p:nvSpPr>
          <p:spPr>
            <a:xfrm>
              <a:off x="722842" y="4487863"/>
              <a:ext cx="740304" cy="866774"/>
            </a:xfrm>
            <a:custGeom>
              <a:avLst/>
              <a:gdLst>
                <a:gd name="connsiteX0" fmla="*/ 683683 w 740304"/>
                <a:gd name="connsiteY0" fmla="*/ 249237 h 866774"/>
                <a:gd name="connsiteX1" fmla="*/ 591608 w 740304"/>
                <a:gd name="connsiteY1" fmla="*/ 109537 h 866774"/>
                <a:gd name="connsiteX2" fmla="*/ 442383 w 740304"/>
                <a:gd name="connsiteY2" fmla="*/ 23812 h 866774"/>
                <a:gd name="connsiteX3" fmla="*/ 239183 w 740304"/>
                <a:gd name="connsiteY3" fmla="*/ 23812 h 866774"/>
                <a:gd name="connsiteX4" fmla="*/ 83608 w 740304"/>
                <a:gd name="connsiteY4" fmla="*/ 166687 h 866774"/>
                <a:gd name="connsiteX5" fmla="*/ 7408 w 740304"/>
                <a:gd name="connsiteY5" fmla="*/ 379412 h 866774"/>
                <a:gd name="connsiteX6" fmla="*/ 39158 w 740304"/>
                <a:gd name="connsiteY6" fmla="*/ 630237 h 866774"/>
                <a:gd name="connsiteX7" fmla="*/ 147108 w 740304"/>
                <a:gd name="connsiteY7" fmla="*/ 782637 h 866774"/>
                <a:gd name="connsiteX8" fmla="*/ 347133 w 740304"/>
                <a:gd name="connsiteY8" fmla="*/ 858837 h 866774"/>
                <a:gd name="connsiteX9" fmla="*/ 531283 w 740304"/>
                <a:gd name="connsiteY9" fmla="*/ 830262 h 866774"/>
                <a:gd name="connsiteX10" fmla="*/ 664633 w 740304"/>
                <a:gd name="connsiteY10" fmla="*/ 719137 h 866774"/>
                <a:gd name="connsiteX11" fmla="*/ 737658 w 740304"/>
                <a:gd name="connsiteY11" fmla="*/ 461962 h 866774"/>
                <a:gd name="connsiteX12" fmla="*/ 683683 w 740304"/>
                <a:gd name="connsiteY12" fmla="*/ 249237 h 86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304" h="866774">
                  <a:moveTo>
                    <a:pt x="683683" y="249237"/>
                  </a:moveTo>
                  <a:cubicBezTo>
                    <a:pt x="659341" y="190500"/>
                    <a:pt x="631825" y="147108"/>
                    <a:pt x="591608" y="109537"/>
                  </a:cubicBezTo>
                  <a:cubicBezTo>
                    <a:pt x="551391" y="71966"/>
                    <a:pt x="501121" y="38100"/>
                    <a:pt x="442383" y="23812"/>
                  </a:cubicBezTo>
                  <a:cubicBezTo>
                    <a:pt x="383646" y="9525"/>
                    <a:pt x="298979" y="0"/>
                    <a:pt x="239183" y="23812"/>
                  </a:cubicBezTo>
                  <a:cubicBezTo>
                    <a:pt x="179387" y="47625"/>
                    <a:pt x="122237" y="107420"/>
                    <a:pt x="83608" y="166687"/>
                  </a:cubicBezTo>
                  <a:cubicBezTo>
                    <a:pt x="44979" y="225954"/>
                    <a:pt x="14816" y="302154"/>
                    <a:pt x="7408" y="379412"/>
                  </a:cubicBezTo>
                  <a:cubicBezTo>
                    <a:pt x="0" y="456670"/>
                    <a:pt x="15875" y="563033"/>
                    <a:pt x="39158" y="630237"/>
                  </a:cubicBezTo>
                  <a:cubicBezTo>
                    <a:pt x="62441" y="697441"/>
                    <a:pt x="95779" y="744537"/>
                    <a:pt x="147108" y="782637"/>
                  </a:cubicBezTo>
                  <a:cubicBezTo>
                    <a:pt x="198437" y="820737"/>
                    <a:pt x="283104" y="850900"/>
                    <a:pt x="347133" y="858837"/>
                  </a:cubicBezTo>
                  <a:cubicBezTo>
                    <a:pt x="411162" y="866774"/>
                    <a:pt x="478366" y="853545"/>
                    <a:pt x="531283" y="830262"/>
                  </a:cubicBezTo>
                  <a:cubicBezTo>
                    <a:pt x="584200" y="806979"/>
                    <a:pt x="630237" y="780520"/>
                    <a:pt x="664633" y="719137"/>
                  </a:cubicBezTo>
                  <a:cubicBezTo>
                    <a:pt x="699029" y="657754"/>
                    <a:pt x="735012" y="542395"/>
                    <a:pt x="737658" y="461962"/>
                  </a:cubicBezTo>
                  <a:cubicBezTo>
                    <a:pt x="740304" y="381529"/>
                    <a:pt x="708025" y="307974"/>
                    <a:pt x="683683" y="249237"/>
                  </a:cubicBezTo>
                  <a:close/>
                </a:path>
              </a:pathLst>
            </a:custGeom>
            <a:solidFill>
              <a:srgbClr val="008000">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rot="5400000" flipH="1" flipV="1">
              <a:off x="876300" y="5448300"/>
              <a:ext cx="5334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33400" y="5726668"/>
              <a:ext cx="1524000" cy="369332"/>
            </a:xfrm>
            <a:prstGeom prst="rect">
              <a:avLst/>
            </a:prstGeom>
            <a:noFill/>
          </p:spPr>
          <p:txBody>
            <a:bodyPr wrap="square" rtlCol="0">
              <a:spAutoFit/>
            </a:bodyPr>
            <a:lstStyle/>
            <a:p>
              <a:r>
                <a:rPr lang="en-US" dirty="0" err="1" smtClean="0"/>
                <a:t>Capitulum</a:t>
              </a:r>
              <a:endParaRPr lang="en-US" dirty="0"/>
            </a:p>
          </p:txBody>
        </p:sp>
      </p:grpSp>
      <p:sp>
        <p:nvSpPr>
          <p:cNvPr id="50" name="TextBox 49"/>
          <p:cNvSpPr txBox="1"/>
          <p:nvPr/>
        </p:nvSpPr>
        <p:spPr>
          <a:xfrm>
            <a:off x="1524000" y="76200"/>
            <a:ext cx="1905000" cy="646331"/>
          </a:xfrm>
          <a:prstGeom prst="rect">
            <a:avLst/>
          </a:prstGeom>
          <a:noFill/>
        </p:spPr>
        <p:txBody>
          <a:bodyPr wrap="square" rtlCol="0">
            <a:spAutoFit/>
          </a:bodyPr>
          <a:lstStyle/>
          <a:p>
            <a:r>
              <a:rPr lang="en-US" b="1" dirty="0" smtClean="0"/>
              <a:t>Right </a:t>
            </a:r>
            <a:r>
              <a:rPr lang="en-US" b="1" dirty="0" err="1" smtClean="0"/>
              <a:t>Humerus</a:t>
            </a:r>
            <a:r>
              <a:rPr lang="en-US" b="1" dirty="0" smtClean="0"/>
              <a:t>: </a:t>
            </a:r>
          </a:p>
          <a:p>
            <a:r>
              <a:rPr lang="en-US" b="1" dirty="0" smtClean="0"/>
              <a:t>Anterior View</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0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up)">
                                      <p:cBhvr>
                                        <p:cTn id="12" dur="20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20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down)">
                                      <p:cBhvr>
                                        <p:cTn id="22"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29957</TotalTime>
  <Words>7357</Words>
  <Application>Microsoft Office PowerPoint</Application>
  <PresentationFormat>On-screen Show (4:3)</PresentationFormat>
  <Paragraphs>896</Paragraphs>
  <Slides>83</Slides>
  <Notes>13</Notes>
  <HiddenSlides>0</HiddenSlides>
  <MMClips>0</MMClips>
  <ScaleCrop>false</ScaleCrop>
  <HeadingPairs>
    <vt:vector size="4" baseType="variant">
      <vt:variant>
        <vt:lpstr>Design Template</vt:lpstr>
      </vt:variant>
      <vt:variant>
        <vt:i4>1</vt:i4>
      </vt:variant>
      <vt:variant>
        <vt:lpstr>Slide Titles</vt:lpstr>
      </vt:variant>
      <vt:variant>
        <vt:i4>83</vt:i4>
      </vt:variant>
    </vt:vector>
  </HeadingPairs>
  <TitlesOfParts>
    <vt:vector size="84" baseType="lpstr">
      <vt:lpstr>Office Theme</vt:lpstr>
      <vt:lpstr>Second Life – The Upper Limb</vt:lpstr>
      <vt:lpstr>Second Life – The Upper Limb</vt:lpstr>
      <vt:lpstr>Second Life –The Upper Limb</vt:lpstr>
      <vt:lpstr>Distinct Regions of the Upper Limb</vt:lpstr>
      <vt:lpstr>Slide 5</vt:lpstr>
      <vt:lpstr>Proximal Features of the HUMERUS</vt:lpstr>
      <vt:lpstr>Slide 7</vt:lpstr>
      <vt:lpstr>Distal Features of the HUMERUS:</vt:lpstr>
      <vt:lpstr>Distal Features of the HUMERUS:</vt:lpstr>
      <vt:lpstr>Slide 10</vt:lpstr>
      <vt:lpstr>Slide 11</vt:lpstr>
      <vt:lpstr>Slide 12</vt:lpstr>
      <vt:lpstr>Slide 13</vt:lpstr>
      <vt:lpstr>Slide 14</vt:lpstr>
      <vt:lpstr>Slide 15</vt:lpstr>
      <vt:lpstr>Slide 16</vt:lpstr>
      <vt:lpstr>Slide 17</vt:lpstr>
      <vt:lpstr>Slide 18</vt:lpstr>
      <vt:lpstr>Major Muscles Acting on the Humerus</vt:lpstr>
      <vt:lpstr>Slide 20</vt:lpstr>
      <vt:lpstr>Slide 21</vt:lpstr>
      <vt:lpstr>Anterior Muscles of Humerus</vt:lpstr>
      <vt:lpstr>Slide 23</vt:lpstr>
      <vt:lpstr> Anterior (deep) Muscles of the Humerus  </vt:lpstr>
      <vt:lpstr>Posterior muscles of the Arm (deltoid removed)</vt:lpstr>
      <vt:lpstr>Slide 26</vt:lpstr>
      <vt:lpstr>Slide 27</vt:lpstr>
      <vt:lpstr>Slide 28</vt:lpstr>
      <vt:lpstr>Slide 29</vt:lpstr>
      <vt:lpstr>Superficial Venous Drainage of the Upper Limb</vt:lpstr>
      <vt:lpstr>     Deep Veins     vs.   Superficial Veins                                                       </vt:lpstr>
      <vt:lpstr>Lymphatic system for the Arm</vt:lpstr>
      <vt:lpstr>Lymphatic system for the Arm</vt:lpstr>
      <vt:lpstr>Lymphatic system for the Arm</vt:lpstr>
      <vt:lpstr>Slide 35</vt:lpstr>
      <vt:lpstr>Bones of the Forearm</vt:lpstr>
      <vt:lpstr>Radius and Ulna: Proximal View</vt:lpstr>
      <vt:lpstr>Radius and Ulna: Proximal View</vt:lpstr>
      <vt:lpstr>Radius and Ulna: Proximal View</vt:lpstr>
      <vt:lpstr>Radius and Ulna: Distal View</vt:lpstr>
      <vt:lpstr>Slide 41</vt:lpstr>
      <vt:lpstr>Slide 42</vt:lpstr>
      <vt:lpstr>Slide 43</vt:lpstr>
      <vt:lpstr>FYI: Hypermobility (a.k.a. Being Double Jointed)</vt:lpstr>
      <vt:lpstr>Slide 45</vt:lpstr>
      <vt:lpstr>Layers of Forearm Muscle</vt:lpstr>
      <vt:lpstr>Slide 47</vt:lpstr>
      <vt:lpstr>Slide 48</vt:lpstr>
      <vt:lpstr>Slide 49</vt:lpstr>
      <vt:lpstr>Slide 50</vt:lpstr>
      <vt:lpstr>Slide 51</vt:lpstr>
      <vt:lpstr>Slide 52</vt:lpstr>
      <vt:lpstr>Anterior Forearm Compartment</vt:lpstr>
      <vt:lpstr>Posterior Forearm Compartment</vt:lpstr>
      <vt:lpstr>Arterial Supply to the  Forearm</vt:lpstr>
      <vt:lpstr>Posterior (Dorsal) View of  Deep Arterial Supply</vt:lpstr>
      <vt:lpstr>The Cubital Fossa</vt:lpstr>
      <vt:lpstr>Veins of the Forearm often have differences in their network: Cubital Fossa: Variant Anatomy</vt:lpstr>
      <vt:lpstr>Clinical: Venipuncture</vt:lpstr>
      <vt:lpstr>    Superficial Venous Drainage  of the Forearm</vt:lpstr>
      <vt:lpstr>Deep Venous Drainage  of the Forearm</vt:lpstr>
      <vt:lpstr>Lymphatic system for the Arm</vt:lpstr>
      <vt:lpstr>Slide 63</vt:lpstr>
      <vt:lpstr> The Wrist &amp; Hand</vt:lpstr>
      <vt:lpstr>Slide 65</vt:lpstr>
      <vt:lpstr>The carpal bones   (dorsal view)</vt:lpstr>
      <vt:lpstr>The Carpal Bones (palmar view)</vt:lpstr>
      <vt:lpstr>Slide 68</vt:lpstr>
      <vt:lpstr>Slide 69</vt:lpstr>
      <vt:lpstr>Ligaments of the Wrist / Hand (palmar view)</vt:lpstr>
      <vt:lpstr>Ligaments and Tendons of the Finger</vt:lpstr>
      <vt:lpstr>Ligaments of the Wrist / Hand (Carpal Tunnel)</vt:lpstr>
      <vt:lpstr>The Carpal Tunnel (cont.)</vt:lpstr>
      <vt:lpstr>Carpal Tunnel   (cross section) </vt:lpstr>
      <vt:lpstr>Intrinsic Metacarpal Hand Muscles</vt:lpstr>
      <vt:lpstr>Muscles of the Hand: Superficial Layer</vt:lpstr>
      <vt:lpstr>Muscles of the Hand: Middle Layer</vt:lpstr>
      <vt:lpstr>Slide 78</vt:lpstr>
      <vt:lpstr>Muscles of the Hand: Deep Layer</vt:lpstr>
      <vt:lpstr>Slide 80</vt:lpstr>
      <vt:lpstr>Arteries of the Hand / Wrist</vt:lpstr>
      <vt:lpstr>Veins of the Wrist / Hand</vt:lpstr>
      <vt:lpstr>Slide 83</vt:lpstr>
    </vt:vector>
  </TitlesOfParts>
  <Company>University of Kentucky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Life – The Upper Limb</dc:title>
  <dc:creator>TaylorWehrle</dc:creator>
  <cp:lastModifiedBy>Angela Vish</cp:lastModifiedBy>
  <cp:revision>286</cp:revision>
  <dcterms:created xsi:type="dcterms:W3CDTF">2011-12-15T17:16:15Z</dcterms:created>
  <dcterms:modified xsi:type="dcterms:W3CDTF">2011-12-15T19:19:30Z</dcterms:modified>
</cp:coreProperties>
</file>